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9" r:id="rId2"/>
    <p:sldId id="257" r:id="rId3"/>
    <p:sldId id="256" r:id="rId4"/>
    <p:sldId id="258" r:id="rId5"/>
    <p:sldId id="260" r:id="rId6"/>
    <p:sldId id="265" r:id="rId7"/>
    <p:sldId id="266" r:id="rId8"/>
    <p:sldId id="267" r:id="rId9"/>
    <p:sldId id="268" r:id="rId10"/>
    <p:sldId id="262" r:id="rId11"/>
    <p:sldId id="261" r:id="rId12"/>
    <p:sldId id="264" r:id="rId13"/>
    <p:sldId id="269" r:id="rId14"/>
    <p:sldId id="26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547" autoAdjust="0"/>
    <p:restoredTop sz="94660"/>
  </p:normalViewPr>
  <p:slideViewPr>
    <p:cSldViewPr>
      <p:cViewPr varScale="1">
        <p:scale>
          <a:sx n="92" d="100"/>
          <a:sy n="92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EA57B4-170C-4570-9DD5-880482075DE5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172D22-ADC2-473D-A492-D0B19A458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275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FD1B1-3F6B-45D6-8B90-27F75C046553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2C7B5-6C11-4ECA-B12A-E05C61684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8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B551D-D7AF-4D89-94DB-EA08A8578254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02AA-376F-4049-8500-17E2F70008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1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B1821-4195-4A75-82DD-2B7974FFF566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8F1E3-1A8A-437D-9220-6CDADA495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24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50113-1604-4152-B071-9B31FE1073AA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B47A8-5F70-4CA3-818C-F15BAD9DA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08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8E1ED-B0D5-458C-BCAA-3211E61B3716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7F84E-E2A0-46AB-832B-352EC0686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00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9386F-CC64-4EC1-8811-F04C95F75CB4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232AB-E23C-4BCD-889C-0891DA6B3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43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30293-5AD8-47BF-B428-857D62ED1F07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051D4-BBB0-41B8-8BAE-C6018546E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39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7D42F-15E6-479C-8E15-2395077628C9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33FBA-61BF-4B3D-96E7-89743299A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73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44E7A-2C17-4DEF-A4C1-10DDA4F9FD8D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525F1-271A-42B4-B19D-EB31B9C40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90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2DC08-12E5-46D0-BE61-0250145BC5FD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9FD6-8BAD-4314-A46C-A28B04EEE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36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BEFBB-6FE8-449D-802D-B5DD78EB8959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86630-CA09-42BD-B3F8-6A80FB943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91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6AF153-93F5-4F0B-8E96-6E0BE5A024CE}" type="datetime1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FC2EAC-657A-4426-A418-50312D8DF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0689" y="810856"/>
                <a:ext cx="8640960" cy="5488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1</a:t>
                </a:r>
                <a:r>
                  <a:rPr lang="ru-RU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. Вычислить </a:t>
                </a:r>
                <a:r>
                  <a:rPr lang="ru-RU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: </a:t>
                </a:r>
                <a:endParaRPr lang="ru-RU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 smtClean="0">
                    <a:latin typeface="Calibri"/>
                    <a:ea typeface="Calibri"/>
                    <a:cs typeface="Times New Roman"/>
                  </a:rPr>
                  <a:t>a)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3</a:t>
                </a:r>
                <a:r>
                  <a:rPr lang="ru-RU" baseline="30000" dirty="0" smtClean="0">
                    <a:effectLst/>
                    <a:latin typeface="Calibri"/>
                    <a:ea typeface="Calibri"/>
                    <a:cs typeface="Times New Roman"/>
                  </a:rPr>
                  <a:t>4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Times New Roman"/>
                  </a:rPr>
                  <a:t>=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                                                          </a:t>
                </a:r>
                <a:r>
                  <a:rPr lang="ru-RU" dirty="0">
                    <a:solidFill>
                      <a:prstClr val="black"/>
                    </a:solidFill>
                    <a:latin typeface="Calibri"/>
                    <a:ea typeface="Calibri"/>
                    <a:cs typeface="Times New Roman"/>
                  </a:rPr>
                  <a:t>б</a:t>
                </a:r>
                <a:r>
                  <a:rPr lang="ru-RU" dirty="0" smtClean="0">
                    <a:solidFill>
                      <a:prstClr val="black"/>
                    </a:solidFill>
                    <a:latin typeface="Calibri"/>
                    <a:ea typeface="Calibri"/>
                    <a:cs typeface="Times New Roman"/>
                  </a:rPr>
                  <a:t>)2</a:t>
                </a:r>
                <a:r>
                  <a:rPr lang="ru-RU" baseline="30000" dirty="0" smtClean="0">
                    <a:solidFill>
                      <a:prstClr val="black"/>
                    </a:solidFill>
                    <a:latin typeface="Calibri"/>
                    <a:ea typeface="Calibri"/>
                    <a:cs typeface="Times New Roman"/>
                  </a:rPr>
                  <a:t>3</a:t>
                </a:r>
                <a:r>
                  <a:rPr lang="en-US" dirty="0" smtClean="0">
                    <a:solidFill>
                      <a:prstClr val="black"/>
                    </a:solidFill>
                    <a:latin typeface="Calibri"/>
                    <a:ea typeface="Calibri"/>
                    <a:cs typeface="Times New Roman"/>
                  </a:rPr>
                  <a:t>=</a:t>
                </a:r>
                <a:endParaRPr lang="ru-RU" dirty="0" smtClean="0">
                  <a:solidFill>
                    <a:prstClr val="black"/>
                  </a:solidFill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в)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2</a:t>
                </a:r>
                <a:r>
                  <a:rPr lang="ru-RU" baseline="30000" dirty="0" smtClean="0">
                    <a:effectLst/>
                    <a:latin typeface="Calibri"/>
                    <a:ea typeface="Calibri"/>
                    <a:cs typeface="Times New Roman"/>
                  </a:rPr>
                  <a:t>2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Times New Roman"/>
                  </a:rPr>
                  <a:t>=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                                                          </a:t>
                </a:r>
                <a:r>
                  <a:rPr lang="ru-RU" dirty="0" smtClean="0">
                    <a:solidFill>
                      <a:prstClr val="black"/>
                    </a:solidFill>
                    <a:latin typeface="Calibri"/>
                    <a:ea typeface="Calibri"/>
                    <a:cs typeface="Times New Roman"/>
                  </a:rPr>
                  <a:t>г)(- 8)</a:t>
                </a:r>
                <a:r>
                  <a:rPr lang="ru-RU" baseline="30000" dirty="0" smtClean="0">
                    <a:solidFill>
                      <a:prstClr val="black"/>
                    </a:solidFill>
                    <a:latin typeface="Calibri"/>
                    <a:ea typeface="Calibri"/>
                    <a:cs typeface="Times New Roman"/>
                  </a:rPr>
                  <a:t>2</a:t>
                </a:r>
                <a:r>
                  <a:rPr lang="en-US" dirty="0" smtClean="0">
                    <a:solidFill>
                      <a:prstClr val="black"/>
                    </a:solidFill>
                    <a:latin typeface="Calibri"/>
                    <a:ea typeface="Calibri"/>
                    <a:cs typeface="Times New Roman"/>
                  </a:rPr>
                  <a:t>=</a:t>
                </a:r>
                <a:endParaRPr lang="ru-RU" dirty="0" smtClean="0">
                  <a:solidFill>
                    <a:prstClr val="black"/>
                  </a:solidFill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>
                    <a:latin typeface="Calibri"/>
                    <a:ea typeface="Calibri"/>
                    <a:cs typeface="Times New Roman"/>
                  </a:rPr>
                  <a:t>д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)(- 4)</a:t>
                </a:r>
                <a:r>
                  <a:rPr lang="ru-RU" baseline="30000" dirty="0" smtClean="0">
                    <a:effectLst/>
                    <a:latin typeface="Calibri"/>
                    <a:ea typeface="Calibri"/>
                    <a:cs typeface="Times New Roman"/>
                  </a:rPr>
                  <a:t>3</a:t>
                </a: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 =         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                                           е)5</a:t>
                </a:r>
                <a:r>
                  <a:rPr lang="ru-RU" baseline="30000" dirty="0" smtClean="0">
                    <a:effectLst/>
                    <a:latin typeface="Calibri"/>
                    <a:ea typeface="Calibri"/>
                    <a:cs typeface="Times New Roman"/>
                  </a:rPr>
                  <a:t>1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Times New Roman"/>
                  </a:rPr>
                  <a:t>=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                                                   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ж)5</a:t>
                </a:r>
                <a:r>
                  <a:rPr lang="ru-RU" baseline="30000" dirty="0" smtClean="0">
                    <a:effectLst/>
                    <a:latin typeface="Calibri"/>
                    <a:ea typeface="Calibri"/>
                    <a:cs typeface="Times New Roman"/>
                  </a:rPr>
                  <a:t>3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=                                                         </a:t>
                </a: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з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)(- 1)</a:t>
                </a:r>
                <a:r>
                  <a:rPr lang="ru-RU" baseline="30000" dirty="0" smtClean="0">
                    <a:effectLst/>
                    <a:latin typeface="Calibri"/>
                    <a:ea typeface="Calibri"/>
                    <a:cs typeface="Times New Roman"/>
                  </a:rPr>
                  <a:t>100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 =</a:t>
                </a:r>
                <a:endParaRPr lang="ru-RU" dirty="0" smtClean="0"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2</a:t>
                </a:r>
                <a:r>
                  <a:rPr lang="ru-RU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. </a:t>
                </a:r>
                <a:r>
                  <a:rPr lang="ru-RU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Вспомнить определение степени и расписать по определению следующие степени: </a:t>
                </a:r>
                <a:endParaRPr lang="ru-RU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 smtClean="0">
                    <a:effectLst/>
                    <a:latin typeface="Calibri"/>
                    <a:ea typeface="Calibri"/>
                    <a:cs typeface="Times New Roman"/>
                  </a:rPr>
                  <a:t>6</a:t>
                </a:r>
                <a:r>
                  <a:rPr lang="en-US" baseline="30000" dirty="0" smtClean="0">
                    <a:effectLst/>
                    <a:latin typeface="Calibri"/>
                    <a:ea typeface="Calibri"/>
                    <a:cs typeface="Times New Roman"/>
                  </a:rPr>
                  <a:t>5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Times New Roman"/>
                  </a:rPr>
                  <a:t>=</a:t>
                </a:r>
                <a:endParaRPr lang="ru-RU" dirty="0" smtClean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i="1" dirty="0" smtClean="0">
                    <a:effectLst/>
                    <a:latin typeface="Calibri"/>
                    <a:ea typeface="Calibri"/>
                    <a:cs typeface="Times New Roman"/>
                  </a:rPr>
                  <a:t>а</a:t>
                </a:r>
                <a:r>
                  <a:rPr lang="en-US" i="1" baseline="30000" dirty="0" smtClean="0">
                    <a:effectLst/>
                    <a:latin typeface="Calibri"/>
                    <a:ea typeface="Calibri"/>
                    <a:cs typeface="Times New Roman"/>
                  </a:rPr>
                  <a:t>7</a:t>
                </a:r>
                <a:r>
                  <a:rPr lang="en-US" i="1" dirty="0" smtClean="0">
                    <a:effectLst/>
                    <a:latin typeface="Calibri"/>
                    <a:ea typeface="Calibri"/>
                    <a:cs typeface="Times New Roman"/>
                  </a:rPr>
                  <a:t>=</a:t>
                </a:r>
                <a:endParaRPr lang="ru-RU" i="1" dirty="0" smtClean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 smtClean="0">
                    <a:effectLst/>
                    <a:latin typeface="Calibri"/>
                    <a:ea typeface="Calibri"/>
                    <a:cs typeface="Times New Roman"/>
                  </a:rPr>
                  <a:t>(- 2)</a:t>
                </a:r>
                <a:r>
                  <a:rPr lang="en-US" baseline="30000" dirty="0" smtClean="0">
                    <a:effectLst/>
                    <a:latin typeface="Calibri"/>
                    <a:ea typeface="Calibri"/>
                    <a:cs typeface="Times New Roman"/>
                  </a:rPr>
                  <a:t>3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Times New Roman"/>
                  </a:rPr>
                  <a:t>=</a:t>
                </a:r>
                <a:endParaRPr lang="ru-RU" dirty="0" smtClean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3</a:t>
                </a:r>
                <a:r>
                  <a:rPr lang="ru-RU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.</a:t>
                </a:r>
                <a:r>
                  <a:rPr lang="ru-RU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 </a:t>
                </a:r>
                <a:r>
                  <a:rPr lang="ru-RU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Записать в виде степени: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>
                    <a:effectLst/>
                    <a:latin typeface="Calibri"/>
                    <a:ea typeface="Calibri"/>
                    <a:cs typeface="Times New Roman"/>
                  </a:rPr>
                  <a:t>2∙2∙2∙2∙2∙2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Times New Roman"/>
                  </a:rPr>
                  <a:t>=</a:t>
                </a:r>
                <a:endParaRPr lang="ru-RU" sz="1600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>
                    <a:effectLst/>
                    <a:latin typeface="Calibri"/>
                    <a:ea typeface="Calibri"/>
                    <a:cs typeface="Times New Roman"/>
                  </a:rPr>
                  <a:t>3∙3∙3∙</a:t>
                </a:r>
                <a:r>
                  <a:rPr lang="ru-RU" dirty="0" smtClean="0">
                    <a:effectLst/>
                    <a:latin typeface="Calibri"/>
                    <a:ea typeface="Calibri"/>
                    <a:cs typeface="Times New Roman"/>
                  </a:rPr>
                  <a:t>3=</a:t>
                </a:r>
                <a:endParaRPr lang="ru-RU" sz="1600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𝑐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𝑐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𝑐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𝑐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𝑐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𝑐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𝑐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</m:oMath>
                  </m:oMathPara>
                </a14:m>
                <a:endParaRPr lang="ru-RU" i="1" dirty="0" smtClean="0">
                  <a:effectLst/>
                  <a:latin typeface="Cambria Math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dPr>
                      <m:e>
                        <m:r>
                          <a:rPr lang="ru-RU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𝑥</m:t>
                        </m:r>
                        <m:r>
                          <a:rPr lang="ru-RU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+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𝑦</m:t>
                        </m:r>
                      </m:e>
                    </m:d>
                    <m:d>
                      <m:dPr>
                        <m:ctrlPr>
                          <a:rPr lang="ru-RU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𝑥</m:t>
                        </m:r>
                        <m:r>
                          <a:rPr lang="ru-RU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+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𝑦</m:t>
                        </m:r>
                      </m:e>
                    </m:d>
                    <m:d>
                      <m:dPr>
                        <m:ctrlPr>
                          <a:rPr lang="ru-RU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𝑥</m:t>
                        </m:r>
                        <m:r>
                          <a:rPr lang="ru-RU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+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𝑦</m:t>
                        </m:r>
                      </m:e>
                    </m:d>
                    <m:d>
                      <m:dPr>
                        <m:ctrlPr>
                          <a:rPr lang="ru-RU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𝑥</m:t>
                        </m:r>
                        <m:r>
                          <a:rPr lang="ru-RU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+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𝑦</m:t>
                        </m:r>
                      </m:e>
                    </m:d>
                  </m:oMath>
                </a14:m>
                <a:r>
                  <a:rPr lang="ru-RU" i="1" dirty="0" smtClean="0">
                    <a:effectLst/>
                    <a:latin typeface="Cambria Math"/>
                    <a:ea typeface="Calibri"/>
                    <a:cs typeface="Times New Roman"/>
                  </a:rPr>
                  <a:t>=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𝑏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𝑏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𝑏</m:t>
                      </m:r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</m:oMath>
                  </m:oMathPara>
                </a14:m>
                <a:endParaRPr lang="ru-RU" sz="1600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4</a:t>
                </a:r>
                <a:r>
                  <a:rPr lang="ru-RU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. Вычислить: </a:t>
                </a:r>
                <a:endPara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ru-RU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e>
                        <m:sup>
                          <m:r>
                            <a:rPr lang="ru-RU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3</m:t>
                          </m:r>
                        </m:sup>
                      </m:sSup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sSup>
                        <m:sSupPr>
                          <m:ctrlPr>
                            <a:rPr lang="ru-RU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ru-RU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e>
                        <m:sup>
                          <m:r>
                            <a:rPr lang="ru-RU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4</m:t>
                          </m:r>
                        </m:sup>
                      </m:sSup>
                      <m:r>
                        <a:rPr lang="ru-RU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</m:oMath>
                  </m:oMathPara>
                </a14:m>
                <a:endParaRPr lang="ru-RU" i="1" dirty="0" smtClean="0">
                  <a:effectLst/>
                  <a:latin typeface="Cambria Math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89" y="810856"/>
                <a:ext cx="8640960" cy="5488939"/>
              </a:xfrm>
              <a:prstGeom prst="rect">
                <a:avLst/>
              </a:prstGeom>
              <a:blipFill rotWithShape="1">
                <a:blip r:embed="rId2"/>
                <a:stretch>
                  <a:fillRect l="-847" t="-222" r="-7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252205" y="5277733"/>
                <a:ext cx="5349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  <a:ea typeface="Calibri"/>
                            <a:cs typeface="Times New Roman"/>
                          </a:rPr>
                          <m:t>𝑏</m:t>
                        </m:r>
                      </m:e>
                      <m:sup>
                        <m:r>
                          <a:rPr lang="ru-RU" i="1">
                            <a:latin typeface="Cambria Math"/>
                            <a:ea typeface="Calibri"/>
                            <a:cs typeface="Times New Roman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 smtClean="0"/>
                  <a:t> .</a:t>
                </a:r>
                <a:endParaRPr lang="ru-RU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205" y="5277733"/>
                <a:ext cx="534955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r="-10227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Группа 22"/>
          <p:cNvGrpSpPr/>
          <p:nvPr/>
        </p:nvGrpSpPr>
        <p:grpSpPr>
          <a:xfrm>
            <a:off x="12719" y="86145"/>
            <a:ext cx="9144000" cy="468000"/>
            <a:chOff x="0" y="72000"/>
            <a:chExt cx="9144000" cy="468000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5" name="Прямая соединительная линия 24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Прямоугольник 26"/>
          <p:cNvSpPr/>
          <p:nvPr/>
        </p:nvSpPr>
        <p:spPr>
          <a:xfrm>
            <a:off x="3388045" y="62423"/>
            <a:ext cx="2029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Устный счет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88504" y="1340768"/>
                <a:ext cx="4176464" cy="3206134"/>
              </a:xfrm>
              <a:prstGeom prst="rect">
                <a:avLst/>
              </a:prstGeom>
              <a:ln w="19050">
                <a:solidFill>
                  <a:schemeClr val="accent2"/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b="1" dirty="0" smtClean="0">
                    <a:latin typeface="Calibri"/>
                    <a:ea typeface="Calibri"/>
                    <a:cs typeface="Times New Roman"/>
                  </a:rPr>
                  <a:t>Вариант </a:t>
                </a:r>
                <a:r>
                  <a:rPr lang="en-US" b="1" dirty="0">
                    <a:latin typeface="Calibri"/>
                    <a:ea typeface="Calibri"/>
                    <a:cs typeface="Times New Roman"/>
                  </a:rPr>
                  <a:t>I</a:t>
                </a:r>
                <a:endParaRPr lang="ru-RU" sz="1600" b="1" dirty="0">
                  <a:latin typeface="Calibri"/>
                  <a:ea typeface="Calibri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ru-RU" dirty="0">
                    <a:latin typeface="Calibri"/>
                    <a:ea typeface="Calibri"/>
                    <a:cs typeface="Times New Roman"/>
                  </a:rPr>
                  <a:t>№1. </a:t>
                </a: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Запишите в виде степени: </a:t>
                </a:r>
                <a:endParaRPr lang="ru-RU" sz="1600" dirty="0">
                  <a:latin typeface="Calibri"/>
                  <a:ea typeface="Calibri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2·2·2·2                              </a:t>
                </a:r>
                <a:endParaRPr lang="ru-RU" dirty="0">
                  <a:latin typeface="Calibri"/>
                  <a:ea typeface="Calibri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№</a:t>
                </a:r>
                <a:r>
                  <a:rPr lang="ru-RU" dirty="0">
                    <a:latin typeface="Calibri"/>
                    <a:ea typeface="Calibri"/>
                    <a:cs typeface="Times New Roman"/>
                  </a:rPr>
                  <a:t>2. </a:t>
                </a: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Запишите в виде произведения:</a:t>
                </a:r>
              </a:p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dirty="0" smtClean="0">
                  <a:latin typeface="Calibri"/>
                  <a:ea typeface="Calibri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№3.  Запишите в виде степени:</a:t>
                </a:r>
              </a:p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ru-RU" dirty="0" smtClean="0">
                  <a:latin typeface="Calibri"/>
                  <a:ea typeface="Calibri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№4. Упростите:</a:t>
                </a:r>
                <a:endParaRPr lang="en-US" dirty="0" smtClean="0">
                  <a:latin typeface="Calibri"/>
                  <a:ea typeface="Calibri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cs typeface="Times New Roman"/>
                        </a:rPr>
                        <m:t>𝑦</m:t>
                      </m:r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latin typeface="Calibri"/>
                  <a:ea typeface="Calibri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№5. Упростите выражение:</a:t>
                </a:r>
              </a:p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(−</m:t>
                          </m:r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ru-RU" i="1" smtClean="0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(−</m:t>
                          </m:r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  <a:cs typeface="Times New Roman"/>
                        </a:rPr>
                        <m:t>.</m:t>
                      </m:r>
                    </m:oMath>
                  </m:oMathPara>
                </a14:m>
                <a:endParaRPr lang="ru-RU" dirty="0" smtClean="0"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504" y="1340768"/>
                <a:ext cx="4176464" cy="3206134"/>
              </a:xfrm>
              <a:prstGeom prst="rect">
                <a:avLst/>
              </a:prstGeom>
              <a:blipFill rotWithShape="1">
                <a:blip r:embed="rId2"/>
                <a:stretch>
                  <a:fillRect l="-1017" t="-756"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4679920" y="1340768"/>
                <a:ext cx="4236720" cy="3145476"/>
              </a:xfrm>
              <a:prstGeom prst="rect">
                <a:avLst/>
              </a:prstGeom>
              <a:ln w="19050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 smtClean="0"/>
                  <a:t>Вариант </a:t>
                </a:r>
                <a:r>
                  <a:rPr lang="en-US" b="1" dirty="0"/>
                  <a:t>II</a:t>
                </a:r>
                <a:endParaRPr lang="ru-RU" dirty="0"/>
              </a:p>
              <a:p>
                <a:pPr algn="just"/>
                <a:r>
                  <a:rPr lang="ru-RU" dirty="0" smtClean="0"/>
                  <a:t>№</a:t>
                </a:r>
                <a:r>
                  <a:rPr lang="ru-RU" dirty="0"/>
                  <a:t>1. </a:t>
                </a:r>
                <a:r>
                  <a:rPr lang="ru-RU" dirty="0" smtClean="0"/>
                  <a:t>Запишите в виде степени:</a:t>
                </a:r>
                <a:endParaRPr lang="ru-RU" dirty="0"/>
              </a:p>
              <a:p>
                <a:pPr algn="just"/>
                <a:r>
                  <a:rPr lang="ru-RU" dirty="0" smtClean="0"/>
                  <a:t>5·5·5·5·5   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ru-RU" dirty="0">
                    <a:latin typeface="Calibri"/>
                    <a:ea typeface="Calibri"/>
                    <a:cs typeface="Times New Roman"/>
                  </a:rPr>
                  <a:t>№2. Запишите в виде произведения:</a:t>
                </a:r>
              </a:p>
              <a:p>
                <a:pPr algn="just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cs typeface="Times New Roman"/>
                          </a:rPr>
                          <m:t>𝑦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  <a:cs typeface="Times New Roman"/>
                          </a:rPr>
                          <m:t>5</m:t>
                        </m:r>
                      </m:sup>
                    </m:sSup>
                  </m:oMath>
                </a14:m>
                <a:r>
                  <a:rPr lang="ru-RU" dirty="0" smtClean="0"/>
                  <a:t>   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ru-RU" dirty="0">
                    <a:latin typeface="Calibri"/>
                    <a:ea typeface="Calibri"/>
                    <a:cs typeface="Times New Roman"/>
                  </a:rPr>
                  <a:t>№3.  Запишите в виде степени:</a:t>
                </a:r>
              </a:p>
              <a:p>
                <a:pPr algn="just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cs typeface="Times New Roman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cs typeface="Times New Roman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ru-RU" i="1"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cs typeface="Times New Roman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cs typeface="Times New Roman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ru-RU" i="1"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cs typeface="Times New Roman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cs typeface="Times New Roman"/>
                          </a:rPr>
                          <m:t>7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cs typeface="Times New Roman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cs typeface="Times New Roman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dirty="0" smtClean="0"/>
                  <a:t>                                                           </a:t>
                </a:r>
              </a:p>
              <a:p>
                <a:pPr algn="just"/>
                <a:r>
                  <a:rPr lang="ru-RU" dirty="0" smtClean="0"/>
                  <a:t>№</a:t>
                </a:r>
                <a:r>
                  <a:rPr lang="ru-RU" dirty="0"/>
                  <a:t>4</a:t>
                </a:r>
                <a:r>
                  <a:rPr lang="ru-RU" dirty="0" smtClean="0"/>
                  <a:t>. </a:t>
                </a:r>
                <a:r>
                  <a:rPr lang="ru-RU" dirty="0" smtClean="0">
                    <a:latin typeface="Calibri"/>
                    <a:ea typeface="Calibri"/>
                    <a:cs typeface="Times New Roman"/>
                  </a:rPr>
                  <a:t>Упростите</a:t>
                </a:r>
                <a:r>
                  <a:rPr lang="ru-RU" dirty="0">
                    <a:latin typeface="Calibri"/>
                    <a:ea typeface="Calibri"/>
                    <a:cs typeface="Times New Roman"/>
                  </a:rPr>
                  <a:t>:</a:t>
                </a:r>
              </a:p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5</m:t>
                          </m:r>
                        </m:sup>
                      </m:sSup>
                      <m:sSup>
                        <m:sSupPr>
                          <m:ctrlPr>
                            <a:rPr lang="ru-RU" i="1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ru-RU" i="1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/>
                          <a:cs typeface="Times New Roman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  <a:cs typeface="Times New Roman"/>
                        </a:rPr>
                        <m:t>𝑏</m:t>
                      </m:r>
                    </m:oMath>
                  </m:oMathPara>
                </a14:m>
                <a:endParaRPr lang="en-US" dirty="0" smtClean="0">
                  <a:latin typeface="Calibri"/>
                  <a:ea typeface="Calibri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ru-RU" dirty="0">
                    <a:latin typeface="Calibri"/>
                    <a:ea typeface="Calibri"/>
                    <a:cs typeface="Times New Roman"/>
                  </a:rPr>
                  <a:t>№5. Упростите выражение:</a:t>
                </a:r>
              </a:p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cs typeface="Times New Roman"/>
                            </a:rPr>
                            <m:t>(−</m:t>
                          </m:r>
                          <m:r>
                            <a:rPr lang="en-US" i="1">
                              <a:latin typeface="Cambria Math"/>
                              <a:cs typeface="Times New Roman"/>
                            </a:rPr>
                            <m:t>𝑦</m:t>
                          </m:r>
                          <m:r>
                            <a:rPr lang="en-US" i="1">
                              <a:latin typeface="Cambria Math"/>
                              <a:cs typeface="Times New Roman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cs typeface="Times New Roman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ru-RU" i="1">
                              <a:latin typeface="Cambria Math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cs typeface="Times New Roman"/>
                            </a:rPr>
                            <m:t>(−</m:t>
                          </m:r>
                          <m:r>
                            <a:rPr lang="en-US" i="1">
                              <a:latin typeface="Cambria Math"/>
                              <a:cs typeface="Times New Roman"/>
                            </a:rPr>
                            <m:t>𝑦</m:t>
                          </m:r>
                          <m:r>
                            <a:rPr lang="en-US" i="1">
                              <a:latin typeface="Cambria Math"/>
                              <a:cs typeface="Times New Roman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cs typeface="Times New Roman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  <a:cs typeface="Times New Roman"/>
                        </a:rPr>
                        <m:t>.</m:t>
                      </m:r>
                    </m:oMath>
                  </m:oMathPara>
                </a14:m>
                <a:endParaRPr lang="ru-RU" dirty="0"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20" y="1340768"/>
                <a:ext cx="4236720" cy="3145476"/>
              </a:xfrm>
              <a:prstGeom prst="rect">
                <a:avLst/>
              </a:prstGeom>
              <a:blipFill rotWithShape="1">
                <a:blip r:embed="rId3"/>
                <a:stretch>
                  <a:fillRect l="-1146" t="-771" b="-193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Группа 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8" name="Прямоугольник 7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9" name="Прямая соединительная линия 8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Прямоугольник 1"/>
          <p:cNvSpPr/>
          <p:nvPr/>
        </p:nvSpPr>
        <p:spPr>
          <a:xfrm>
            <a:off x="3059832" y="112651"/>
            <a:ext cx="3493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Самостоятельная работа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00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4887579"/>
                  </p:ext>
                </p:extLst>
              </p:nvPr>
            </p:nvGraphicFramePr>
            <p:xfrm>
              <a:off x="2293955" y="1020858"/>
              <a:ext cx="4498108" cy="2533269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128108"/>
                    <a:gridCol w="2370000"/>
                  </a:tblGrid>
                  <a:tr h="19442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 smtClean="0">
                              <a:effectLst/>
                            </a:rPr>
                            <a:t>Вариант </a:t>
                          </a:r>
                          <a:r>
                            <a:rPr lang="en-US" sz="2400" b="1" dirty="0">
                              <a:effectLst/>
                            </a:rPr>
                            <a:t>I</a:t>
                          </a:r>
                          <a:endParaRPr lang="ru-RU" sz="2400" b="1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u="none" dirty="0" smtClean="0">
                              <a:effectLst/>
                            </a:rPr>
                            <a:t>1</a:t>
                          </a:r>
                          <a:r>
                            <a:rPr lang="ru-RU" sz="2400" u="none" dirty="0">
                              <a:effectLst/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0" smtClean="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2400" b="0" i="0" smtClean="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2400" b="0" i="0" smtClean="0">
                                  <a:effectLst/>
                                  <a:latin typeface="Cambria Math"/>
                                </a:rPr>
                                <m:t>;</m:t>
                              </m:r>
                            </m:oMath>
                          </a14:m>
                          <a:r>
                            <a:rPr lang="ru-RU" sz="2400" dirty="0" smtClean="0">
                              <a:effectLst/>
                            </a:rPr>
                            <a:t>                           </a:t>
                          </a:r>
                          <a:endParaRPr lang="ru-RU" sz="2400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i="0" u="none" dirty="0" smtClean="0">
                              <a:effectLst/>
                            </a:rPr>
                            <a:t>2</a:t>
                          </a:r>
                          <a:r>
                            <a:rPr lang="ru-RU" sz="2400" i="0" u="none" dirty="0">
                              <a:effectLst/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sz="2400" dirty="0" smtClean="0">
                              <a:effectLst/>
                            </a:rPr>
                            <a:t>;</a:t>
                          </a:r>
                          <a:endParaRPr lang="ru-RU" sz="2400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u="none" dirty="0" smtClean="0">
                              <a:effectLst/>
                            </a:rPr>
                            <a:t>3</a:t>
                          </a:r>
                          <a:r>
                            <a:rPr lang="ru-RU" sz="2400" i="1" u="none" dirty="0">
                              <a:effectLst/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ru-RU" sz="2400" i="1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400" b="0" i="1" smtClean="0">
                                      <a:effectLst/>
                                      <a:latin typeface="Cambria Math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i="1" dirty="0" smtClean="0">
                              <a:effectLst/>
                            </a:rPr>
                            <a:t>;</a:t>
                          </a:r>
                          <a:endParaRPr lang="ru-RU" sz="2400" i="1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u="none" dirty="0" smtClean="0">
                              <a:effectLst/>
                            </a:rPr>
                            <a:t>4</a:t>
                          </a:r>
                          <a:r>
                            <a:rPr lang="ru-RU" sz="2400" u="none" dirty="0">
                              <a:effectLst/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400" i="1" u="none" smtClean="0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400" i="1" u="none" smtClean="0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400" i="1" u="none" smtClean="0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u="none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;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u="none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5.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i="1" u="none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(−</m:t>
                                  </m:r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𝑦</m:t>
                                  </m:r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u="none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.</a:t>
                          </a:r>
                          <a:endParaRPr lang="ru-RU" sz="2400" u="none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 smtClean="0">
                              <a:effectLst/>
                            </a:rPr>
                            <a:t>Вариант </a:t>
                          </a:r>
                          <a:r>
                            <a:rPr lang="en-US" sz="2400" b="1" dirty="0">
                              <a:effectLst/>
                            </a:rPr>
                            <a:t>II</a:t>
                          </a:r>
                          <a:endParaRPr lang="ru-RU" sz="2400" b="1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u="none" dirty="0" smtClean="0">
                              <a:effectLst/>
                            </a:rPr>
                            <a:t>1</a:t>
                          </a:r>
                          <a:r>
                            <a:rPr lang="ru-RU" sz="2400" u="none" dirty="0">
                              <a:effectLst/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400" i="1" u="none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0" u="none" smtClean="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e>
                                <m:sup>
                                  <m:r>
                                    <a:rPr lang="en-US" sz="2400" b="0" i="0" u="none" smtClean="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400" u="none" dirty="0">
                              <a:effectLst/>
                            </a:rPr>
                            <a:t> </a:t>
                          </a:r>
                          <a:r>
                            <a:rPr lang="en-US" sz="2400" u="none" dirty="0" smtClean="0">
                              <a:effectLst/>
                            </a:rPr>
                            <a:t>;</a:t>
                          </a:r>
                          <a:r>
                            <a:rPr lang="ru-RU" sz="2400" u="none" dirty="0" smtClean="0">
                              <a:effectLst/>
                            </a:rPr>
                            <a:t>                         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u="none" dirty="0" smtClean="0">
                              <a:effectLst/>
                            </a:rPr>
                            <a:t>2.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sz="2400" dirty="0" smtClean="0">
                              <a:effectLst/>
                            </a:rPr>
                            <a:t>;</a:t>
                          </a:r>
                          <a:endParaRPr lang="ru-RU" sz="2400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u="none" dirty="0" smtClean="0">
                              <a:effectLst/>
                            </a:rPr>
                            <a:t>3</a:t>
                          </a:r>
                          <a:r>
                            <a:rPr lang="ru-RU" sz="2400" u="none" dirty="0">
                              <a:effectLst/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400" i="1" u="none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20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i="1" u="none" dirty="0" smtClean="0">
                              <a:effectLst/>
                            </a:rPr>
                            <a:t>;</a:t>
                          </a:r>
                          <a:endParaRPr lang="ru-RU" sz="2400" i="1" u="none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u="none" dirty="0" smtClean="0">
                              <a:effectLst/>
                            </a:rPr>
                            <a:t>4</a:t>
                          </a:r>
                          <a:r>
                            <a:rPr lang="ru-RU" sz="2400" u="none" dirty="0">
                              <a:effectLst/>
                            </a:rPr>
                            <a:t>.</a:t>
                          </a:r>
                          <a:r>
                            <a:rPr lang="en-US" sz="2400" u="none" baseline="0" dirty="0" smtClean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400" i="1" u="none" smtClean="0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400" i="1" u="none" smtClean="0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2400" b="0" i="1" u="none" smtClean="0">
                                  <a:effectLst/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sz="2400" u="none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;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u="none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5.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i="1" u="none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2400" b="0" i="1" u="none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u="none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.</a:t>
                          </a:r>
                          <a:endParaRPr lang="ru-RU" sz="2400" u="none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4887579"/>
                  </p:ext>
                </p:extLst>
              </p:nvPr>
            </p:nvGraphicFramePr>
            <p:xfrm>
              <a:off x="2293955" y="1020858"/>
              <a:ext cx="4498108" cy="2504758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128108"/>
                    <a:gridCol w="2370000"/>
                  </a:tblGrid>
                  <a:tr h="250475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2433" r="-111748" b="-75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9717" t="-2433" r="-257" b="-75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Прямоугольник 6"/>
          <p:cNvSpPr/>
          <p:nvPr/>
        </p:nvSpPr>
        <p:spPr>
          <a:xfrm>
            <a:off x="2468031" y="4095353"/>
            <a:ext cx="4297496" cy="1477328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Верно выполненное задание – 1 балл</a:t>
            </a:r>
          </a:p>
          <a:p>
            <a:pPr algn="ctr"/>
            <a:r>
              <a:rPr lang="ru-RU" dirty="0" smtClean="0"/>
              <a:t>5 баллов – </a:t>
            </a:r>
            <a:r>
              <a:rPr lang="ru-RU" dirty="0"/>
              <a:t>«5»</a:t>
            </a:r>
          </a:p>
          <a:p>
            <a:pPr algn="ctr"/>
            <a:r>
              <a:rPr lang="ru-RU" dirty="0" smtClean="0"/>
              <a:t>4 балла – </a:t>
            </a:r>
            <a:r>
              <a:rPr lang="ru-RU" dirty="0"/>
              <a:t>«4»</a:t>
            </a:r>
          </a:p>
          <a:p>
            <a:pPr algn="ctr"/>
            <a:r>
              <a:rPr lang="ru-RU" dirty="0" smtClean="0"/>
              <a:t>3 балла – </a:t>
            </a:r>
            <a:r>
              <a:rPr lang="ru-RU" dirty="0"/>
              <a:t>«3</a:t>
            </a:r>
            <a:r>
              <a:rPr lang="ru-RU" dirty="0" smtClean="0"/>
              <a:t>»</a:t>
            </a:r>
          </a:p>
          <a:p>
            <a:pPr algn="ctr"/>
            <a:r>
              <a:rPr lang="ru-RU" dirty="0" smtClean="0"/>
              <a:t>1-2 балла – «2»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37712" y="559193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Ответы: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21606" y="3632944"/>
            <a:ext cx="2858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Шкала оценивания:</a:t>
            </a:r>
          </a:p>
        </p:txBody>
      </p:sp>
      <p:pic>
        <p:nvPicPr>
          <p:cNvPr id="3077" name="Picture 5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666617"/>
            <a:ext cx="2086025" cy="212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1" name="Прямоугольник 10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3059832" y="112651"/>
            <a:ext cx="3493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Самостоятельная работа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8913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9656449"/>
              </p:ext>
            </p:extLst>
          </p:nvPr>
        </p:nvGraphicFramePr>
        <p:xfrm>
          <a:off x="467544" y="1556792"/>
          <a:ext cx="8229600" cy="317012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743200"/>
                <a:gridCol w="2743200"/>
              </a:tblGrid>
              <a:tr h="12426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Еще не совсем усвоил тему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Хорошо усвоил тему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Очень хорошо усвоил тему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97" marB="45697"/>
                </a:tc>
              </a:tr>
              <a:tr h="222528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Учебник п. 6.1:</a:t>
                      </a:r>
                      <a:r>
                        <a:rPr lang="ru-RU" sz="2800" baseline="0" dirty="0" smtClean="0"/>
                        <a:t> </a:t>
                      </a:r>
                    </a:p>
                    <a:p>
                      <a:r>
                        <a:rPr lang="ru-RU" sz="2800" baseline="0" dirty="0" smtClean="0"/>
                        <a:t>№525 (</a:t>
                      </a:r>
                      <a:r>
                        <a:rPr lang="ru-RU" sz="2800" baseline="0" dirty="0" err="1" smtClean="0"/>
                        <a:t>б,г</a:t>
                      </a:r>
                      <a:r>
                        <a:rPr lang="ru-RU" sz="2800" baseline="0" dirty="0" smtClean="0"/>
                        <a:t>); №526 (</a:t>
                      </a:r>
                      <a:r>
                        <a:rPr lang="ru-RU" sz="2800" baseline="0" dirty="0" err="1" smtClean="0"/>
                        <a:t>в,г</a:t>
                      </a:r>
                      <a:r>
                        <a:rPr lang="ru-RU" sz="2800" baseline="0" dirty="0" smtClean="0"/>
                        <a:t>).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Учебник п. 6.1:  </a:t>
                      </a:r>
                    </a:p>
                    <a:p>
                      <a:r>
                        <a:rPr lang="ru-RU" sz="2800" dirty="0" smtClean="0"/>
                        <a:t>№527</a:t>
                      </a:r>
                      <a:r>
                        <a:rPr lang="ru-RU" sz="2800" baseline="0" dirty="0" smtClean="0"/>
                        <a:t> (</a:t>
                      </a:r>
                      <a:r>
                        <a:rPr lang="ru-RU" sz="2800" baseline="0" dirty="0" err="1" smtClean="0"/>
                        <a:t>д,е</a:t>
                      </a:r>
                      <a:r>
                        <a:rPr lang="ru-RU" sz="2800" baseline="0" dirty="0" smtClean="0"/>
                        <a:t>); №528 (</a:t>
                      </a:r>
                      <a:r>
                        <a:rPr lang="ru-RU" sz="2800" baseline="0" dirty="0" err="1" smtClean="0"/>
                        <a:t>д,е</a:t>
                      </a:r>
                      <a:r>
                        <a:rPr lang="ru-RU" sz="2800" baseline="0" dirty="0" smtClean="0"/>
                        <a:t>).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Учебник п. 6.1:</a:t>
                      </a:r>
                    </a:p>
                    <a:p>
                      <a:r>
                        <a:rPr lang="ru-RU" sz="2800" dirty="0" smtClean="0"/>
                        <a:t>№549</a:t>
                      </a:r>
                      <a:r>
                        <a:rPr lang="ru-RU" sz="2800" baseline="0" dirty="0" smtClean="0"/>
                        <a:t> (</a:t>
                      </a:r>
                      <a:r>
                        <a:rPr lang="ru-RU" sz="2800" baseline="0" dirty="0" err="1" smtClean="0"/>
                        <a:t>а,б</a:t>
                      </a:r>
                      <a:r>
                        <a:rPr lang="ru-RU" sz="2800" baseline="0" dirty="0" smtClean="0"/>
                        <a:t>);</a:t>
                      </a:r>
                    </a:p>
                    <a:p>
                      <a:r>
                        <a:rPr lang="ru-RU" sz="2800" baseline="0" dirty="0" smtClean="0"/>
                        <a:t>№550 (</a:t>
                      </a:r>
                      <a:r>
                        <a:rPr lang="ru-RU" sz="2800" baseline="0" dirty="0" err="1" smtClean="0"/>
                        <a:t>а,в,д</a:t>
                      </a:r>
                      <a:r>
                        <a:rPr lang="ru-RU" sz="2800" baseline="0" dirty="0" smtClean="0"/>
                        <a:t>).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97" marB="4569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534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pPr eaLnBrk="1" hangingPunct="1"/>
            <a:r>
              <a:rPr lang="ru-RU" altLang="ru-RU" dirty="0"/>
              <a:t>Сегодня я узнал</a:t>
            </a:r>
            <a:r>
              <a:rPr lang="ru-RU" altLang="ru-RU" dirty="0" smtClean="0"/>
              <a:t>…</a:t>
            </a:r>
          </a:p>
          <a:p>
            <a:pPr eaLnBrk="1" hangingPunct="1"/>
            <a:r>
              <a:rPr lang="ru-RU" altLang="ru-RU" dirty="0" smtClean="0"/>
              <a:t>Для меня трудным было…</a:t>
            </a:r>
            <a:endParaRPr lang="ru-RU" altLang="ru-RU" dirty="0"/>
          </a:p>
          <a:p>
            <a:pPr eaLnBrk="1" hangingPunct="1"/>
            <a:r>
              <a:rPr lang="ru-RU" altLang="ru-RU" dirty="0"/>
              <a:t>Было интересно…</a:t>
            </a:r>
          </a:p>
          <a:p>
            <a:pPr eaLnBrk="1" hangingPunct="1"/>
            <a:r>
              <a:rPr lang="ru-RU" altLang="ru-RU" dirty="0" smtClean="0"/>
              <a:t>Теперь </a:t>
            </a:r>
            <a:r>
              <a:rPr lang="ru-RU" altLang="ru-RU" dirty="0"/>
              <a:t>я могу…</a:t>
            </a:r>
          </a:p>
          <a:p>
            <a:pPr eaLnBrk="1" hangingPunct="1"/>
            <a:r>
              <a:rPr lang="ru-RU" altLang="ru-RU" dirty="0"/>
              <a:t>Я научился</a:t>
            </a:r>
            <a:r>
              <a:rPr lang="ru-RU" altLang="ru-RU" dirty="0" smtClean="0"/>
              <a:t>…</a:t>
            </a:r>
          </a:p>
          <a:p>
            <a:pPr marL="0" indent="0" eaLnBrk="1" hangingPunct="1">
              <a:buNone/>
            </a:pPr>
            <a:endParaRPr lang="ru-RU" altLang="ru-RU" dirty="0"/>
          </a:p>
          <a:p>
            <a:pPr marL="0" indent="0" eaLnBrk="1" hangingPunct="1">
              <a:buNone/>
            </a:pPr>
            <a:endParaRPr lang="ru-RU" alt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75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183234"/>
            <a:ext cx="5270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Картинки по запросу математика анима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01279"/>
            <a:ext cx="3857625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03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026" name="Picture 2" descr="Картинки по запросу ребус степени произведение частно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4" t="3799" r="16107" b="72113"/>
          <a:stretch/>
        </p:blipFill>
        <p:spPr bwMode="auto">
          <a:xfrm>
            <a:off x="338854" y="908720"/>
            <a:ext cx="5356962" cy="144016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93943" y="234888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Степень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5137753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Произведение</a:t>
            </a:r>
            <a:endParaRPr lang="ru-RU" sz="2400" b="1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4495" y="86145"/>
            <a:ext cx="9144000" cy="468000"/>
            <a:chOff x="0" y="72000"/>
            <a:chExt cx="9144000" cy="468000"/>
          </a:xfrm>
        </p:grpSpPr>
        <p:sp>
          <p:nvSpPr>
            <p:cNvPr id="11" name="Прямоугольник 10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>
                <a:solidFill>
                  <a:srgbClr val="267034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95" y="-70496"/>
            <a:ext cx="8229600" cy="781281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Отгадайте</a:t>
            </a:r>
            <a:r>
              <a:rPr lang="ru-RU" sz="3200" b="1" dirty="0" smtClean="0">
                <a:solidFill>
                  <a:schemeClr val="bg1"/>
                </a:solidFill>
              </a:rPr>
              <a:t> ребусы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5987" t="25199" r="5502" b="44352"/>
          <a:stretch/>
        </p:blipFill>
        <p:spPr>
          <a:xfrm>
            <a:off x="794053" y="3356202"/>
            <a:ext cx="4400180" cy="14667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57088" t="25850" r="1963" b="43700"/>
          <a:stretch/>
        </p:blipFill>
        <p:spPr>
          <a:xfrm>
            <a:off x="5194233" y="3045449"/>
            <a:ext cx="3744416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63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56" y="116632"/>
            <a:ext cx="5544616" cy="2088231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Произведение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степеней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412776"/>
            <a:ext cx="3342857" cy="428571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923927" y="6237312"/>
            <a:ext cx="155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Сургут, 2018 г.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3120" y="3059669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5528" y="3429001"/>
            <a:ext cx="4433099" cy="16561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Определение степени с натуральным показателем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Свойства произведения степеней.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2924944"/>
            <a:ext cx="3456000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Arial Black" pitchFamily="34" charset="0"/>
              </a:rPr>
              <a:t>ВЫ УЗНАЕТЕ:</a:t>
            </a:r>
            <a:endParaRPr lang="ru-RU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93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411760" y="260648"/>
            <a:ext cx="6480720" cy="1323439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just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Определение степени с натуральным показателем включает в себя разъяснение смысла этого термина для двух случаев: когда показатель степени больше 1 и когда он равен 1.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140" y="1412776"/>
            <a:ext cx="2998787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695" y="116632"/>
            <a:ext cx="2755900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411760" y="2132856"/>
            <a:ext cx="6480720" cy="120032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just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Степенью числа </a:t>
            </a:r>
            <a:r>
              <a:rPr lang="ru-RU" sz="2400" i="1" dirty="0">
                <a:solidFill>
                  <a:prstClr val="black"/>
                </a:solidFill>
                <a:latin typeface="Calibri"/>
                <a:cs typeface="+mn-cs"/>
              </a:rPr>
              <a:t>а 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с натуральным показателем </a:t>
            </a:r>
            <a:r>
              <a:rPr lang="en-US" sz="2400" i="1" dirty="0">
                <a:solidFill>
                  <a:prstClr val="black"/>
                </a:solidFill>
                <a:latin typeface="Calibri"/>
                <a:cs typeface="+mn-cs"/>
              </a:rPr>
              <a:t>n</a:t>
            </a:r>
            <a:r>
              <a:rPr lang="ru-RU" sz="2400" i="1" dirty="0">
                <a:solidFill>
                  <a:prstClr val="black"/>
                </a:solidFill>
                <a:latin typeface="Calibri"/>
                <a:cs typeface="+mn-cs"/>
              </a:rPr>
              <a:t>, 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большим </a:t>
            </a:r>
            <a:r>
              <a:rPr lang="ru-RU" sz="2400" dirty="0" smtClean="0">
                <a:solidFill>
                  <a:prstClr val="black"/>
                </a:solidFill>
                <a:latin typeface="Calibri"/>
                <a:cs typeface="+mn-cs"/>
              </a:rPr>
              <a:t>1, называют 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произведение </a:t>
            </a:r>
            <a:r>
              <a:rPr lang="en-US" sz="2400" i="1" dirty="0">
                <a:solidFill>
                  <a:prstClr val="black"/>
                </a:solidFill>
                <a:latin typeface="Calibri"/>
                <a:cs typeface="+mn-cs"/>
              </a:rPr>
              <a:t>n</a:t>
            </a:r>
            <a:r>
              <a:rPr lang="ru-RU" sz="2400" i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множителей, каждый из которых</a:t>
            </a:r>
            <a:r>
              <a:rPr lang="en-US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равен </a:t>
            </a:r>
            <a:r>
              <a:rPr lang="ru-RU" sz="2400" i="1" dirty="0">
                <a:solidFill>
                  <a:prstClr val="black"/>
                </a:solidFill>
                <a:latin typeface="Calibri"/>
                <a:cs typeface="+mn-cs"/>
              </a:rPr>
              <a:t>а: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49622" y="4725144"/>
            <a:ext cx="6480720" cy="1200329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just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prstClr val="black"/>
                </a:solidFill>
                <a:latin typeface="+mn-lt"/>
                <a:cs typeface="+mn-cs"/>
              </a:rPr>
              <a:t>Степенью числа </a:t>
            </a:r>
            <a:r>
              <a:rPr lang="ru-RU" sz="2400" i="1" dirty="0">
                <a:solidFill>
                  <a:prstClr val="black"/>
                </a:solidFill>
                <a:latin typeface="+mn-lt"/>
                <a:cs typeface="+mn-cs"/>
              </a:rPr>
              <a:t>а </a:t>
            </a:r>
            <a:r>
              <a:rPr lang="ru-RU" sz="2400" dirty="0">
                <a:solidFill>
                  <a:prstClr val="black"/>
                </a:solidFill>
                <a:latin typeface="+mn-lt"/>
                <a:cs typeface="+mn-cs"/>
              </a:rPr>
              <a:t>с показателем, равным 1, называют само число </a:t>
            </a:r>
            <a:r>
              <a:rPr lang="ru-RU" sz="2400" i="1" dirty="0">
                <a:solidFill>
                  <a:prstClr val="black"/>
                </a:solidFill>
                <a:latin typeface="+mn-lt"/>
                <a:cs typeface="+mn-cs"/>
              </a:rPr>
              <a:t>а: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а</a:t>
            </a:r>
            <a:r>
              <a:rPr lang="ru-RU" sz="2400" i="1" baseline="30000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1</a:t>
            </a:r>
            <a:r>
              <a:rPr lang="ru-RU" sz="2400" i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 = а.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211960" y="3573016"/>
                <a:ext cx="332559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400" dirty="0" smtClean="0"/>
                  <a:t>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· … ·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, 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&gt;1.</m:t>
                    </m:r>
                  </m:oMath>
                </a14:m>
                <a:endParaRPr lang="ru-RU" b="0" dirty="0" smtClean="0">
                  <a:ea typeface="Cambria Math"/>
                </a:endParaRPr>
              </a:p>
              <a:p>
                <a:endParaRPr lang="en-US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 множителей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3573016"/>
                <a:ext cx="3325590" cy="1015663"/>
              </a:xfrm>
              <a:prstGeom prst="rect">
                <a:avLst/>
              </a:prstGeom>
              <a:blipFill rotWithShape="1">
                <a:blip r:embed="rId4"/>
                <a:stretch>
                  <a:fillRect t="-47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авая фигурная скобка 2"/>
          <p:cNvSpPr/>
          <p:nvPr/>
        </p:nvSpPr>
        <p:spPr>
          <a:xfrm rot="5400000">
            <a:off x="5551212" y="3252755"/>
            <a:ext cx="206752" cy="165618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1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801" y="1196752"/>
            <a:ext cx="8229600" cy="1080119"/>
          </a:xfrm>
          <a:ln w="19050">
            <a:solidFill>
              <a:srgbClr val="FF0000"/>
            </a:solidFill>
          </a:ln>
        </p:spPr>
        <p:txBody>
          <a:bodyPr/>
          <a:lstStyle/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2800" dirty="0">
                <a:solidFill>
                  <a:prstClr val="black"/>
                </a:solidFill>
              </a:rPr>
              <a:t>—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любое число и т и п </a:t>
            </a:r>
            <a:r>
              <a:rPr lang="ru-RU" sz="2800" dirty="0">
                <a:solidFill>
                  <a:prstClr val="black"/>
                </a:solidFill>
              </a:rPr>
              <a:t>—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любые натуральные числа, то </a:t>
            </a:r>
            <a:r>
              <a:rPr lang="pt-BR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800" i="1" dirty="0">
                <a:solidFill>
                  <a:prstClr val="black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∙</a:t>
            </a:r>
            <a:r>
              <a:rPr lang="pt-BR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sz="280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t-BR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pt-BR" sz="280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 + п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21106" y="3284984"/>
            <a:ext cx="6724351" cy="830997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just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при умножении степеней с одинаковыми основаниями </a:t>
            </a:r>
            <a:r>
              <a:rPr lang="ru-RU" sz="2400" dirty="0" smtClean="0">
                <a:solidFill>
                  <a:prstClr val="black"/>
                </a:solidFill>
                <a:latin typeface="Calibri"/>
                <a:cs typeface="+mn-cs"/>
              </a:rPr>
              <a:t>показатели степеней 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складывают.</a:t>
            </a:r>
            <a:endParaRPr lang="ru-RU" sz="2400" i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4808" y="2636912"/>
            <a:ext cx="16962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i="1" dirty="0">
                <a:solidFill>
                  <a:srgbClr val="C00000"/>
                </a:solidFill>
                <a:latin typeface="Mistral" pitchFamily="66" charset="0"/>
                <a:cs typeface="+mn-cs"/>
              </a:rPr>
              <a:t>Правило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19683" y="4708584"/>
            <a:ext cx="48333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i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i="1" dirty="0" smtClean="0">
                <a:latin typeface="Cambria Math"/>
                <a:ea typeface="Cambria Math"/>
                <a:cs typeface="Times New Roman" pitchFamily="18" charset="0"/>
              </a:rPr>
              <a:t>∙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i="1" dirty="0" smtClean="0">
                <a:latin typeface="Cambria Math"/>
                <a:ea typeface="Cambria Math"/>
                <a:cs typeface="Times New Roman" pitchFamily="18" charset="0"/>
              </a:rPr>
              <a:t>∙y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i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i="1" dirty="0">
                <a:latin typeface="Cambria Math"/>
                <a:ea typeface="Cambria Math"/>
                <a:cs typeface="Times New Roman" pitchFamily="18" charset="0"/>
              </a:rPr>
              <a:t> ∙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i="1" dirty="0">
                <a:latin typeface="Cambria Math"/>
                <a:ea typeface="Cambria Math"/>
                <a:cs typeface="Times New Roman" pitchFamily="18" charset="0"/>
              </a:rPr>
              <a:t> ∙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i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=y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i="1" baseline="30000" dirty="0" smtClean="0">
                <a:latin typeface="Times New Roman" pitchFamily="18" charset="0"/>
                <a:cs typeface="Times New Roman" pitchFamily="18" charset="0"/>
              </a:rPr>
              <a:t>+4+1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249855" y="4764053"/>
            <a:ext cx="740289" cy="516159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7" name="Прямоугольник 16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8" name="Прямая соединительная линия 17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Прямоугольник 1"/>
          <p:cNvSpPr/>
          <p:nvPr/>
        </p:nvSpPr>
        <p:spPr>
          <a:xfrm>
            <a:off x="2921053" y="44390"/>
            <a:ext cx="3968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Произведение степеней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9118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Прямоугольник 8"/>
          <p:cNvSpPr/>
          <p:nvPr/>
        </p:nvSpPr>
        <p:spPr>
          <a:xfrm>
            <a:off x="539552" y="75167"/>
            <a:ext cx="34386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Действуем по правилам</a:t>
            </a:r>
            <a:endParaRPr lang="ru-RU" sz="24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2000"/>
            <a:ext cx="9144000" cy="156362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11" name="Группа 10"/>
          <p:cNvGrpSpPr/>
          <p:nvPr/>
        </p:nvGrpSpPr>
        <p:grpSpPr>
          <a:xfrm>
            <a:off x="108000" y="576000"/>
            <a:ext cx="3562974" cy="360000"/>
            <a:chOff x="108000" y="612000"/>
            <a:chExt cx="3562974" cy="36000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№524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55058" y="2592000"/>
            <a:ext cx="93610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0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03648" y="2924944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а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058" y="3348000"/>
            <a:ext cx="93610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0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03648" y="3703334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3835" y="2592000"/>
            <a:ext cx="93610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0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0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22425" y="2924944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в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73835" y="3348000"/>
            <a:ext cx="93610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0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22425" y="3703334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г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92280" y="2592000"/>
            <a:ext cx="93610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0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8240870" y="2924944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д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92280" y="3348000"/>
            <a:ext cx="93610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0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8240870" y="3703334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е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3136"/>
            <a:ext cx="9144000" cy="9144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27" name="Группа 26"/>
          <p:cNvGrpSpPr/>
          <p:nvPr/>
        </p:nvGrpSpPr>
        <p:grpSpPr>
          <a:xfrm>
            <a:off x="108000" y="4257136"/>
            <a:ext cx="3562974" cy="360000"/>
            <a:chOff x="108000" y="612000"/>
            <a:chExt cx="3562974" cy="360000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№52</a:t>
              </a:r>
              <a:r>
                <a:rPr lang="en-US" sz="2000" b="1" dirty="0" smtClean="0">
                  <a:solidFill>
                    <a:schemeClr val="bg1"/>
                  </a:solidFill>
                </a:rPr>
                <a:t>5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55058" y="5667186"/>
            <a:ext cx="129260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854013" y="5852278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а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73835" y="5667186"/>
            <a:ext cx="93610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222425" y="5877113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в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60232" y="5667186"/>
            <a:ext cx="136815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8240870" y="5877113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д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16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20" grpId="0" animBg="1"/>
      <p:bldP spid="22" grpId="0" animBg="1"/>
      <p:bldP spid="24" grpId="0" animBg="1"/>
      <p:bldP spid="30" grpId="0" animBg="1"/>
      <p:bldP spid="32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Прямоугольник 8"/>
          <p:cNvSpPr/>
          <p:nvPr/>
        </p:nvSpPr>
        <p:spPr>
          <a:xfrm>
            <a:off x="107504" y="63360"/>
            <a:ext cx="34386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Действуем по правилам</a:t>
            </a:r>
            <a:endParaRPr lang="ru-RU" sz="2400" b="1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08000" y="576000"/>
            <a:ext cx="3562974" cy="360000"/>
            <a:chOff x="108000" y="612000"/>
            <a:chExt cx="3562974" cy="36000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№52</a:t>
              </a:r>
              <a:r>
                <a:rPr lang="en-US" sz="2000" b="1" dirty="0">
                  <a:solidFill>
                    <a:schemeClr val="bg1"/>
                  </a:solidFill>
                </a:rPr>
                <a:t>6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76000"/>
            <a:ext cx="4032000" cy="87696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3365695" y="1513863"/>
            <a:ext cx="129260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i="1" baseline="30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x+y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64650" y="1698955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а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84472" y="1513863"/>
            <a:ext cx="138408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n+5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723615" y="1712561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932" y="2912368"/>
            <a:ext cx="4762500" cy="10953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20" name="Группа 19"/>
          <p:cNvGrpSpPr/>
          <p:nvPr/>
        </p:nvGrpSpPr>
        <p:grpSpPr>
          <a:xfrm>
            <a:off x="108000" y="2924944"/>
            <a:ext cx="3562974" cy="360000"/>
            <a:chOff x="108000" y="612000"/>
            <a:chExt cx="3562974" cy="36000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№52</a:t>
              </a:r>
              <a:r>
                <a:rPr lang="en-US" sz="2000" b="1" dirty="0" smtClean="0">
                  <a:solidFill>
                    <a:schemeClr val="bg1"/>
                  </a:solidFill>
                </a:rPr>
                <a:t>7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717147" y="4056500"/>
            <a:ext cx="129260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17147" y="4815653"/>
            <a:ext cx="129260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35924" y="4056500"/>
            <a:ext cx="138408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n+</a:t>
            </a:r>
            <a:r>
              <a:rPr lang="ru-RU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35924" y="4815653"/>
            <a:ext cx="138408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n+1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316102" y="4241592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а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316102" y="5000745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8075067" y="4255198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в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075067" y="5014351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г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3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1672" y="193680"/>
            <a:ext cx="9144000" cy="468000"/>
            <a:chOff x="0" y="72000"/>
            <a:chExt cx="9144000" cy="468000"/>
          </a:xfrm>
        </p:grpSpPr>
        <p:sp>
          <p:nvSpPr>
            <p:cNvPr id="7" name="Прямоугольник 6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14312" y="12066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Рассуждаем 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" y="1700808"/>
            <a:ext cx="9144000" cy="12435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11" name="Группа 10"/>
          <p:cNvGrpSpPr/>
          <p:nvPr/>
        </p:nvGrpSpPr>
        <p:grpSpPr>
          <a:xfrm>
            <a:off x="108000" y="980728"/>
            <a:ext cx="2914974" cy="360000"/>
            <a:chOff x="108000" y="612000"/>
            <a:chExt cx="2914974" cy="36000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08000" y="612000"/>
              <a:ext cx="1620000" cy="3599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836000" y="612000"/>
              <a:ext cx="1186974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№5</a:t>
              </a:r>
              <a:r>
                <a:rPr lang="en-US" sz="2000" b="1" dirty="0" smtClean="0">
                  <a:solidFill>
                    <a:schemeClr val="bg1"/>
                  </a:solidFill>
                </a:rPr>
                <a:t>50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71697" y="3284984"/>
            <a:ext cx="129260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3k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15816" y="3284983"/>
            <a:ext cx="129260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52120" y="3316818"/>
            <a:ext cx="129260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3200" b="1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64262" y="3609206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а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396746" y="3577371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в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63834" y="3648162"/>
            <a:ext cx="450365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д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25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B47A8-5F70-4CA3-818C-F15BAD9DAAF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052736"/>
            <a:ext cx="472321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err="1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Физминутка</a:t>
            </a:r>
            <a:endParaRPr lang="ru-RU" sz="6600" b="1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6" t="27827" r="16111" b="2691"/>
          <a:stretch/>
        </p:blipFill>
        <p:spPr bwMode="auto">
          <a:xfrm>
            <a:off x="2627784" y="2805936"/>
            <a:ext cx="4109880" cy="349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77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1533</TotalTime>
  <Words>668</Words>
  <Application>Microsoft Office PowerPoint</Application>
  <PresentationFormat>Экран (4:3)</PresentationFormat>
  <Paragraphs>163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Отгадайте ребусы</vt:lpstr>
      <vt:lpstr>Произведение  степеней</vt:lpstr>
      <vt:lpstr>Презентация PowerPoint</vt:lpstr>
      <vt:lpstr>Презентация PowerPoint</vt:lpstr>
      <vt:lpstr>Презентация PowerPoint</vt:lpstr>
      <vt:lpstr>Презентация PowerPoint</vt:lpstr>
      <vt:lpstr>Рассуждаем </vt:lpstr>
      <vt:lpstr>Презентация PowerPoint</vt:lpstr>
      <vt:lpstr>Презентация PowerPoint</vt:lpstr>
      <vt:lpstr>Презентация PowerPoint</vt:lpstr>
      <vt:lpstr>Домашнее задание</vt:lpstr>
      <vt:lpstr>Итоги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РОССИЙСКОЙ ФЕДЕРАЦИИ ДЕПАРТАМЕНТ ОБРАЗОВАНИЯ И МОЛОДЕЖНОЙ ПОЛИТИКИ ХАНТЫ-МАНСИЙСКОГО АВТОНОМНОГО ОКРУГА – ЮГРЫ</dc:title>
  <dc:creator>Пользователь</dc:creator>
  <cp:lastModifiedBy>Камила</cp:lastModifiedBy>
  <cp:revision>165</cp:revision>
  <dcterms:created xsi:type="dcterms:W3CDTF">2016-11-20T06:36:08Z</dcterms:created>
  <dcterms:modified xsi:type="dcterms:W3CDTF">2018-03-12T04:37:45Z</dcterms:modified>
</cp:coreProperties>
</file>