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59" r:id="rId4"/>
    <p:sldId id="260" r:id="rId5"/>
    <p:sldId id="261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726" y="-24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272CC-DCA1-42B2-987F-5F92F5E1D705}" type="datetimeFigureOut">
              <a:rPr lang="ru-RU" smtClean="0"/>
              <a:pPr/>
              <a:t>19.10.2014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D531D-99DF-4EEE-92FD-EE16D47456E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17010407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272CC-DCA1-42B2-987F-5F92F5E1D705}" type="datetimeFigureOut">
              <a:rPr lang="ru-RU" smtClean="0"/>
              <a:pPr/>
              <a:t>19.10.2014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D531D-99DF-4EEE-92FD-EE16D47456E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46947361"/>
      </p:ext>
    </p:extLst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272CC-DCA1-42B2-987F-5F92F5E1D705}" type="datetimeFigureOut">
              <a:rPr lang="ru-RU" smtClean="0"/>
              <a:pPr/>
              <a:t>19.10.2014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D531D-99DF-4EEE-92FD-EE16D47456E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04309237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272CC-DCA1-42B2-987F-5F92F5E1D705}" type="datetimeFigureOut">
              <a:rPr lang="ru-RU" smtClean="0"/>
              <a:pPr/>
              <a:t>19.10.2014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D531D-99DF-4EEE-92FD-EE16D47456E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78807454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272CC-DCA1-42B2-987F-5F92F5E1D705}" type="datetimeFigureOut">
              <a:rPr lang="ru-RU" smtClean="0"/>
              <a:pPr/>
              <a:t>19.10.2014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D531D-99DF-4EEE-92FD-EE16D47456E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20525512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272CC-DCA1-42B2-987F-5F92F5E1D705}" type="datetimeFigureOut">
              <a:rPr lang="ru-RU" smtClean="0"/>
              <a:pPr/>
              <a:t>19.10.2014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D531D-99DF-4EEE-92FD-EE16D47456E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84820484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272CC-DCA1-42B2-987F-5F92F5E1D705}" type="datetimeFigureOut">
              <a:rPr lang="ru-RU" smtClean="0"/>
              <a:pPr/>
              <a:t>19.10.2014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D531D-99DF-4EEE-92FD-EE16D47456E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60989352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272CC-DCA1-42B2-987F-5F92F5E1D705}" type="datetimeFigureOut">
              <a:rPr lang="ru-RU" smtClean="0"/>
              <a:pPr/>
              <a:t>19.10.2014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D531D-99DF-4EEE-92FD-EE16D47456E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11690440"/>
      </p:ext>
    </p:extLst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272CC-DCA1-42B2-987F-5F92F5E1D705}" type="datetimeFigureOut">
              <a:rPr lang="ru-RU" smtClean="0"/>
              <a:pPr/>
              <a:t>19.10.2014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D531D-99DF-4EEE-92FD-EE16D47456E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15902032"/>
      </p:ext>
    </p:extLst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272CC-DCA1-42B2-987F-5F92F5E1D705}" type="datetimeFigureOut">
              <a:rPr lang="ru-RU" smtClean="0"/>
              <a:pPr/>
              <a:t>19.10.2014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D531D-99DF-4EEE-92FD-EE16D47456E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07401756"/>
      </p:ext>
    </p:extLst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272CC-DCA1-42B2-987F-5F92F5E1D705}" type="datetimeFigureOut">
              <a:rPr lang="ru-RU" smtClean="0"/>
              <a:pPr/>
              <a:t>19.10.2014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D531D-99DF-4EEE-92FD-EE16D47456E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65512691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2272CC-DCA1-42B2-987F-5F92F5E1D705}" type="datetimeFigureOut">
              <a:rPr lang="ru-RU" smtClean="0"/>
              <a:pPr/>
              <a:t>19.10.2014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1D531D-99DF-4EEE-92FD-EE16D47456E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930211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332656"/>
            <a:ext cx="8568952" cy="6048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Овальная выноска 3"/>
          <p:cNvSpPr/>
          <p:nvPr/>
        </p:nvSpPr>
        <p:spPr>
          <a:xfrm>
            <a:off x="5364088" y="332656"/>
            <a:ext cx="3456384" cy="2276872"/>
          </a:xfrm>
          <a:prstGeom prst="wedgeEllipseCallou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</a:rPr>
              <a:t>Puff-the-Ball ran away from Grandma and met a lot of adventures….</a:t>
            </a:r>
            <a:endParaRPr lang="ru-RU" sz="2000" dirty="0">
              <a:ln>
                <a:solidFill>
                  <a:schemeClr val="tx2">
                    <a:lumMod val="50000"/>
                  </a:schemeClr>
                </a:solidFill>
              </a:ln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4743460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16633"/>
            <a:ext cx="8496944" cy="5472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63152" y="1700808"/>
            <a:ext cx="1178528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</a:rPr>
              <a:t>bring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85786" y="2500306"/>
            <a:ext cx="1193725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</a:rPr>
              <a:t>write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63152" y="3425589"/>
            <a:ext cx="1009122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</a:rPr>
              <a:t>take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74338" y="2688495"/>
            <a:ext cx="1184812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</a:rPr>
              <a:t>wash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00232" y="4143380"/>
            <a:ext cx="863739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</a:rPr>
              <a:t>live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37326" y="981299"/>
            <a:ext cx="1391732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</a:rPr>
              <a:t>help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25416" y="1846565"/>
            <a:ext cx="1232389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</a:rPr>
              <a:t>come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07504" y="5763731"/>
            <a:ext cx="8856984" cy="9144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</a:rPr>
              <a:t>Puff-the-ball met a hare.</a:t>
            </a:r>
            <a:r>
              <a:rPr lang="ru-RU" sz="2800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</a:rPr>
              <a:t> «</a:t>
            </a:r>
            <a:r>
              <a:rPr lang="en-US" sz="2800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</a:rPr>
              <a:t>Help me, please, and put all irregular verbs into the basket or I’ll eat you</a:t>
            </a:r>
            <a:r>
              <a:rPr lang="ru-RU" sz="2800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</a:rPr>
              <a:t>»</a:t>
            </a:r>
            <a:r>
              <a:rPr lang="en-US" sz="2800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</a:rPr>
              <a:t>  </a:t>
            </a:r>
            <a:endParaRPr lang="ru-RU" sz="2800" dirty="0">
              <a:ln>
                <a:solidFill>
                  <a:schemeClr val="tx2">
                    <a:lumMod val="50000"/>
                  </a:schemeClr>
                </a:solidFill>
              </a:ln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" name="Овальная выноска 11"/>
          <p:cNvSpPr/>
          <p:nvPr/>
        </p:nvSpPr>
        <p:spPr>
          <a:xfrm>
            <a:off x="5292080" y="442220"/>
            <a:ext cx="2376264" cy="1078157"/>
          </a:xfrm>
          <a:prstGeom prst="wedgeEllipse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с</a:t>
            </a:r>
            <a:r>
              <a:rPr lang="en-US" sz="3600" b="1" dirty="0" smtClean="0">
                <a:solidFill>
                  <a:srgbClr val="FF0000"/>
                </a:solidFill>
              </a:rPr>
              <a:t>I’ll eat you</a:t>
            </a:r>
            <a:endParaRPr lang="ru-RU" sz="36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785786" y="928670"/>
            <a:ext cx="662361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</a:rPr>
              <a:t>fly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643174" y="3429000"/>
            <a:ext cx="1285884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</a:rPr>
              <a:t>work</a:t>
            </a:r>
            <a:endParaRPr lang="ru-RU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34868997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587 -0.02615 L 0.57153 0.367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274" y="196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48148E-6 L 0.72239 0.33935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111" y="169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xit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22222E-6 L 0.78541 0.25787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271" y="128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10" presetClass="exit" presetSubtype="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10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927 -0.13087 L 0.6901 0.29456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5" y="2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111 0.11792 L 0.7125 0.42797 " pathEditMode="relative" rAng="0" ptsTypes="AA">
                                      <p:cBhvr>
                                        <p:cTn id="7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1" y="1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12" grpId="0" animBg="1"/>
      <p:bldP spid="12" grpId="1" animBg="1"/>
      <p:bldP spid="12" grpId="2" animBg="1"/>
      <p:bldP spid="12" grpId="3" animBg="1"/>
      <p:bldP spid="12" grpId="4" animBg="1"/>
      <p:bldP spid="12" grpId="5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0148" y="116632"/>
            <a:ext cx="8896348" cy="5256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70074" y="5373216"/>
            <a:ext cx="9036496" cy="126876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</a:rPr>
              <a:t>Puff-the-Ball ran away and met a bear</a:t>
            </a:r>
            <a:r>
              <a:rPr lang="ru-RU" sz="2800" b="1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</a:rPr>
              <a:t>. «</a:t>
            </a:r>
            <a:r>
              <a:rPr lang="en-US" sz="2800" b="1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</a:rPr>
              <a:t>Take away the verbs in the second form or I’ll eat you</a:t>
            </a:r>
            <a:r>
              <a:rPr lang="ru-RU" sz="2800" b="1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</a:rPr>
              <a:t>».</a:t>
            </a:r>
            <a:endParaRPr lang="ru-RU" sz="2800" b="1" dirty="0">
              <a:ln>
                <a:solidFill>
                  <a:schemeClr val="tx2">
                    <a:lumMod val="50000"/>
                  </a:schemeClr>
                </a:solidFill>
              </a:ln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1454664" y="310208"/>
            <a:ext cx="1688576" cy="904214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FF0000"/>
                </a:solidFill>
              </a:rPr>
              <a:t>came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1643042" y="2071678"/>
            <a:ext cx="1571636" cy="1088965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FF0000"/>
                </a:solidFill>
              </a:rPr>
              <a:t>give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2339753" y="1171600"/>
            <a:ext cx="1656184" cy="1033264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FF0000"/>
                </a:solidFill>
              </a:rPr>
              <a:t>come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3302254" y="2204864"/>
            <a:ext cx="1555498" cy="86694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FF0000"/>
                </a:solidFill>
              </a:rPr>
              <a:t>went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1237063" y="3142215"/>
            <a:ext cx="1477549" cy="858289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FF0000"/>
                </a:solidFill>
              </a:rPr>
              <a:t>go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140148" y="2150558"/>
            <a:ext cx="1563186" cy="1202432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FF0000"/>
                </a:solidFill>
              </a:rPr>
              <a:t>gave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428596" y="1071546"/>
            <a:ext cx="1785950" cy="1000132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FF0000"/>
                </a:solidFill>
              </a:rPr>
              <a:t>begin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1" name="Овальная выноска 10"/>
          <p:cNvSpPr/>
          <p:nvPr/>
        </p:nvSpPr>
        <p:spPr>
          <a:xfrm>
            <a:off x="7092280" y="116632"/>
            <a:ext cx="1944216" cy="999131"/>
          </a:xfrm>
          <a:prstGeom prst="wedgeEllipse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FF0000"/>
                </a:solidFill>
              </a:rPr>
              <a:t>I’ll eat you!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3143240" y="428604"/>
            <a:ext cx="1928826" cy="85725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FF0000"/>
                </a:solidFill>
              </a:rPr>
              <a:t>began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2500298" y="3000372"/>
            <a:ext cx="1477549" cy="858289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FF0000"/>
                </a:solidFill>
              </a:rPr>
              <a:t>have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3857620" y="1357298"/>
            <a:ext cx="1555498" cy="86694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FF0000"/>
                </a:solidFill>
              </a:rPr>
              <a:t>had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6322674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10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10" presetClass="exit" presetSubtype="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"/>
                            </p:stCondLst>
                            <p:childTnLst>
                              <p:par>
                                <p:cTn id="77" presetID="10" presetClass="exit" presetSubtype="0" fill="hold" grpId="7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1" grpId="1" animBg="1"/>
      <p:bldP spid="11" grpId="2" animBg="1"/>
      <p:bldP spid="11" grpId="3" animBg="1"/>
      <p:bldP spid="11" grpId="4" animBg="1"/>
      <p:bldP spid="11" grpId="5" animBg="1"/>
      <p:bldP spid="11" grpId="6" animBg="1"/>
      <p:bldP spid="11" grpId="7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-1"/>
            <a:ext cx="8712967" cy="47971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72200" y="3212975"/>
            <a:ext cx="3024335" cy="21602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179512" y="5013176"/>
            <a:ext cx="8856984" cy="151216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</a:rPr>
              <a:t>Puff-the-Ball ran and ran, then he met a wolf</a:t>
            </a:r>
            <a:r>
              <a:rPr lang="ru-RU" sz="3200" b="1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</a:rPr>
              <a:t>. «</a:t>
            </a:r>
            <a:r>
              <a:rPr lang="en-US" sz="3200" b="1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</a:rPr>
              <a:t>Help me, please! Find the second form of the verbs</a:t>
            </a:r>
            <a:r>
              <a:rPr lang="ru-RU" sz="3200" b="1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</a:rPr>
              <a:t>». </a:t>
            </a:r>
            <a:endParaRPr lang="ru-RU" sz="3200" b="1" dirty="0">
              <a:ln>
                <a:solidFill>
                  <a:schemeClr val="tx2">
                    <a:lumMod val="50000"/>
                  </a:schemeClr>
                </a:solidFill>
              </a:ln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3059832" y="404664"/>
            <a:ext cx="2232248" cy="91440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b="1" dirty="0" smtClean="0">
                <a:solidFill>
                  <a:srgbClr val="FF0000"/>
                </a:solidFill>
              </a:rPr>
              <a:t>e</a:t>
            </a:r>
            <a:r>
              <a:rPr lang="en-US" sz="2800" b="1" dirty="0" smtClean="0">
                <a:solidFill>
                  <a:srgbClr val="FF0000"/>
                </a:solidFill>
              </a:rPr>
              <a:t>at</a:t>
            </a:r>
          </a:p>
          <a:p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3171217" y="1353133"/>
            <a:ext cx="2264879" cy="91440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b="1" dirty="0" smtClean="0">
                <a:solidFill>
                  <a:srgbClr val="FF0000"/>
                </a:solidFill>
              </a:rPr>
              <a:t>wake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3267845" y="3239405"/>
            <a:ext cx="2024235" cy="91440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b="1" dirty="0" smtClean="0">
                <a:solidFill>
                  <a:srgbClr val="FF0000"/>
                </a:solidFill>
              </a:rPr>
              <a:t>see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3238129" y="2267533"/>
            <a:ext cx="2053951" cy="91440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b="1" dirty="0" smtClean="0">
                <a:solidFill>
                  <a:srgbClr val="FF0000"/>
                </a:solidFill>
              </a:rPr>
              <a:t>know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835128" y="734289"/>
            <a:ext cx="6610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</a:rPr>
              <a:t>ate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643702" y="714356"/>
            <a:ext cx="10345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</a:rPr>
              <a:t>eaten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5" name="Овальная выноска 4"/>
          <p:cNvSpPr/>
          <p:nvPr/>
        </p:nvSpPr>
        <p:spPr>
          <a:xfrm>
            <a:off x="1515033" y="62905"/>
            <a:ext cx="1656184" cy="997840"/>
          </a:xfrm>
          <a:prstGeom prst="wedgeEllipseCallou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FF0000"/>
                </a:solidFill>
              </a:rPr>
              <a:t>I’ll eat you!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643570" y="1653292"/>
            <a:ext cx="15125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</a:rPr>
              <a:t>woken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000892" y="1643050"/>
            <a:ext cx="9862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</a:rPr>
              <a:t>woke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835128" y="2540067"/>
            <a:ext cx="12018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</a:rPr>
              <a:t>known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143768" y="2500306"/>
            <a:ext cx="9972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</a:rPr>
              <a:t>knew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572132" y="3500438"/>
            <a:ext cx="7701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</a:rPr>
              <a:t>saw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215074" y="3929066"/>
            <a:ext cx="8819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</a:rPr>
              <a:t>seen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0094978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6 4.62428E-6 L -0.20937 -0.0067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3" y="-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10" presetClass="exit" presetSubtype="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3.12139E-6 L -0.175 0.01433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" y="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10" presetClass="exit" presetSubtype="0" fill="hold" grpId="7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3.3526E-6 L -0.33524 0.02266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8" y="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8.67052E-7 L -0.32813 0.03399 " pathEditMode="relative" rAng="0" ptsTypes="AA">
                                      <p:cBhvr>
                                        <p:cTn id="8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4" y="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5" grpId="0" animBg="1"/>
      <p:bldP spid="5" grpId="1" animBg="1"/>
      <p:bldP spid="5" grpId="2" animBg="1"/>
      <p:bldP spid="5" grpId="3" animBg="1"/>
      <p:bldP spid="5" grpId="4" animBg="1"/>
      <p:bldP spid="5" grpId="5" animBg="1"/>
      <p:bldP spid="5" grpId="6" animBg="1"/>
      <p:bldP spid="5" grpId="7" animBg="1"/>
      <p:bldP spid="8" grpId="0"/>
      <p:bldP spid="9" grpId="0"/>
      <p:bldP spid="13" grpId="0"/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1866" y="214290"/>
            <a:ext cx="8787852" cy="50405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-71502" y="4929198"/>
            <a:ext cx="9215502" cy="192880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</a:rPr>
              <a:t>Puff-the-Ball saw a fox</a:t>
            </a:r>
            <a:r>
              <a:rPr lang="ru-RU" sz="2800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</a:rPr>
              <a:t>. «</a:t>
            </a:r>
            <a:r>
              <a:rPr lang="en-US" sz="2800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</a:rPr>
              <a:t>My dear, help me to connect the first and the second forms of these verbs. And I won’t eat you</a:t>
            </a:r>
            <a:r>
              <a:rPr lang="ru-RU" sz="2800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</a:rPr>
              <a:t>».</a:t>
            </a:r>
            <a:endParaRPr lang="ru-RU" sz="2800" dirty="0">
              <a:ln>
                <a:solidFill>
                  <a:schemeClr val="tx2">
                    <a:lumMod val="50000"/>
                  </a:schemeClr>
                </a:solidFill>
              </a:ln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55506" y="2919243"/>
            <a:ext cx="5052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left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814818" y="3448842"/>
            <a:ext cx="6687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kept</a:t>
            </a: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786050" y="3500438"/>
            <a:ext cx="8258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heard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411270" y="2909512"/>
            <a:ext cx="6832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sang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533332" y="2936011"/>
            <a:ext cx="7825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made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571868" y="3571876"/>
            <a:ext cx="89639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fought</a:t>
            </a: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500562" y="3500438"/>
            <a:ext cx="5677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lost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270109" y="2942666"/>
            <a:ext cx="10390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thought</a:t>
            </a: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928794" y="1071546"/>
            <a:ext cx="6703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/>
              <a:t>hear</a:t>
            </a:r>
            <a:endParaRPr lang="ru-RU" sz="20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2928926" y="1214422"/>
            <a:ext cx="689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leave</a:t>
            </a:r>
            <a:endParaRPr lang="ru-RU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1643042" y="1857364"/>
            <a:ext cx="7057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make</a:t>
            </a:r>
            <a:endParaRPr lang="ru-RU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4000496" y="1000108"/>
            <a:ext cx="6432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keep</a:t>
            </a:r>
            <a:endParaRPr lang="ru-RU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3929058" y="1714488"/>
            <a:ext cx="624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fight</a:t>
            </a:r>
            <a:endParaRPr lang="ru-RU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2857488" y="1857364"/>
            <a:ext cx="571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lose</a:t>
            </a:r>
            <a:endParaRPr lang="ru-RU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3357554" y="1643050"/>
            <a:ext cx="5645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sing</a:t>
            </a:r>
            <a:endParaRPr lang="ru-RU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4857752" y="2285992"/>
            <a:ext cx="6783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think</a:t>
            </a:r>
            <a:endParaRPr lang="ru-RU" b="1" dirty="0"/>
          </a:p>
        </p:txBody>
      </p:sp>
      <p:sp>
        <p:nvSpPr>
          <p:cNvPr id="30" name="TextBox 29"/>
          <p:cNvSpPr txBox="1"/>
          <p:nvPr/>
        </p:nvSpPr>
        <p:spPr>
          <a:xfrm>
            <a:off x="1714480" y="5429264"/>
            <a:ext cx="58952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</a:rPr>
              <a:t>Well done! You’ve saved Puff-the-Ball!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32347959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17919E-6 L -0.09913 -0.3135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65" y="-156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1.38728E-6 L 0.1007 -0.2363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5" y="-118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3.17919E-6 L 0.20764 -0.31353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382" y="-156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4.73988E-6 L -0.11354 -0.1234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77" y="-61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25434E-6 L -0.19705 -0.19537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9" y="-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3.69942E-6 L -0.00746 -0.15861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" y="-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4.16185E-6 L 0.02101 -0.2282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" y="-1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4.50867E-6 L 0.0375 -0.05109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" y="-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51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2"/>
                  </p:tgtEl>
                </p:cond>
              </p:nextCondLst>
            </p:seq>
          </p:childTnLst>
        </p:cTn>
      </p:par>
    </p:tnLst>
    <p:bldLst>
      <p:bldP spid="10" grpId="0" animBg="1"/>
      <p:bldP spid="5" grpId="0"/>
      <p:bldP spid="12" grpId="0"/>
      <p:bldP spid="13" grpId="0"/>
      <p:bldP spid="14" grpId="0"/>
      <p:bldP spid="15" grpId="0"/>
      <p:bldP spid="16" grpId="0"/>
      <p:bldP spid="17" grpId="0"/>
      <p:bldP spid="19" grpId="0"/>
      <p:bldP spid="30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570</TotalTime>
  <Words>178</Words>
  <Application>Microsoft Office PowerPoint</Application>
  <PresentationFormat>Экран (4:3)</PresentationFormat>
  <Paragraphs>56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Слайд 1</vt:lpstr>
      <vt:lpstr>Слайд 2</vt:lpstr>
      <vt:lpstr>Слайд 3</vt:lpstr>
      <vt:lpstr>Слайд 4</vt:lpstr>
      <vt:lpstr>Слайд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Наталья</dc:creator>
  <cp:lastModifiedBy>Алла</cp:lastModifiedBy>
  <cp:revision>64</cp:revision>
  <dcterms:created xsi:type="dcterms:W3CDTF">2012-08-28T14:29:31Z</dcterms:created>
  <dcterms:modified xsi:type="dcterms:W3CDTF">2014-10-19T16:21:00Z</dcterms:modified>
</cp:coreProperties>
</file>