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61" r:id="rId4"/>
    <p:sldId id="262" r:id="rId5"/>
    <p:sldId id="256" r:id="rId6"/>
    <p:sldId id="269" r:id="rId7"/>
    <p:sldId id="263" r:id="rId8"/>
    <p:sldId id="264" r:id="rId9"/>
    <p:sldId id="271" r:id="rId10"/>
    <p:sldId id="270" r:id="rId11"/>
    <p:sldId id="265" r:id="rId12"/>
    <p:sldId id="272" r:id="rId13"/>
    <p:sldId id="266" r:id="rId14"/>
    <p:sldId id="273" r:id="rId15"/>
    <p:sldId id="275" r:id="rId16"/>
    <p:sldId id="276" r:id="rId17"/>
    <p:sldId id="274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4D823-38AA-46D3-B7EC-B30B8A24FF8D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299EF-4253-46E5-B76D-350517745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cs typeface="Aharoni" pitchFamily="2" charset="-79"/>
              </a:rPr>
              <a:t>Выберите из предложенных вам цветных полосок такие, с  помощью которых вы могли бы передать настроение этого </a:t>
            </a:r>
            <a:r>
              <a:rPr lang="ru-RU" sz="2800" dirty="0" smtClean="0">
                <a:cs typeface="Aharoni" pitchFamily="2" charset="-79"/>
              </a:rPr>
              <a:t>музыкального произведения</a:t>
            </a:r>
            <a:endParaRPr lang="ru-RU" sz="2800" dirty="0">
              <a:cs typeface="Aharoni" pitchFamily="2" charset="-79"/>
            </a:endParaRPr>
          </a:p>
        </p:txBody>
      </p:sp>
      <p:pic>
        <p:nvPicPr>
          <p:cNvPr id="1026" name="Picture 2" descr="http://www.quillingshop.ru/images/paper/quilling-paper-130/quilling-paper-130-big.jpg"/>
          <p:cNvPicPr>
            <a:picLocks noChangeAspect="1" noChangeArrowheads="1"/>
          </p:cNvPicPr>
          <p:nvPr/>
        </p:nvPicPr>
        <p:blipFill>
          <a:blip r:embed="rId2" cstate="print"/>
          <a:srcRect t="18750"/>
          <a:stretch>
            <a:fillRect/>
          </a:stretch>
        </p:blipFill>
        <p:spPr bwMode="auto">
          <a:xfrm flipH="1">
            <a:off x="683568" y="1844824"/>
            <a:ext cx="748883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Пейзажи Н.П.Крымова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C:\Users\Пользователь\Desktop\Курсы Аттестация 2022\ЦВЕТ.-Е\Н.П.Крымов пейзаж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4000528" cy="45005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C:\Users\Пользователь\Desktop\Курсы Аттестация 2022\ЦВЕТ.-Е\Н.П.Крымов Утро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4224370" cy="44291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mypresentation.ru/documents/8bb0d86eb9bbc4c12cce8de87856c1bb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7692008" cy="57606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Цветотональная</a:t>
            </a:r>
            <a:r>
              <a:rPr lang="ru-RU" b="1" dirty="0" smtClean="0"/>
              <a:t> шкала</a:t>
            </a:r>
            <a:endParaRPr lang="ru-RU" b="1" dirty="0"/>
          </a:p>
        </p:txBody>
      </p:sp>
      <p:pic>
        <p:nvPicPr>
          <p:cNvPr id="3074" name="Picture 2" descr="C:\Users\Пользователь\Desktop\Курсы Аттестация 2022\ЦВЕТ.-Е\Изменение цвет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54162"/>
            <a:ext cx="7000924" cy="49466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.ytimg.com/vi/hpHlTzuAnpk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Творческое задание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/>
              <a:t>Изобрази </a:t>
            </a:r>
            <a:r>
              <a:rPr lang="ru-RU" i="1" dirty="0"/>
              <a:t>сказочный мир цветной страны, используя множество оттенков выбранного вами цвета.  </a:t>
            </a:r>
          </a:p>
          <a:p>
            <a:pPr algn="ctr">
              <a:buNone/>
            </a:pPr>
            <a:r>
              <a:rPr lang="ru-RU" i="1" dirty="0"/>
              <a:t>Темы.</a:t>
            </a:r>
            <a:endParaRPr lang="ru-RU" dirty="0"/>
          </a:p>
          <a:p>
            <a:pPr>
              <a:buNone/>
            </a:pPr>
            <a:r>
              <a:rPr lang="ru-RU" b="1" i="1" dirty="0"/>
              <a:t>1. «Изумрудный город»</a:t>
            </a:r>
            <a:endParaRPr lang="ru-RU" b="1" dirty="0"/>
          </a:p>
          <a:p>
            <a:pPr>
              <a:buNone/>
            </a:pPr>
            <a:r>
              <a:rPr lang="ru-RU" b="1" i="1" dirty="0"/>
              <a:t>2. «Царство снежной королевы»</a:t>
            </a:r>
            <a:endParaRPr lang="ru-RU" b="1" dirty="0"/>
          </a:p>
          <a:p>
            <a:pPr>
              <a:buNone/>
            </a:pPr>
            <a:r>
              <a:rPr lang="ru-RU" b="1" i="1" dirty="0"/>
              <a:t>3.  «</a:t>
            </a:r>
            <a:r>
              <a:rPr lang="ru-RU" b="1" i="1" dirty="0" err="1"/>
              <a:t>Розовая</a:t>
            </a:r>
            <a:r>
              <a:rPr lang="ru-RU" b="1" i="1" dirty="0"/>
              <a:t> страна»</a:t>
            </a:r>
            <a:endParaRPr lang="ru-RU" b="1" dirty="0"/>
          </a:p>
          <a:p>
            <a:pPr>
              <a:buNone/>
            </a:pPr>
            <a:r>
              <a:rPr lang="ru-RU" b="1" i="1" dirty="0"/>
              <a:t>4.  «Страна золотого солнца»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Этапы работы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1) Разбросать основные цветовые пятна с учетом плановости относительно линии горизонта, используя знания о насыщенности и светлоте цвета</a:t>
            </a:r>
          </a:p>
          <a:p>
            <a:pPr>
              <a:buNone/>
            </a:pPr>
            <a:r>
              <a:rPr lang="ru-RU" dirty="0" smtClean="0"/>
              <a:t>2)Выполнить прорисовку объектов композиции</a:t>
            </a:r>
          </a:p>
          <a:p>
            <a:pPr>
              <a:buNone/>
            </a:pPr>
            <a:r>
              <a:rPr lang="ru-RU" dirty="0" smtClean="0"/>
              <a:t>3) Ввести украшения</a:t>
            </a:r>
          </a:p>
          <a:p>
            <a:pPr>
              <a:buNone/>
            </a:pPr>
            <a:r>
              <a:rPr lang="ru-RU" dirty="0" smtClean="0"/>
              <a:t>4) Обобщение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Тема:</a:t>
            </a:r>
            <a:r>
              <a:rPr lang="ru-RU" sz="3600" b="1" i="1" dirty="0"/>
              <a:t> </a:t>
            </a:r>
            <a:r>
              <a:rPr lang="ru-RU" sz="3600" b="1" i="1" dirty="0" smtClean="0"/>
              <a:t> «Страна оранжевого солнца»</a:t>
            </a:r>
            <a:endParaRPr lang="ru-RU" sz="3600" b="1" i="1" dirty="0"/>
          </a:p>
        </p:txBody>
      </p:sp>
      <p:pic>
        <p:nvPicPr>
          <p:cNvPr id="4" name="Содержимое 3" descr="C:\Users\Пользователь\Desktop\Курсы Аттестация 2022\ЦВЕТ.-Е\IMG_20211013_184620_resized_20211013_070342017.jpg"/>
          <p:cNvPicPr>
            <a:picLocks noGrp="1"/>
          </p:cNvPicPr>
          <p:nvPr>
            <p:ph idx="1"/>
          </p:nvPr>
        </p:nvPicPr>
        <p:blipFill>
          <a:blip r:embed="rId2" cstate="print"/>
          <a:srcRect l="2754" r="6905" b="2248"/>
          <a:stretch>
            <a:fillRect/>
          </a:stretch>
        </p:blipFill>
        <p:spPr bwMode="auto">
          <a:xfrm rot="5400000">
            <a:off x="1035820" y="750074"/>
            <a:ext cx="2500328" cy="34290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Пользователь\Desktop\Курсы Аттестация 2022\ЦВЕТ.-Е\IMG_20211013_184644_resized_20211013_0703412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464976" y="678636"/>
            <a:ext cx="2500329" cy="35719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Пользователь\Desktop\Курсы Аттестация 2022\ЦВЕТ.-Е\IMG_20211013_184708_resized_20211013_0703416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571736" y="3929066"/>
            <a:ext cx="3786214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Рисунки учеников</a:t>
            </a:r>
            <a:endParaRPr lang="ru-RU" sz="3600" b="1" dirty="0"/>
          </a:p>
        </p:txBody>
      </p:sp>
      <p:pic>
        <p:nvPicPr>
          <p:cNvPr id="5" name="Рисунок 4" descr="C:\Users\Пользователь\Desktop\Курсы Аттестация 2022\ЦВЕТ.-Е\IMG_20211013_184451_resized_20211013_070430618.jpg"/>
          <p:cNvPicPr/>
          <p:nvPr/>
        </p:nvPicPr>
        <p:blipFill>
          <a:blip r:embed="rId2" cstate="print"/>
          <a:srcRect t="2966"/>
          <a:stretch>
            <a:fillRect/>
          </a:stretch>
        </p:blipFill>
        <p:spPr bwMode="auto">
          <a:xfrm rot="10800000">
            <a:off x="4857751" y="3714749"/>
            <a:ext cx="3643337" cy="25384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Пользователь\Desktop\Курсы Аттестация 2022\ЦВЕТ.-Е\IMG_20211013_184435_resized_20211013_070431029.jpg"/>
          <p:cNvPicPr/>
          <p:nvPr/>
        </p:nvPicPr>
        <p:blipFill>
          <a:blip r:embed="rId3" cstate="print"/>
          <a:srcRect r="3413" b="2262"/>
          <a:stretch>
            <a:fillRect/>
          </a:stretch>
        </p:blipFill>
        <p:spPr bwMode="auto">
          <a:xfrm rot="5400000">
            <a:off x="5423906" y="362519"/>
            <a:ext cx="2511030" cy="364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Пользователь\Desktop\Курсы Аттестация 2022\ЦВЕТ.-Е\IMG_20211013_193020_resized_20211013_07305224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285852" y="3286127"/>
            <a:ext cx="2571767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Пользователь\Desktop\Курсы Аттестация 2022\ЦВЕТ.-Е\IMG_20211013_195933_resized_20211013_075959212.jpg"/>
          <p:cNvPicPr/>
          <p:nvPr/>
        </p:nvPicPr>
        <p:blipFill>
          <a:blip r:embed="rId5" cstate="print"/>
          <a:srcRect l="3668" r="3639" b="1333"/>
          <a:stretch>
            <a:fillRect/>
          </a:stretch>
        </p:blipFill>
        <p:spPr bwMode="auto">
          <a:xfrm rot="5400000">
            <a:off x="1321571" y="392885"/>
            <a:ext cx="2571768" cy="364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Карта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результативности</a:t>
            </a:r>
            <a:r>
              <a:rPr lang="ru-RU" b="1" i="1" dirty="0" smtClean="0"/>
              <a:t> урока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501122" cy="500066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1. Материал урока понял (-</a:t>
            </a:r>
            <a:r>
              <a:rPr lang="ru-RU" sz="2400" dirty="0" err="1" smtClean="0"/>
              <a:t>ла</a:t>
            </a:r>
            <a:r>
              <a:rPr lang="ru-RU" sz="2400" dirty="0" smtClean="0"/>
              <a:t>) хорошо</a:t>
            </a:r>
          </a:p>
          <a:p>
            <a:r>
              <a:rPr lang="ru-RU" sz="2400" dirty="0" smtClean="0"/>
              <a:t> </a:t>
            </a:r>
          </a:p>
          <a:p>
            <a:r>
              <a:rPr lang="ru-RU" sz="2400" dirty="0" smtClean="0"/>
              <a:t>2.Возникли небольшие затруднения</a:t>
            </a:r>
          </a:p>
          <a:p>
            <a:endParaRPr lang="ru-RU" sz="2400" dirty="0" smtClean="0"/>
          </a:p>
          <a:p>
            <a:r>
              <a:rPr lang="ru-RU" sz="2400" dirty="0" smtClean="0"/>
              <a:t>3. Мне было трудно</a:t>
            </a:r>
          </a:p>
          <a:p>
            <a:endParaRPr lang="ru-RU" sz="2400" dirty="0" smtClean="0"/>
          </a:p>
          <a:p>
            <a:r>
              <a:rPr lang="ru-RU" sz="2400" dirty="0" smtClean="0"/>
              <a:t>4. На уроке было интересно. Хотелось узнать новое</a:t>
            </a:r>
          </a:p>
          <a:p>
            <a:endParaRPr lang="ru-RU" sz="2400" dirty="0" smtClean="0"/>
          </a:p>
          <a:p>
            <a:r>
              <a:rPr lang="ru-RU" sz="2400" dirty="0" smtClean="0"/>
              <a:t> 5. . Не возникло желания расширять свой кругозор 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00826" y="1214422"/>
            <a:ext cx="628648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572264" y="2143116"/>
            <a:ext cx="628648" cy="5715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857620" y="3071810"/>
            <a:ext cx="628648" cy="5715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286776" y="3857628"/>
            <a:ext cx="628648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286776" y="4714884"/>
            <a:ext cx="642942" cy="642942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ytimg.com/vi/hpHlTzuAnpk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577064" cy="69897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всем за работу!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«В каждом человеке – солнце, только дайте ему светить</a:t>
            </a:r>
            <a:r>
              <a:rPr lang="ru-RU" b="1" i="1" dirty="0" smtClean="0"/>
              <a:t>!»                        Сократ</a:t>
            </a:r>
            <a:endParaRPr lang="ru-RU" b="1" i="1" dirty="0"/>
          </a:p>
        </p:txBody>
      </p:sp>
      <p:pic>
        <p:nvPicPr>
          <p:cNvPr id="1028" name="Picture 4" descr="http://ic.pics.livejournal.com/radost2010/51650511/314/original.png"/>
          <p:cNvPicPr>
            <a:picLocks noChangeAspect="1" noChangeArrowheads="1"/>
          </p:cNvPicPr>
          <p:nvPr/>
        </p:nvPicPr>
        <p:blipFill>
          <a:blip r:embed="rId3" cstate="print"/>
          <a:srcRect l="10800" t="10605" r="17921" b="9099"/>
          <a:stretch>
            <a:fillRect/>
          </a:stretch>
        </p:blipFill>
        <p:spPr bwMode="auto">
          <a:xfrm>
            <a:off x="1928794" y="2780928"/>
            <a:ext cx="4752528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77809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100" i="1" dirty="0" smtClean="0"/>
              <a:t>«</a:t>
            </a:r>
            <a:r>
              <a:rPr lang="ru-RU" sz="3100" i="1" dirty="0"/>
              <a:t>Живопись самое прекрасное из всех искусств; в ней объединяются все ощущения, при виде её каждый может по воле своего воображения создать роман, с помощью одного только взгляда наполнить душу самыми глубокими воспоминаниями; и никаких усилий со стороны памяти – всё схвачено в одно мгновение</a:t>
            </a:r>
            <a:r>
              <a:rPr lang="ru-RU" sz="3100" i="1" dirty="0" smtClean="0"/>
              <a:t>»</a:t>
            </a:r>
            <a:br>
              <a:rPr lang="ru-RU" sz="3100" i="1" dirty="0" smtClean="0"/>
            </a:br>
            <a:r>
              <a:rPr lang="ru-RU" sz="3100" i="1" dirty="0" smtClean="0"/>
              <a:t>                                                               Поль Гоген</a:t>
            </a:r>
            <a:r>
              <a:rPr lang="ru-RU" sz="3200" i="1" dirty="0" smtClean="0"/>
              <a:t/>
            </a:r>
            <a:br>
              <a:rPr lang="ru-RU" sz="3200" i="1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И.Э. Грабарь </a:t>
            </a:r>
            <a:br>
              <a:rPr lang="ru-RU" sz="3200" b="1" i="1" dirty="0" smtClean="0"/>
            </a:br>
            <a:r>
              <a:rPr lang="ru-RU" sz="3200" b="1" i="1" dirty="0" smtClean="0"/>
              <a:t>«Осень. Рябина и берёзы»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9" name="Picture 4" descr="http://lichnosti.net/photos/915/sets/8_4eb1222cb8c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115616" y="1412776"/>
            <a:ext cx="6408712" cy="49685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/>
              <a:t>Ван </a:t>
            </a:r>
            <a:r>
              <a:rPr lang="ru-RU" sz="3600" b="1" i="1" dirty="0" err="1" smtClean="0"/>
              <a:t>Гог</a:t>
            </a:r>
            <a:r>
              <a:rPr lang="ru-RU" sz="3600" b="1" i="1" dirty="0" smtClean="0"/>
              <a:t> </a:t>
            </a:r>
            <a:br>
              <a:rPr lang="ru-RU" sz="3600" b="1" i="1" dirty="0" smtClean="0"/>
            </a:br>
            <a:r>
              <a:rPr lang="ru-RU" sz="3600" b="1" i="1" dirty="0" smtClean="0"/>
              <a:t>«Звёздное небо»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pic>
        <p:nvPicPr>
          <p:cNvPr id="7" name="Picture 2" descr="http://wpapers.ru/wallpapers/All/14646/download/2560x1920_%D0%92%D0%B0%D0%BD-%D0%93%D0%BE%D0%B3-%D0%97%D0%B2%D1%91%D0%B7%D0%B4%D0%BD%D0%B0%D1%8F-%D0%BD%D0%BE%D1%87%D1%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40768"/>
            <a:ext cx="7056783" cy="49120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224135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Тема урока: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i="1" dirty="0" smtClean="0"/>
              <a:t>«Цвет. Основы </a:t>
            </a:r>
            <a:r>
              <a:rPr lang="ru-RU" sz="3600" b="1" i="1" dirty="0" err="1" smtClean="0"/>
              <a:t>цветоведения</a:t>
            </a:r>
            <a:r>
              <a:rPr lang="ru-RU" sz="3600" b="1" i="1" dirty="0" smtClean="0"/>
              <a:t>»</a:t>
            </a:r>
            <a:endParaRPr lang="ru-RU" sz="3600" b="1" i="1" dirty="0"/>
          </a:p>
        </p:txBody>
      </p:sp>
      <p:pic>
        <p:nvPicPr>
          <p:cNvPr id="12290" name="Picture 2" descr="http://m-dekor.by/img/ringcol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5506990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Курсы Аттестация 2022\ЦВЕТ.-Е\Ньютон.jpg"/>
          <p:cNvPicPr>
            <a:picLocks noChangeAspect="1" noChangeArrowheads="1"/>
          </p:cNvPicPr>
          <p:nvPr/>
        </p:nvPicPr>
        <p:blipFill>
          <a:blip r:embed="rId2"/>
          <a:srcRect b="17476"/>
          <a:stretch>
            <a:fillRect/>
          </a:stretch>
        </p:blipFill>
        <p:spPr bwMode="auto">
          <a:xfrm>
            <a:off x="500034" y="428604"/>
            <a:ext cx="8096275" cy="57864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Радуга – </a:t>
            </a:r>
            <a:br>
              <a:rPr lang="ru-RU" b="1" i="1" dirty="0" smtClean="0"/>
            </a:br>
            <a:r>
              <a:rPr lang="ru-RU" b="1" i="1" dirty="0" smtClean="0"/>
              <a:t>отображение гармонии Вселенной</a:t>
            </a:r>
            <a:endParaRPr lang="ru-RU" b="1" i="1" dirty="0"/>
          </a:p>
        </p:txBody>
      </p:sp>
      <p:pic>
        <p:nvPicPr>
          <p:cNvPr id="5" name="Рисунок 4" descr="http://litcult.ru/u/dd/lyrics/42261/foto.jpg"/>
          <p:cNvPicPr/>
          <p:nvPr/>
        </p:nvPicPr>
        <p:blipFill>
          <a:blip r:embed="rId2" cstate="print"/>
          <a:srcRect r="19792"/>
          <a:stretch>
            <a:fillRect/>
          </a:stretch>
        </p:blipFill>
        <p:spPr bwMode="auto">
          <a:xfrm>
            <a:off x="971600" y="1700808"/>
            <a:ext cx="7128792" cy="43924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Дополнительные цвета</a:t>
            </a:r>
            <a:endParaRPr lang="ru-RU" b="1" dirty="0"/>
          </a:p>
        </p:txBody>
      </p:sp>
      <p:pic>
        <p:nvPicPr>
          <p:cNvPr id="5" name="Рисунок 4" descr="C:\Users\Пользователь\Desktop\Курсы Аттестация 2022\ЦВЕТ.-Е\Контрастные цвет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428736"/>
            <a:ext cx="5214974" cy="47863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Таблица освещения</a:t>
            </a:r>
            <a:endParaRPr lang="ru-RU" b="1" dirty="0"/>
          </a:p>
        </p:txBody>
      </p:sp>
      <p:pic>
        <p:nvPicPr>
          <p:cNvPr id="2050" name="Picture 2" descr="C:\Users\Пользователь\Desktop\Курсы Аттестация 2022\ЦВЕТ.-Е\Н.П.Крымов Таблица освеще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85852" y="1357298"/>
            <a:ext cx="6969481" cy="49831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</TotalTime>
  <Words>171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Выберите из предложенных вам цветных полосок такие, с  помощью которых вы могли бы передать настроение этого музыкального произведения</vt:lpstr>
      <vt:lpstr>            «Живопись самое прекрасное из всех искусств; в ней объединяются все ощущения, при виде её каждый может по воле своего воображения создать роман, с помощью одного только взгляда наполнить душу самыми глубокими воспоминаниями; и никаких усилий со стороны памяти – всё схвачено в одно мгновение»                                                                Поль Гоген </vt:lpstr>
      <vt:lpstr>И.Э. Грабарь  «Осень. Рябина и берёзы» </vt:lpstr>
      <vt:lpstr>Ван Гог  «Звёздное небо» </vt:lpstr>
      <vt:lpstr>Тема урока:  «Цвет. Основы цветоведения»</vt:lpstr>
      <vt:lpstr>Слайд 6</vt:lpstr>
      <vt:lpstr>Радуга –  отображение гармонии Вселенной</vt:lpstr>
      <vt:lpstr>Дополнительные цвета</vt:lpstr>
      <vt:lpstr>Таблица освещения</vt:lpstr>
      <vt:lpstr>Пейзажи Н.П.Крымова </vt:lpstr>
      <vt:lpstr>Слайд 11</vt:lpstr>
      <vt:lpstr>Цветотональная шкала</vt:lpstr>
      <vt:lpstr>Творческое задание</vt:lpstr>
      <vt:lpstr>Этапы работы</vt:lpstr>
      <vt:lpstr>Тема:  «Страна оранжевого солнца»</vt:lpstr>
      <vt:lpstr>Рисунки учеников</vt:lpstr>
      <vt:lpstr>Карта результативности урока </vt:lpstr>
      <vt:lpstr>Спасибо всем за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Пользователь</cp:lastModifiedBy>
  <cp:revision>34</cp:revision>
  <dcterms:created xsi:type="dcterms:W3CDTF">2016-10-03T10:23:16Z</dcterms:created>
  <dcterms:modified xsi:type="dcterms:W3CDTF">2021-10-13T17:52:53Z</dcterms:modified>
</cp:coreProperties>
</file>