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4" r:id="rId3"/>
    <p:sldId id="257" r:id="rId4"/>
    <p:sldId id="259" r:id="rId5"/>
    <p:sldId id="260" r:id="rId6"/>
    <p:sldId id="277" r:id="rId7"/>
    <p:sldId id="261" r:id="rId8"/>
    <p:sldId id="280" r:id="rId9"/>
    <p:sldId id="258" r:id="rId10"/>
    <p:sldId id="271" r:id="rId11"/>
    <p:sldId id="287" r:id="rId12"/>
    <p:sldId id="273" r:id="rId13"/>
    <p:sldId id="269" r:id="rId14"/>
    <p:sldId id="283" r:id="rId15"/>
    <p:sldId id="279" r:id="rId16"/>
    <p:sldId id="282" r:id="rId17"/>
    <p:sldId id="289" r:id="rId18"/>
    <p:sldId id="290" r:id="rId19"/>
    <p:sldId id="291" r:id="rId20"/>
    <p:sldId id="288" r:id="rId21"/>
    <p:sldId id="292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53" d="100"/>
          <a:sy n="53" d="100"/>
        </p:scale>
        <p:origin x="-99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1" descr="C:\Users\user\Desktop\hello_html_6d37c4d9 (1)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500034" y="785794"/>
            <a:ext cx="7776864" cy="49859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200" dirty="0" smtClean="0"/>
          </a:p>
          <a:p>
            <a:pPr algn="ctr"/>
            <a:r>
              <a:rPr lang="ru-RU" sz="3200" dirty="0" smtClean="0"/>
              <a:t> Урок математики</a:t>
            </a:r>
          </a:p>
          <a:p>
            <a:pPr algn="ctr"/>
            <a:endParaRPr lang="ru-RU" sz="3200" dirty="0" smtClean="0"/>
          </a:p>
          <a:p>
            <a:pPr algn="ctr"/>
            <a:r>
              <a:rPr lang="ru-RU" sz="3200" dirty="0" smtClean="0"/>
              <a:t>Тема </a:t>
            </a:r>
            <a:r>
              <a:rPr lang="ru-RU" sz="3200" b="1" dirty="0" smtClean="0"/>
              <a:t>«Письменные приемы сложения и вычитания трехзначных чисел» </a:t>
            </a:r>
          </a:p>
          <a:p>
            <a:pPr algn="ctr"/>
            <a:r>
              <a:rPr lang="ru-RU" sz="3200" b="1" dirty="0" smtClean="0"/>
              <a:t>                                     (урок закрепление)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 algn="r"/>
            <a:r>
              <a:rPr lang="ru-RU" dirty="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1" descr="C:\Users\user\Desktop\fony-dlya-prezentacii-po-istorii-0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571536" y="-428652"/>
            <a:ext cx="10487026" cy="7896226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0" y="0"/>
            <a:ext cx="8748464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u="sng" dirty="0" smtClean="0">
                <a:latin typeface="Times New Roman" pitchFamily="18" charset="0"/>
                <a:cs typeface="Times New Roman" pitchFamily="18" charset="0"/>
              </a:rPr>
              <a:t>Решите уравнения:</a:t>
            </a:r>
          </a:p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     1. </a:t>
            </a:r>
            <a:r>
              <a:rPr lang="ru-RU" sz="28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Легкий уровень</a:t>
            </a:r>
          </a:p>
          <a:p>
            <a:endParaRPr lang="ru-RU" sz="2800" i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: 100 = 5</a:t>
            </a:r>
          </a:p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     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     2. </a:t>
            </a:r>
            <a:r>
              <a:rPr lang="ru-RU" sz="28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Средний уровень</a:t>
            </a:r>
          </a:p>
          <a:p>
            <a:endParaRPr lang="ru-RU" sz="2800" i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(90 - 43) + у = 297</a:t>
            </a:r>
          </a:p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       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     3. </a:t>
            </a:r>
            <a:r>
              <a:rPr lang="ru-RU" sz="28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Сложный уровень</a:t>
            </a:r>
          </a:p>
          <a:p>
            <a:endParaRPr lang="ru-RU" sz="2800" i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(300 + 56 ) - с = 300 - 69          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7" name="Picture 5" descr="C:\Users\user\Desktop\hello_html_4950ca7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7068" y="0"/>
            <a:ext cx="9151068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2984"/>
          </a:xfrm>
        </p:spPr>
        <p:txBody>
          <a:bodyPr/>
          <a:lstStyle/>
          <a:p>
            <a:r>
              <a:rPr lang="ru-RU" b="1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Проверка</a:t>
            </a:r>
            <a:endParaRPr lang="ru-RU" b="1" i="1" u="sng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214282" y="1600200"/>
            <a:ext cx="8572560" cy="33547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: 100 =  5               (90 - 43) + у = 297                   (300 + 56 ) - с = 300 - 69</a:t>
            </a: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= 5 * 100                47 + у = 297                              356 – с = 231</a:t>
            </a: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= 500                      у = 297 – 47                               с = 356 – 231</a:t>
            </a: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___________             у = 250                                       с = 125</a:t>
            </a: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500 : 100 = 5              ____________                          ____________</a:t>
            </a: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          5 = 5             (90 – 43) + 250 = 297                 (300 + 56) – с = 300 - 69</a:t>
            </a: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47 + 250 = 297                            356 – 125 = 231</a:t>
            </a: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297 = 297                                      231 = 231</a:t>
            </a:r>
          </a:p>
          <a:p>
            <a:pPr algn="ctr"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fs1.ppt4web.ru/images/60733/108934/640/img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fs1.ppt4web.ru/images/13891/91110/640/img4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403648" y="4813994"/>
            <a:ext cx="65527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Задача. Если 45 умножить  на 20,  мы получаем количество дней, которые длилась блокада</a:t>
            </a:r>
            <a:endParaRPr lang="ru-RU" b="1" dirty="0"/>
          </a:p>
        </p:txBody>
      </p:sp>
      <p:pic>
        <p:nvPicPr>
          <p:cNvPr id="9217" name="Picture 1" descr="C:\Users\user\Desktop\852128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524000" y="-1123950"/>
            <a:ext cx="12192000" cy="91059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7200" dirty="0" smtClean="0"/>
              <a:t>физкультминутка</a:t>
            </a:r>
            <a:endParaRPr lang="ru-RU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cb5c68b8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7000909"/>
          </a:xfrm>
          <a:prstGeom prst="rect">
            <a:avLst/>
          </a:prstGeom>
          <a:noFill/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500034" y="357166"/>
            <a:ext cx="8215370" cy="43088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Решите задачу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 битве за Сталинград  участвовало 400 танков,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а самолетов на 84 больше.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Сколько всего танков и самолетов участвовало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Сталинградской битве?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cb5c68b8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357158" y="357166"/>
            <a:ext cx="8535322" cy="75405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u="sng" dirty="0" smtClean="0"/>
              <a:t>Решите задачу</a:t>
            </a:r>
          </a:p>
          <a:p>
            <a:pPr algn="ctr"/>
            <a:endParaRPr lang="ru-RU" sz="2400" u="sng" dirty="0" smtClean="0"/>
          </a:p>
          <a:p>
            <a:r>
              <a:rPr lang="ru-RU" sz="2400" b="1" u="sng" dirty="0" smtClean="0"/>
              <a:t>Карточка № 1 </a:t>
            </a:r>
            <a:endParaRPr lang="ru-RU" sz="2400" b="1" dirty="0" smtClean="0"/>
          </a:p>
          <a:p>
            <a:r>
              <a:rPr lang="ru-RU" sz="2400" b="1" dirty="0" smtClean="0"/>
              <a:t>В Курской области в период оккупации партизаны уничтожили 117  немецких автомашин, вражеских эшелонов на 13 меньше, чем немецких автомашин, а подорвали  мостов на 49 меньше, чем вражеских эшелонов. </a:t>
            </a:r>
          </a:p>
          <a:p>
            <a:endParaRPr lang="ru-RU" sz="2400" b="1" u="sng" dirty="0" smtClean="0"/>
          </a:p>
          <a:p>
            <a:r>
              <a:rPr lang="ru-RU" sz="2400" b="1" u="sng" dirty="0" smtClean="0"/>
              <a:t>Карточка № 2 (с подсказкой)</a:t>
            </a:r>
            <a:endParaRPr lang="ru-RU" sz="2400" b="1" dirty="0" smtClean="0"/>
          </a:p>
          <a:p>
            <a:r>
              <a:rPr lang="ru-RU" sz="2400" b="1" dirty="0" smtClean="0"/>
              <a:t>В Курской области в период оккупации партизаны уничтожили 117  немецких автомашин, вражеских эшелонов на 13 меньше, чем немецких автомашин, а подорвали  мостов на 49 меньше, чем вражеских эшелонов. </a:t>
            </a:r>
          </a:p>
          <a:p>
            <a:r>
              <a:rPr lang="ru-RU" sz="2400" b="1" dirty="0" smtClean="0"/>
              <a:t>Объясните, что обозначают выражения, и вычисли их значение.</a:t>
            </a:r>
          </a:p>
          <a:p>
            <a:r>
              <a:rPr lang="ru-RU" sz="2400" b="1" dirty="0" smtClean="0"/>
              <a:t>117 – 13=                       (117 – 13) - 49=</a:t>
            </a:r>
          </a:p>
          <a:p>
            <a:endParaRPr lang="ru-RU" sz="2000" dirty="0" smtClean="0"/>
          </a:p>
          <a:p>
            <a:endParaRPr lang="ru-RU" sz="4000" dirty="0" smtClean="0"/>
          </a:p>
          <a:p>
            <a:endParaRPr lang="ru-RU" sz="4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&quot;салідарнасець&quot;. Все новости, помеченные &quot;салідарнасець&quot; - МЕТАТЕКА - Новост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932040" cy="3501008"/>
          </a:xfrm>
          <a:prstGeom prst="rect">
            <a:avLst/>
          </a:prstGeom>
          <a:noFill/>
        </p:spPr>
      </p:pic>
      <p:pic>
        <p:nvPicPr>
          <p:cNvPr id="3" name="Picture 2" descr="ЖЕЛЕЗНОДОРОЖНИКИ В ПАРТИЗАНСКОМ ДВИЖЕНИИ : Железнодорожники в великой отечественной войне 1941–1945 Конарев Н.С. : Библиотека Ин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4876" y="0"/>
            <a:ext cx="5357850" cy="6857999"/>
          </a:xfrm>
          <a:prstGeom prst="rect">
            <a:avLst/>
          </a:prstGeom>
          <a:noFill/>
        </p:spPr>
      </p:pic>
      <p:pic>
        <p:nvPicPr>
          <p:cNvPr id="4" name="Picture 2" descr="Неизвестная война. Минная. &quot; Фильмы, игры, софт, музыка - всё это можно скачать бесплатно и быстро с ТОРРЕНТА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356992"/>
            <a:ext cx="4932040" cy="35010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1" descr="C:\Users\user\Desktop\hello_html_4950ca7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Работа в парах.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Арифметический диктант.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204311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1600"/>
                <a:gridCol w="1371600"/>
                <a:gridCol w="1371600"/>
                <a:gridCol w="1371600"/>
                <a:gridCol w="1371600"/>
                <a:gridCol w="1371600"/>
              </a:tblGrid>
              <a:tr h="1021557">
                <a:tc>
                  <a:txBody>
                    <a:bodyPr/>
                    <a:lstStyle/>
                    <a:p>
                      <a:r>
                        <a:rPr lang="ru-RU" sz="4000" dirty="0" smtClean="0"/>
                        <a:t>360</a:t>
                      </a:r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dirty="0" smtClean="0"/>
                        <a:t>100</a:t>
                      </a:r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dirty="0" smtClean="0"/>
                        <a:t>460</a:t>
                      </a:r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dirty="0" smtClean="0"/>
                        <a:t>650</a:t>
                      </a:r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dirty="0" smtClean="0"/>
                        <a:t>470</a:t>
                      </a:r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dirty="0" smtClean="0"/>
                        <a:t>120</a:t>
                      </a:r>
                      <a:endParaRPr lang="ru-RU" sz="4000" dirty="0"/>
                    </a:p>
                  </a:txBody>
                  <a:tcPr/>
                </a:tc>
              </a:tr>
              <a:tr h="1021557">
                <a:tc>
                  <a:txBody>
                    <a:bodyPr/>
                    <a:lstStyle/>
                    <a:p>
                      <a:r>
                        <a:rPr lang="ru-RU" sz="4000" b="1" dirty="0" smtClean="0"/>
                        <a:t>Е</a:t>
                      </a:r>
                      <a:endParaRPr lang="ru-RU" sz="4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/>
                        <a:t>А</a:t>
                      </a:r>
                      <a:endParaRPr lang="ru-RU" sz="4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/>
                        <a:t>Б</a:t>
                      </a:r>
                      <a:endParaRPr lang="ru-RU" sz="4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/>
                        <a:t>П</a:t>
                      </a:r>
                      <a:endParaRPr lang="ru-RU" sz="4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/>
                        <a:t>О</a:t>
                      </a:r>
                      <a:endParaRPr lang="ru-RU" sz="4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/>
                        <a:t>Д</a:t>
                      </a:r>
                      <a:endParaRPr lang="ru-RU" sz="4000" b="1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user\Desktop\9-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ПРОВЕРКА</a:t>
            </a:r>
            <a:endParaRPr lang="ru-RU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1767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1600"/>
                <a:gridCol w="1371600"/>
                <a:gridCol w="1371600"/>
                <a:gridCol w="1371600"/>
                <a:gridCol w="1371600"/>
                <a:gridCol w="13716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4400" dirty="0" smtClean="0"/>
                        <a:t>650</a:t>
                      </a:r>
                      <a:endParaRPr lang="ru-RU" sz="4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400" dirty="0" smtClean="0"/>
                        <a:t>470</a:t>
                      </a:r>
                      <a:endParaRPr lang="ru-RU" sz="4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400" dirty="0" smtClean="0"/>
                        <a:t>460</a:t>
                      </a:r>
                      <a:endParaRPr lang="ru-RU" sz="4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400" dirty="0" smtClean="0"/>
                        <a:t>360</a:t>
                      </a:r>
                      <a:endParaRPr lang="ru-RU" sz="4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400" dirty="0" smtClean="0"/>
                        <a:t>120</a:t>
                      </a:r>
                      <a:endParaRPr lang="ru-RU" sz="4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400" dirty="0" smtClean="0"/>
                        <a:t>100</a:t>
                      </a:r>
                      <a:endParaRPr lang="ru-RU" sz="4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6000" b="1" i="0" dirty="0" smtClean="0">
                          <a:solidFill>
                            <a:srgbClr val="FF0000"/>
                          </a:solidFill>
                        </a:rPr>
                        <a:t>П</a:t>
                      </a:r>
                      <a:endParaRPr lang="ru-RU" sz="6000" b="1" i="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6000" b="1" i="0" dirty="0" smtClean="0">
                          <a:solidFill>
                            <a:srgbClr val="FF0000"/>
                          </a:solidFill>
                        </a:rPr>
                        <a:t>О</a:t>
                      </a:r>
                      <a:endParaRPr lang="ru-RU" sz="6000" b="1" i="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6000" b="1" i="0" dirty="0" smtClean="0">
                          <a:solidFill>
                            <a:srgbClr val="FF0000"/>
                          </a:solidFill>
                        </a:rPr>
                        <a:t>Б</a:t>
                      </a:r>
                      <a:endParaRPr lang="ru-RU" sz="6000" b="1" i="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6000" b="1" i="0" dirty="0" smtClean="0">
                          <a:solidFill>
                            <a:srgbClr val="FF0000"/>
                          </a:solidFill>
                        </a:rPr>
                        <a:t>Е</a:t>
                      </a:r>
                      <a:endParaRPr lang="ru-RU" sz="6000" b="1" i="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6000" b="1" i="0" dirty="0" smtClean="0">
                          <a:solidFill>
                            <a:srgbClr val="FF0000"/>
                          </a:solidFill>
                        </a:rPr>
                        <a:t>Д</a:t>
                      </a:r>
                      <a:endParaRPr lang="ru-RU" sz="6000" b="1" i="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6000" b="1" i="0" dirty="0" smtClean="0">
                          <a:solidFill>
                            <a:srgbClr val="FF0000"/>
                          </a:solidFill>
                        </a:rPr>
                        <a:t>А</a:t>
                      </a:r>
                      <a:endParaRPr lang="ru-RU" sz="6000" b="1" i="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C:\Users\user\Desktop\hello_html_6d37c4d9.gif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0" y="0"/>
            <a:ext cx="9722908" cy="707789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297370"/>
          </a:xfrm>
        </p:spPr>
        <p:txBody>
          <a:bodyPr>
            <a:normAutofit/>
          </a:bodyPr>
          <a:lstStyle/>
          <a:p>
            <a:r>
              <a:rPr lang="ru-RU" sz="6600" dirty="0" smtClean="0"/>
              <a:t>Домашнее задание: </a:t>
            </a:r>
            <a:br>
              <a:rPr lang="ru-RU" sz="6600" dirty="0" smtClean="0"/>
            </a:br>
            <a:r>
              <a:rPr lang="ru-RU" sz="6600" dirty="0" smtClean="0"/>
              <a:t>стр. 48, № 8, 9</a:t>
            </a:r>
            <a:endParaRPr lang="ru-RU" sz="6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1" descr="C:\Users\user\Desktop\852128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123950"/>
            <a:ext cx="10668000" cy="91059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85728"/>
            <a:ext cx="8229600" cy="1714512"/>
          </a:xfrm>
        </p:spPr>
        <p:txBody>
          <a:bodyPr>
            <a:noAutofit/>
          </a:bodyPr>
          <a:lstStyle/>
          <a:p>
            <a:r>
              <a:rPr lang="ru-RU" sz="2800" dirty="0" smtClean="0">
                <a:latin typeface="прописи"/>
              </a:rPr>
              <a:t>13 февраля</a:t>
            </a:r>
            <a:br>
              <a:rPr lang="ru-RU" sz="2800" dirty="0" smtClean="0">
                <a:latin typeface="прописи"/>
              </a:rPr>
            </a:br>
            <a:r>
              <a:rPr lang="ru-RU" sz="2800" dirty="0" smtClean="0">
                <a:latin typeface="прописи"/>
              </a:rPr>
              <a:t>Классная работа</a:t>
            </a:r>
            <a:br>
              <a:rPr lang="ru-RU" sz="2800" dirty="0" smtClean="0">
                <a:latin typeface="прописи"/>
              </a:rPr>
            </a:br>
            <a:r>
              <a:rPr lang="ru-RU" sz="2800" dirty="0" smtClean="0">
                <a:latin typeface="прописи"/>
              </a:rPr>
              <a:t>132, 123, 312, 321, 213, 231, 321, </a:t>
            </a:r>
            <a:r>
              <a:rPr lang="ru-RU" sz="2800" dirty="0" smtClean="0">
                <a:latin typeface="прописи"/>
              </a:rPr>
              <a:t>123, 444, 198</a:t>
            </a:r>
            <a:endParaRPr lang="ru-RU" sz="2800" dirty="0">
              <a:latin typeface="прописи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14554"/>
            <a:ext cx="8229600" cy="3911609"/>
          </a:xfrm>
        </p:spPr>
        <p:txBody>
          <a:bodyPr/>
          <a:lstStyle/>
          <a:p>
            <a:pPr algn="ctr">
              <a:buNone/>
            </a:pPr>
            <a:r>
              <a:rPr lang="ru-RU" sz="4400" dirty="0" smtClean="0"/>
              <a:t>№ 1</a:t>
            </a:r>
          </a:p>
          <a:p>
            <a:pPr>
              <a:buNone/>
            </a:pPr>
            <a:r>
              <a:rPr lang="ru-RU" sz="4400" dirty="0" smtClean="0"/>
              <a:t>    627 – 550=               123 + 77 =                1000 - 972=               812 - 787=           546 + 234=                 734 - 547=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86566393_2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u="sng" dirty="0" smtClean="0"/>
              <a:t>Итог урока</a:t>
            </a:r>
            <a:endParaRPr lang="ru-RU" i="1" u="sng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0" y="1285860"/>
            <a:ext cx="9144000" cy="5214974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4000" b="1" dirty="0" smtClean="0"/>
              <a:t>1. Какую цель мы ставили в начале нашего урока? Достигли мы этой цели? </a:t>
            </a:r>
          </a:p>
          <a:p>
            <a:pPr>
              <a:buNone/>
            </a:pPr>
            <a:r>
              <a:rPr lang="ru-RU" sz="4000" b="1" dirty="0" smtClean="0"/>
              <a:t>2. У кого остались затруднения по теме?</a:t>
            </a:r>
          </a:p>
          <a:p>
            <a:pPr>
              <a:buNone/>
            </a:pPr>
            <a:r>
              <a:rPr lang="ru-RU" sz="4000" b="1" dirty="0" smtClean="0"/>
              <a:t>3. Кто может сказать о себе: «У меня сегодня на уроке всё получилось!»</a:t>
            </a:r>
            <a:endParaRPr lang="ru-RU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4818" name="Picture 2" descr="C:\Users\user\Desktop\bolee-30-spetsialnykh-mest-v-parkakh-i-na-smotrovykh-ploshchadkakh-moskvy-budut-oborudovany-dlya-zapuska-salyutov-i-feyerverkov-v-den-rossii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6156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1" descr="C:\Users\user\Desktop\86566393_2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388063" cy="6858000"/>
          </a:xfrm>
          <a:prstGeom prst="rect">
            <a:avLst/>
          </a:prstGeom>
          <a:noFill/>
        </p:spPr>
      </p:pic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539552" y="1196751"/>
          <a:ext cx="7920881" cy="4536504"/>
        </p:xfrm>
        <a:graphic>
          <a:graphicData uri="http://schemas.openxmlformats.org/drawingml/2006/table">
            <a:tbl>
              <a:tblPr/>
              <a:tblGrid>
                <a:gridCol w="1320009"/>
                <a:gridCol w="1320009"/>
                <a:gridCol w="1320009"/>
                <a:gridCol w="1320009"/>
                <a:gridCol w="1320009"/>
                <a:gridCol w="1320836"/>
              </a:tblGrid>
              <a:tr h="223224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      </a:t>
                      </a:r>
                      <a:endParaRPr lang="ru-RU" sz="1100" b="1" dirty="0" smtClean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 smtClean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 smtClean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 smtClean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0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 77</a:t>
                      </a:r>
                      <a:endParaRPr lang="ru-RU" sz="40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     </a:t>
                      </a:r>
                      <a:endParaRPr lang="ru-RU" sz="4000" b="1" dirty="0" smtClean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0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 200</a:t>
                      </a:r>
                      <a:endParaRPr lang="ru-RU" sz="40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   </a:t>
                      </a:r>
                      <a:endParaRPr lang="ru-RU" sz="4000" b="1" dirty="0" smtClean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0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 28</a:t>
                      </a:r>
                      <a:endParaRPr lang="ru-RU" sz="40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        </a:t>
                      </a:r>
                      <a:r>
                        <a:rPr lang="ru-RU" sz="40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      25</a:t>
                      </a:r>
                      <a:endParaRPr lang="ru-RU" sz="40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     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 smtClean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 smtClean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 smtClean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ru-RU" sz="40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780</a:t>
                      </a:r>
                      <a:endParaRPr lang="ru-RU" sz="40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       </a:t>
                      </a:r>
                      <a:endParaRPr lang="ru-RU" sz="1100" b="1" dirty="0" smtClean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 smtClean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 smtClean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 smtClean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   </a:t>
                      </a:r>
                      <a:r>
                        <a:rPr lang="ru-RU" sz="40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187</a:t>
                      </a:r>
                      <a:endParaRPr lang="ru-RU" sz="40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0425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       </a:t>
                      </a:r>
                      <a:endParaRPr lang="ru-RU" sz="4000" b="1" dirty="0" smtClean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0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</a:t>
                      </a:r>
                      <a:endParaRPr lang="ru-RU" sz="40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        о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    </a:t>
                      </a:r>
                      <a:endParaRPr lang="ru-RU" sz="4000" b="1" dirty="0" smtClean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0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ru-RU" sz="4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       </a:t>
                      </a:r>
                      <a:endParaRPr lang="ru-RU" sz="4000" b="1" dirty="0" smtClean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0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</a:t>
                      </a:r>
                      <a:endParaRPr lang="ru-RU" sz="40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       М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      </a:t>
                      </a:r>
                      <a:endParaRPr lang="ru-RU" sz="4000" b="1" dirty="0" smtClean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0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ru-RU" sz="4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Семен\Pictures\oborona-moskvi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Первые налёты фашистов на Москву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Белая Россия - 70 лет назад - разгар битвы за Сталинград. . Из сводок и материалов органов НКВД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387424"/>
            <a:ext cx="9144000" cy="72454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Герой Советского Союза Виктор Талалихин участвовал во многих боях, сбил 6 фашистских самолетов и погиб, защищая Москву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029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Панорама &quot;Битва на Курской дуге&quot; (эксклюзив) - ande - Photo.Qip.ru / id: vax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1" descr="C:\Users\user\Desktop\hello_html_6d37c4d9 (1)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611560" y="1340768"/>
          <a:ext cx="7704858" cy="4176464"/>
        </p:xfrm>
        <a:graphic>
          <a:graphicData uri="http://schemas.openxmlformats.org/drawingml/2006/table">
            <a:tbl>
              <a:tblPr/>
              <a:tblGrid>
                <a:gridCol w="1284009"/>
                <a:gridCol w="1284009"/>
                <a:gridCol w="1284009"/>
                <a:gridCol w="1284009"/>
                <a:gridCol w="1284009"/>
                <a:gridCol w="1284813"/>
              </a:tblGrid>
              <a:tr h="208823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000" b="1" dirty="0">
                          <a:latin typeface="Calibri"/>
                          <a:ea typeface="Calibri"/>
                          <a:cs typeface="Times New Roman"/>
                        </a:rPr>
                        <a:t>780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000" b="1" dirty="0">
                          <a:latin typeface="Calibri"/>
                          <a:ea typeface="Calibri"/>
                          <a:cs typeface="Times New Roman"/>
                        </a:rPr>
                        <a:t>200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000" b="1" dirty="0">
                          <a:latin typeface="Calibri"/>
                          <a:ea typeface="Calibri"/>
                          <a:cs typeface="Times New Roman"/>
                        </a:rPr>
                        <a:t> 187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000" b="1" dirty="0">
                          <a:latin typeface="Calibri"/>
                          <a:ea typeface="Calibri"/>
                          <a:cs typeface="Times New Roman"/>
                        </a:rPr>
                        <a:t>77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000" b="1" dirty="0">
                          <a:latin typeface="Calibri"/>
                          <a:ea typeface="Calibri"/>
                          <a:cs typeface="Times New Roman"/>
                        </a:rPr>
                        <a:t>28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000" b="1" dirty="0">
                          <a:latin typeface="Calibri"/>
                          <a:ea typeface="Calibri"/>
                          <a:cs typeface="Times New Roman"/>
                        </a:rPr>
                        <a:t>25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8823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0" b="1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М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0" b="1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0" b="1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с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0" b="1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к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0" b="1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в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366</TotalTime>
  <Words>477</Words>
  <Application>Microsoft Office PowerPoint</Application>
  <PresentationFormat>Экран (4:3)</PresentationFormat>
  <Paragraphs>132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Слайд 1</vt:lpstr>
      <vt:lpstr>13 февраля Классная работа 132, 123, 312, 321, 213, 231, 321, 123, 444, 198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Проверка</vt:lpstr>
      <vt:lpstr>Слайд 12</vt:lpstr>
      <vt:lpstr>Слайд 13</vt:lpstr>
      <vt:lpstr>Слайд 14</vt:lpstr>
      <vt:lpstr>Слайд 15</vt:lpstr>
      <vt:lpstr>Слайд 16</vt:lpstr>
      <vt:lpstr>Работа в парах. Арифметический диктант.</vt:lpstr>
      <vt:lpstr>ПРОВЕРКА</vt:lpstr>
      <vt:lpstr>Домашнее задание:  стр. 48, № 8, 9</vt:lpstr>
      <vt:lpstr>Итог урока</vt:lpstr>
      <vt:lpstr>Слайд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Иришка</dc:creator>
  <cp:lastModifiedBy>user</cp:lastModifiedBy>
  <cp:revision>43</cp:revision>
  <dcterms:created xsi:type="dcterms:W3CDTF">2015-04-22T19:01:55Z</dcterms:created>
  <dcterms:modified xsi:type="dcterms:W3CDTF">2020-02-12T16:49:13Z</dcterms:modified>
</cp:coreProperties>
</file>