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90"/>
  </p:notesMasterIdLst>
  <p:sldIdLst>
    <p:sldId id="298" r:id="rId2"/>
    <p:sldId id="323" r:id="rId3"/>
    <p:sldId id="362" r:id="rId4"/>
    <p:sldId id="326" r:id="rId5"/>
    <p:sldId id="410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66" r:id="rId14"/>
    <p:sldId id="411" r:id="rId15"/>
    <p:sldId id="272" r:id="rId16"/>
    <p:sldId id="416" r:id="rId17"/>
    <p:sldId id="300" r:id="rId18"/>
    <p:sldId id="309" r:id="rId19"/>
    <p:sldId id="302" r:id="rId20"/>
    <p:sldId id="303" r:id="rId21"/>
    <p:sldId id="304" r:id="rId22"/>
    <p:sldId id="412" r:id="rId23"/>
    <p:sldId id="305" r:id="rId24"/>
    <p:sldId id="408" r:id="rId25"/>
    <p:sldId id="413" r:id="rId26"/>
    <p:sldId id="306" r:id="rId27"/>
    <p:sldId id="313" r:id="rId28"/>
    <p:sldId id="417" r:id="rId29"/>
    <p:sldId id="311" r:id="rId30"/>
    <p:sldId id="314" r:id="rId31"/>
    <p:sldId id="312" r:id="rId32"/>
    <p:sldId id="301" r:id="rId33"/>
    <p:sldId id="418" r:id="rId34"/>
    <p:sldId id="419" r:id="rId35"/>
    <p:sldId id="422" r:id="rId36"/>
    <p:sldId id="316" r:id="rId37"/>
    <p:sldId id="414" r:id="rId38"/>
    <p:sldId id="315" r:id="rId39"/>
    <p:sldId id="420" r:id="rId40"/>
    <p:sldId id="415" r:id="rId41"/>
    <p:sldId id="319" r:id="rId42"/>
    <p:sldId id="320" r:id="rId43"/>
    <p:sldId id="318" r:id="rId44"/>
    <p:sldId id="406" r:id="rId45"/>
    <p:sldId id="405" r:id="rId46"/>
    <p:sldId id="409" r:id="rId47"/>
    <p:sldId id="330" r:id="rId48"/>
    <p:sldId id="333" r:id="rId49"/>
    <p:sldId id="334" r:id="rId50"/>
    <p:sldId id="335" r:id="rId51"/>
    <p:sldId id="352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47" r:id="rId62"/>
    <p:sldId id="395" r:id="rId63"/>
    <p:sldId id="396" r:id="rId64"/>
    <p:sldId id="397" r:id="rId65"/>
    <p:sldId id="398" r:id="rId66"/>
    <p:sldId id="399" r:id="rId67"/>
    <p:sldId id="400" r:id="rId68"/>
    <p:sldId id="401" r:id="rId69"/>
    <p:sldId id="402" r:id="rId70"/>
    <p:sldId id="403" r:id="rId71"/>
    <p:sldId id="355" r:id="rId72"/>
    <p:sldId id="357" r:id="rId73"/>
    <p:sldId id="356" r:id="rId74"/>
    <p:sldId id="358" r:id="rId75"/>
    <p:sldId id="359" r:id="rId76"/>
    <p:sldId id="421" r:id="rId77"/>
    <p:sldId id="376" r:id="rId78"/>
    <p:sldId id="368" r:id="rId79"/>
    <p:sldId id="369" r:id="rId80"/>
    <p:sldId id="370" r:id="rId81"/>
    <p:sldId id="371" r:id="rId82"/>
    <p:sldId id="372" r:id="rId83"/>
    <p:sldId id="373" r:id="rId84"/>
    <p:sldId id="374" r:id="rId85"/>
    <p:sldId id="375" r:id="rId86"/>
    <p:sldId id="393" r:id="rId87"/>
    <p:sldId id="394" r:id="rId88"/>
    <p:sldId id="407" r:id="rId8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17" autoAdjust="0"/>
  </p:normalViewPr>
  <p:slideViewPr>
    <p:cSldViewPr snapToGrid="0">
      <p:cViewPr varScale="1">
        <p:scale>
          <a:sx n="70" d="100"/>
          <a:sy n="70" d="100"/>
        </p:scale>
        <p:origin x="13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F7672-5009-40A0-B77F-3019596B54B9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4EDA3-58AA-4079-96B3-FFFA65B6A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22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4EDA3-58AA-4079-96B3-FFFA65B6A92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730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4EDA3-58AA-4079-96B3-FFFA65B6A92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667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4EDA3-58AA-4079-96B3-FFFA65B6A928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616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4EDA3-58AA-4079-96B3-FFFA65B6A928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560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4EDA3-58AA-4079-96B3-FFFA65B6A928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82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026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78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4049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531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199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949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31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782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665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202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682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210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76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6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423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6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32330-125A-4447-98A3-CF5BB1662762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5EC0054-0CE4-4A51-8CA5-693060039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844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606" y="624110"/>
            <a:ext cx="10522423" cy="7270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7606" y="987618"/>
            <a:ext cx="9716755" cy="52084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Развитие личности студента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Включение блока воспитательной работы</a:t>
            </a:r>
            <a:endParaRPr lang="ru-RU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b="1">
                <a:solidFill>
                  <a:srgbClr val="002060"/>
                </a:solidFill>
              </a:rPr>
              <a:t>преподавателей </a:t>
            </a:r>
            <a:r>
              <a:rPr lang="ru-RU" b="1" smtClean="0">
                <a:solidFill>
                  <a:srgbClr val="002060"/>
                </a:solidFill>
              </a:rPr>
              <a:t>профессиональных дисциплин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Рагожник </a:t>
            </a:r>
            <a:r>
              <a:rPr lang="ru-RU" sz="2000" b="1" dirty="0" err="1" smtClean="0">
                <a:solidFill>
                  <a:srgbClr val="002060"/>
                </a:solidFill>
              </a:rPr>
              <a:t>Феофания</a:t>
            </a:r>
            <a:r>
              <a:rPr lang="ru-RU" sz="2000" b="1" dirty="0" smtClean="0">
                <a:solidFill>
                  <a:srgbClr val="002060"/>
                </a:solidFill>
              </a:rPr>
              <a:t> Александровна. </a:t>
            </a:r>
          </a:p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</a:rPr>
              <a:t>ОГБПОУ «Костромской торгово-экономический колледж»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43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668162"/>
            <a:ext cx="10453263" cy="4979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4. Интеллектуальная самостоятельность: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4.1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Системно, креативно и </a:t>
            </a:r>
            <a:r>
              <a:rPr lang="ru-RU" sz="2400" b="1" dirty="0" smtClean="0">
                <a:solidFill>
                  <a:srgbClr val="002060"/>
                </a:solidFill>
              </a:rPr>
              <a:t>критически мыслящий</a:t>
            </a:r>
            <a:r>
              <a:rPr lang="ru-RU" sz="2400" b="1" dirty="0">
                <a:solidFill>
                  <a:srgbClr val="002060"/>
                </a:solidFill>
              </a:rPr>
              <a:t>, активно и целенаправленно познающий </a:t>
            </a:r>
            <a:r>
              <a:rPr lang="ru-RU" sz="2400" b="1" dirty="0" smtClean="0">
                <a:solidFill>
                  <a:srgbClr val="002060"/>
                </a:solidFill>
              </a:rPr>
              <a:t>мир, </a:t>
            </a:r>
            <a:r>
              <a:rPr lang="ru-RU" sz="2400" b="1" dirty="0" err="1" smtClean="0">
                <a:solidFill>
                  <a:srgbClr val="002060"/>
                </a:solidFill>
              </a:rPr>
              <a:t>самореализующийся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в профессиональной и личностной сферах на </a:t>
            </a:r>
            <a:r>
              <a:rPr lang="ru-RU" sz="2400" b="1" dirty="0" smtClean="0">
                <a:solidFill>
                  <a:srgbClr val="002060"/>
                </a:solidFill>
              </a:rPr>
              <a:t>основе этических </a:t>
            </a:r>
            <a:r>
              <a:rPr lang="ru-RU" sz="2400" b="1" dirty="0">
                <a:solidFill>
                  <a:srgbClr val="002060"/>
                </a:solidFill>
              </a:rPr>
              <a:t>и эстетических </a:t>
            </a:r>
            <a:r>
              <a:rPr lang="ru-RU" sz="2400" b="1" dirty="0" smtClean="0">
                <a:solidFill>
                  <a:srgbClr val="002060"/>
                </a:solidFill>
              </a:rPr>
              <a:t>идеалов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5. Коммуникация </a:t>
            </a:r>
            <a:r>
              <a:rPr lang="ru-RU" sz="2400" b="1" dirty="0">
                <a:solidFill>
                  <a:srgbClr val="FF0000"/>
                </a:solidFill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</a:rPr>
              <a:t>сотрудничество: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4.2. </a:t>
            </a:r>
            <a:r>
              <a:rPr lang="ru-RU" sz="2400" b="1" dirty="0" smtClean="0">
                <a:solidFill>
                  <a:srgbClr val="002060"/>
                </a:solidFill>
              </a:rPr>
              <a:t>Доброжелательно</a:t>
            </a:r>
            <a:r>
              <a:rPr lang="ru-RU" sz="2400" b="1" dirty="0">
                <a:solidFill>
                  <a:srgbClr val="002060"/>
                </a:solidFill>
              </a:rPr>
              <a:t>, конструктивно </a:t>
            </a:r>
            <a:r>
              <a:rPr lang="ru-RU" sz="2400" b="1" dirty="0" smtClean="0">
                <a:solidFill>
                  <a:srgbClr val="002060"/>
                </a:solidFill>
              </a:rPr>
              <a:t>и эффективно </a:t>
            </a:r>
            <a:r>
              <a:rPr lang="ru-RU" sz="2400" b="1" dirty="0">
                <a:solidFill>
                  <a:srgbClr val="002060"/>
                </a:solidFill>
              </a:rPr>
              <a:t>взаимодействующий с другими людьми – </a:t>
            </a:r>
            <a:r>
              <a:rPr lang="ru-RU" sz="2400" b="1" dirty="0" smtClean="0">
                <a:solidFill>
                  <a:srgbClr val="002060"/>
                </a:solidFill>
              </a:rPr>
              <a:t>представителями различных </a:t>
            </a:r>
            <a:r>
              <a:rPr lang="ru-RU" sz="2400" b="1" dirty="0">
                <a:solidFill>
                  <a:srgbClr val="002060"/>
                </a:solidFill>
              </a:rPr>
              <a:t>культур, возрастов, лиц с ограниченными </a:t>
            </a:r>
            <a:r>
              <a:rPr lang="ru-RU" sz="2400" b="1" dirty="0" smtClean="0">
                <a:solidFill>
                  <a:srgbClr val="002060"/>
                </a:solidFill>
              </a:rPr>
              <a:t>возможностями здоровья </a:t>
            </a:r>
            <a:r>
              <a:rPr lang="ru-RU" sz="2400" b="1" dirty="0">
                <a:solidFill>
                  <a:srgbClr val="002060"/>
                </a:solidFill>
              </a:rPr>
              <a:t>(в том числе в составе команды); уверенно выражающий </a:t>
            </a:r>
            <a:r>
              <a:rPr lang="ru-RU" sz="2400" b="1" dirty="0" smtClean="0">
                <a:solidFill>
                  <a:srgbClr val="002060"/>
                </a:solidFill>
              </a:rPr>
              <a:t>свои мысли </a:t>
            </a:r>
            <a:r>
              <a:rPr lang="ru-RU" sz="2400" b="1" dirty="0">
                <a:solidFill>
                  <a:srgbClr val="002060"/>
                </a:solidFill>
              </a:rPr>
              <a:t>различными способами на русском и родном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2289303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70296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378424"/>
            <a:ext cx="10453263" cy="52695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6. Зрелое </a:t>
            </a:r>
            <a:r>
              <a:rPr lang="ru-RU" sz="2400" b="1" dirty="0">
                <a:solidFill>
                  <a:srgbClr val="FF0000"/>
                </a:solidFill>
              </a:rPr>
              <a:t>сетевое </a:t>
            </a:r>
            <a:r>
              <a:rPr lang="ru-RU" sz="2400" b="1" dirty="0" smtClean="0">
                <a:solidFill>
                  <a:srgbClr val="FF0000"/>
                </a:solidFill>
              </a:rPr>
              <a:t>поведение: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6.1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Эффективно </a:t>
            </a:r>
            <a:r>
              <a:rPr lang="ru-RU" sz="2400" b="1" dirty="0">
                <a:solidFill>
                  <a:srgbClr val="002060"/>
                </a:solidFill>
              </a:rPr>
              <a:t>и уверенно </a:t>
            </a:r>
            <a:r>
              <a:rPr lang="ru-RU" sz="2400" b="1" dirty="0" smtClean="0">
                <a:solidFill>
                  <a:srgbClr val="002060"/>
                </a:solidFill>
              </a:rPr>
              <a:t>осуществляющий сетевую </a:t>
            </a:r>
            <a:r>
              <a:rPr lang="ru-RU" sz="2400" b="1" dirty="0">
                <a:solidFill>
                  <a:srgbClr val="002060"/>
                </a:solidFill>
              </a:rPr>
              <a:t>коммуникацию и взаимодействие на основе правил </a:t>
            </a:r>
            <a:r>
              <a:rPr lang="ru-RU" sz="2400" b="1" dirty="0" smtClean="0">
                <a:solidFill>
                  <a:srgbClr val="002060"/>
                </a:solidFill>
              </a:rPr>
              <a:t>сетевой культуры </a:t>
            </a:r>
            <a:r>
              <a:rPr lang="ru-RU" sz="2400" b="1" dirty="0">
                <a:solidFill>
                  <a:srgbClr val="002060"/>
                </a:solidFill>
              </a:rPr>
              <a:t>и сетевой этики, управляющий собственной репутацией в </a:t>
            </a:r>
            <a:r>
              <a:rPr lang="ru-RU" sz="2400" b="1" dirty="0" smtClean="0">
                <a:solidFill>
                  <a:srgbClr val="002060"/>
                </a:solidFill>
              </a:rPr>
              <a:t>сетевой среде</a:t>
            </a:r>
            <a:r>
              <a:rPr lang="ru-RU" sz="2400" b="1" dirty="0">
                <a:solidFill>
                  <a:srgbClr val="002060"/>
                </a:solidFill>
              </a:rPr>
              <a:t>, формирующий «здоровый» сетевой </a:t>
            </a:r>
            <a:r>
              <a:rPr lang="ru-RU" sz="2400" b="1" dirty="0" smtClean="0">
                <a:solidFill>
                  <a:srgbClr val="002060"/>
                </a:solidFill>
              </a:rPr>
              <a:t>след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7. Экономическая активность: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7.1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Проявляющий </a:t>
            </a:r>
            <a:r>
              <a:rPr lang="ru-RU" sz="2400" b="1" dirty="0">
                <a:solidFill>
                  <a:srgbClr val="002060"/>
                </a:solidFill>
              </a:rPr>
              <a:t>стремление к </a:t>
            </a:r>
            <a:r>
              <a:rPr lang="ru-RU" sz="2400" b="1" dirty="0" smtClean="0">
                <a:solidFill>
                  <a:srgbClr val="002060"/>
                </a:solidFill>
              </a:rPr>
              <a:t>созидательному труду</a:t>
            </a:r>
            <a:r>
              <a:rPr lang="ru-RU" sz="2400" b="1" dirty="0">
                <a:solidFill>
                  <a:srgbClr val="002060"/>
                </a:solidFill>
              </a:rPr>
              <a:t>, успешно достигающий поставленных жизненных целей за </a:t>
            </a:r>
            <a:r>
              <a:rPr lang="ru-RU" sz="2400" b="1" dirty="0" smtClean="0">
                <a:solidFill>
                  <a:srgbClr val="002060"/>
                </a:solidFill>
              </a:rPr>
              <a:t>счет высокой </a:t>
            </a:r>
            <a:r>
              <a:rPr lang="ru-RU" sz="2400" b="1" dirty="0">
                <a:solidFill>
                  <a:srgbClr val="002060"/>
                </a:solidFill>
              </a:rPr>
              <a:t>экономической активности и эффективного поведения на </a:t>
            </a:r>
            <a:r>
              <a:rPr lang="ru-RU" sz="2400" b="1" dirty="0" smtClean="0">
                <a:solidFill>
                  <a:srgbClr val="002060"/>
                </a:solidFill>
              </a:rPr>
              <a:t>рынке труда </a:t>
            </a:r>
            <a:r>
              <a:rPr lang="ru-RU" sz="2400" b="1" dirty="0">
                <a:solidFill>
                  <a:srgbClr val="002060"/>
                </a:solidFill>
              </a:rPr>
              <a:t>в условиях многообразия социально-трудовых </a:t>
            </a:r>
            <a:r>
              <a:rPr lang="ru-RU" sz="2400" b="1" dirty="0" smtClean="0">
                <a:solidFill>
                  <a:srgbClr val="002060"/>
                </a:solidFill>
              </a:rPr>
              <a:t>ролей, мотивированный </a:t>
            </a:r>
            <a:r>
              <a:rPr lang="ru-RU" sz="2400" b="1" dirty="0">
                <a:solidFill>
                  <a:srgbClr val="002060"/>
                </a:solidFill>
              </a:rPr>
              <a:t>к инновационной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736473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( </a:t>
            </a:r>
            <a:r>
              <a:rPr lang="ru-RU" sz="2200" b="1" dirty="0">
                <a:solidFill>
                  <a:srgbClr val="C00000"/>
                </a:solidFill>
              </a:rPr>
              <a:t>Институт воспитания Российской академии образования)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842448"/>
            <a:ext cx="10207153" cy="480548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8. Здоровье </a:t>
            </a:r>
            <a:r>
              <a:rPr lang="ru-RU" sz="2400" b="1" dirty="0">
                <a:solidFill>
                  <a:srgbClr val="FF0000"/>
                </a:solidFill>
              </a:rPr>
              <a:t>и безопасность: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8.1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Стремящийся </a:t>
            </a:r>
            <a:r>
              <a:rPr lang="ru-RU" sz="2400" b="1" dirty="0">
                <a:solidFill>
                  <a:srgbClr val="002060"/>
                </a:solidFill>
              </a:rPr>
              <a:t>к гармоничному </a:t>
            </a:r>
            <a:r>
              <a:rPr lang="ru-RU" sz="2400" b="1" dirty="0" smtClean="0">
                <a:solidFill>
                  <a:srgbClr val="002060"/>
                </a:solidFill>
              </a:rPr>
              <a:t>развитию, осознанно </a:t>
            </a:r>
            <a:r>
              <a:rPr lang="ru-RU" sz="2400" b="1" dirty="0">
                <a:solidFill>
                  <a:srgbClr val="002060"/>
                </a:solidFill>
              </a:rPr>
              <a:t>выполняющий правила здорового и </a:t>
            </a:r>
            <a:r>
              <a:rPr lang="ru-RU" sz="2400" b="1" dirty="0" smtClean="0">
                <a:solidFill>
                  <a:srgbClr val="002060"/>
                </a:solidFill>
              </a:rPr>
              <a:t>экологически целесообразного </a:t>
            </a:r>
            <a:r>
              <a:rPr lang="ru-RU" sz="2400" b="1" dirty="0">
                <a:solidFill>
                  <a:srgbClr val="002060"/>
                </a:solidFill>
              </a:rPr>
              <a:t>образа жизни и поведения, безопасного для человека </a:t>
            </a:r>
            <a:r>
              <a:rPr lang="ru-RU" sz="2400" b="1" dirty="0" smtClean="0">
                <a:solidFill>
                  <a:srgbClr val="002060"/>
                </a:solidFill>
              </a:rPr>
              <a:t>и окружающей </a:t>
            </a:r>
            <a:r>
              <a:rPr lang="ru-RU" sz="2400" b="1" dirty="0">
                <a:solidFill>
                  <a:srgbClr val="002060"/>
                </a:solidFill>
              </a:rPr>
              <a:t>среды (в том числе сетевой), воспринимающий природу </a:t>
            </a:r>
            <a:r>
              <a:rPr lang="ru-RU" sz="2400" b="1" dirty="0" smtClean="0">
                <a:solidFill>
                  <a:srgbClr val="002060"/>
                </a:solidFill>
              </a:rPr>
              <a:t>как ценность</a:t>
            </a:r>
            <a:r>
              <a:rPr lang="ru-RU" sz="2400" b="1" dirty="0">
                <a:solidFill>
                  <a:srgbClr val="002060"/>
                </a:solidFill>
              </a:rPr>
              <a:t>, обладающий чувством меры, рачительно и бережно </a:t>
            </a:r>
            <a:r>
              <a:rPr lang="ru-RU" sz="2400" b="1" dirty="0" smtClean="0">
                <a:solidFill>
                  <a:srgbClr val="002060"/>
                </a:solidFill>
              </a:rPr>
              <a:t>относящийся к </a:t>
            </a:r>
            <a:r>
              <a:rPr lang="ru-RU" sz="2400" b="1" dirty="0">
                <a:solidFill>
                  <a:srgbClr val="002060"/>
                </a:solidFill>
              </a:rPr>
              <a:t>природным ресурсам, ограничивающий свои </a:t>
            </a:r>
            <a:r>
              <a:rPr lang="ru-RU" sz="2400" b="1" dirty="0" smtClean="0">
                <a:solidFill>
                  <a:srgbClr val="002060"/>
                </a:solidFill>
              </a:rPr>
              <a:t>потребности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9. Мобильность </a:t>
            </a:r>
            <a:r>
              <a:rPr lang="ru-RU" sz="2400" b="1" dirty="0">
                <a:solidFill>
                  <a:srgbClr val="FF0000"/>
                </a:solidFill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</a:rPr>
              <a:t>устойчивость: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9.1 </a:t>
            </a:r>
            <a:r>
              <a:rPr lang="ru-RU" sz="2400" b="1" dirty="0" smtClean="0">
                <a:solidFill>
                  <a:srgbClr val="002060"/>
                </a:solidFill>
              </a:rPr>
              <a:t>Сохраняющий </a:t>
            </a:r>
            <a:r>
              <a:rPr lang="ru-RU" sz="2400" b="1" dirty="0">
                <a:solidFill>
                  <a:srgbClr val="002060"/>
                </a:solidFill>
              </a:rPr>
              <a:t>внутреннюю устойчивость </a:t>
            </a:r>
            <a:r>
              <a:rPr lang="ru-RU" sz="2400" b="1" dirty="0" smtClean="0">
                <a:solidFill>
                  <a:srgbClr val="002060"/>
                </a:solidFill>
              </a:rPr>
              <a:t>в динамично </a:t>
            </a:r>
            <a:r>
              <a:rPr lang="ru-RU" sz="2400" b="1" dirty="0">
                <a:solidFill>
                  <a:srgbClr val="002060"/>
                </a:solidFill>
              </a:rPr>
              <a:t>меняющихся и непредсказуемых условиях, </a:t>
            </a:r>
            <a:r>
              <a:rPr lang="ru-RU" sz="2400" b="1" dirty="0" smtClean="0">
                <a:solidFill>
                  <a:srgbClr val="002060"/>
                </a:solidFill>
              </a:rPr>
              <a:t>гибко адаптирующийся </a:t>
            </a:r>
            <a:r>
              <a:rPr lang="ru-RU" sz="2400" b="1" dirty="0">
                <a:solidFill>
                  <a:srgbClr val="002060"/>
                </a:solidFill>
              </a:rPr>
              <a:t>к изменениям, проявляющий </a:t>
            </a:r>
            <a:r>
              <a:rPr lang="ru-RU" sz="2400" b="1" dirty="0" smtClean="0">
                <a:solidFill>
                  <a:srgbClr val="002060"/>
                </a:solidFill>
              </a:rPr>
              <a:t>социальную, профессиональную </a:t>
            </a:r>
            <a:r>
              <a:rPr lang="ru-RU" sz="2400" b="1" dirty="0">
                <a:solidFill>
                  <a:srgbClr val="002060"/>
                </a:solidFill>
              </a:rPr>
              <a:t>и образовательную мобильность, в том числе в </a:t>
            </a:r>
            <a:r>
              <a:rPr lang="ru-RU" sz="2400" b="1" dirty="0" smtClean="0">
                <a:solidFill>
                  <a:srgbClr val="002060"/>
                </a:solidFill>
              </a:rPr>
              <a:t>форме непрерывного </a:t>
            </a:r>
            <a:r>
              <a:rPr lang="ru-RU" sz="2400" b="1" dirty="0">
                <a:solidFill>
                  <a:srgbClr val="002060"/>
                </a:solidFill>
              </a:rPr>
              <a:t>самообразования и самосовершенствования</a:t>
            </a:r>
          </a:p>
        </p:txBody>
      </p:sp>
    </p:spTree>
    <p:extLst>
      <p:ext uri="{BB962C8B-B14F-4D97-AF65-F5344CB8AC3E}">
        <p14:creationId xmlns:p14="http://schemas.microsoft.com/office/powerpoint/2010/main" val="2941047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203" y="525254"/>
            <a:ext cx="7710985" cy="9204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Понятие личности, признаки личности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3385" y="1282891"/>
            <a:ext cx="7710246" cy="5575110"/>
          </a:xfrm>
        </p:spPr>
        <p:txBody>
          <a:bodyPr>
            <a:normAutofit/>
          </a:bodyPr>
          <a:lstStyle/>
          <a:p>
            <a:pPr algn="just"/>
            <a:endParaRPr lang="ru-RU" b="1" dirty="0" smtClean="0"/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Личность- это человек, самостоятельно выстраивающий и контролирующий свою жизнь и несущий за нее полную ответственность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Личность -уникальный </a:t>
            </a:r>
            <a:r>
              <a:rPr lang="ru-RU" sz="2400" b="1" dirty="0">
                <a:solidFill>
                  <a:srgbClr val="002060"/>
                </a:solidFill>
              </a:rPr>
              <a:t>человек со своей системой ценностей, привычками, образом мышления и прочими индивидуальными </a:t>
            </a:r>
            <a:r>
              <a:rPr lang="ru-RU" sz="2400" b="1" dirty="0" smtClean="0">
                <a:solidFill>
                  <a:srgbClr val="002060"/>
                </a:solidFill>
              </a:rPr>
              <a:t>особенностями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Сущность личности проявляется в стремлении  осмыслению своей жизни и в стремлении к ответственности за этот смысл</a:t>
            </a:r>
            <a:r>
              <a:rPr lang="ru-RU" sz="2000" b="1" dirty="0" smtClean="0">
                <a:solidFill>
                  <a:srgbClr val="002060"/>
                </a:solidFill>
              </a:rPr>
              <a:t>. </a:t>
            </a:r>
            <a:r>
              <a:rPr lang="ru-RU" b="1" dirty="0" smtClean="0">
                <a:solidFill>
                  <a:srgbClr val="C00000"/>
                </a:solidFill>
              </a:rPr>
              <a:t>( Виктор </a:t>
            </a:r>
            <a:r>
              <a:rPr lang="ru-RU" b="1" dirty="0" err="1" smtClean="0">
                <a:solidFill>
                  <a:srgbClr val="C00000"/>
                </a:solidFill>
              </a:rPr>
              <a:t>Франкл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 err="1">
                <a:solidFill>
                  <a:srgbClr val="C00000"/>
                </a:solidFill>
              </a:rPr>
              <a:t>встрийский</a:t>
            </a:r>
            <a:r>
              <a:rPr lang="ru-RU" b="1" dirty="0">
                <a:solidFill>
                  <a:srgbClr val="C00000"/>
                </a:solidFill>
              </a:rPr>
              <a:t> психиатр, психолог, философ )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just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4771" y="395786"/>
            <a:ext cx="3918614" cy="64622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/>
              <a:t>Личность – это </a:t>
            </a:r>
            <a:r>
              <a:rPr lang="ru-RU" sz="2400" b="1" dirty="0" smtClean="0"/>
              <a:t>морально и нравственно зрелый </a:t>
            </a:r>
            <a:r>
              <a:rPr lang="ru-RU" sz="2400" b="1" dirty="0"/>
              <a:t>человек, имеющий полностью сформировавшуюся систему ценностей и жизненных </a:t>
            </a:r>
            <a:r>
              <a:rPr lang="ru-RU" sz="2400" b="1" dirty="0" smtClean="0"/>
              <a:t>принципов, ответственный и рассудительный.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79865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913" y="454610"/>
            <a:ext cx="10003809" cy="14503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Признаки </a:t>
            </a:r>
            <a:r>
              <a:rPr lang="ru-RU" b="1" dirty="0" smtClean="0">
                <a:solidFill>
                  <a:srgbClr val="002060"/>
                </a:solidFill>
              </a:rPr>
              <a:t>личности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sz="2700" b="1" dirty="0">
                <a:solidFill>
                  <a:srgbClr val="C00000"/>
                </a:solidFill>
              </a:rPr>
              <a:t>Человек не рождается личностью, он становится ею в процессе своего развития</a:t>
            </a:r>
            <a:br>
              <a:rPr lang="ru-RU" sz="2700" b="1" dirty="0">
                <a:solidFill>
                  <a:srgbClr val="C00000"/>
                </a:solidFill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079009"/>
            <a:ext cx="8915400" cy="3777622"/>
          </a:xfrm>
        </p:spPr>
        <p:txBody>
          <a:bodyPr/>
          <a:lstStyle/>
          <a:p>
            <a:r>
              <a:rPr lang="ru-RU" dirty="0" smtClean="0"/>
              <a:t>                                          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87105" y="2058429"/>
            <a:ext cx="2639254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Самооценка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94358" y="2056916"/>
            <a:ext cx="2711637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Самоконтроль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155716" y="2029450"/>
            <a:ext cx="2595006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Самореализация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29902" y="5676573"/>
            <a:ext cx="2620820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Самовыражение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29902" y="3793005"/>
            <a:ext cx="2620820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Самовоспитание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87105" y="3868874"/>
            <a:ext cx="2739188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Самоуважение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60511" y="5621300"/>
            <a:ext cx="2645484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Самопознание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7887" y="3868874"/>
            <a:ext cx="2374710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Я - личность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87105" y="5562238"/>
            <a:ext cx="2778024" cy="982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Самосознание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Стрелка вверх 12"/>
          <p:cNvSpPr/>
          <p:nvPr/>
        </p:nvSpPr>
        <p:spPr>
          <a:xfrm rot="17879058">
            <a:off x="4224425" y="2640574"/>
            <a:ext cx="345498" cy="1605800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6200000">
            <a:off x="4238778" y="3675340"/>
            <a:ext cx="345498" cy="1303217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5400000">
            <a:off x="8202113" y="3758082"/>
            <a:ext cx="345498" cy="1137732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6252756" y="3135703"/>
            <a:ext cx="345498" cy="577489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10800000">
            <a:off x="6236428" y="4933054"/>
            <a:ext cx="345498" cy="601241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13990362">
            <a:off x="4240071" y="4611319"/>
            <a:ext cx="345498" cy="1706500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rot="3594817">
            <a:off x="8074621" y="2651321"/>
            <a:ext cx="398100" cy="1629124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rot="7394783">
            <a:off x="8171170" y="4547278"/>
            <a:ext cx="345498" cy="1504779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63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980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</a:rPr>
              <a:t>Быть личностью – это значит: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>
                <a:solidFill>
                  <a:srgbClr val="002060"/>
                </a:solidFill>
              </a:rPr>
              <a:t/>
            </a:r>
            <a:br>
              <a:rPr lang="ru-RU" sz="3100" b="1" dirty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582" y="1146412"/>
            <a:ext cx="10372299" cy="540266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</a:rPr>
              <a:t>обладать независимостью, свободой, т. е. личностной автономией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иметь созидательную установку и созидательное </a:t>
            </a:r>
            <a:r>
              <a:rPr lang="ru-RU" sz="2400" b="1" dirty="0" smtClean="0">
                <a:solidFill>
                  <a:srgbClr val="002060"/>
                </a:solidFill>
              </a:rPr>
              <a:t>поведение;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иметь </a:t>
            </a:r>
            <a:r>
              <a:rPr lang="ru-RU" sz="2400" b="1" dirty="0" smtClean="0">
                <a:solidFill>
                  <a:srgbClr val="002060"/>
                </a:solidFill>
              </a:rPr>
              <a:t>активную </a:t>
            </a:r>
            <a:r>
              <a:rPr lang="ru-RU" sz="2400" b="1" dirty="0">
                <a:solidFill>
                  <a:srgbClr val="002060"/>
                </a:solidFill>
              </a:rPr>
              <a:t>жизненную позицию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иметь </a:t>
            </a:r>
            <a:r>
              <a:rPr lang="ru-RU" sz="2400" b="1" dirty="0">
                <a:solidFill>
                  <a:srgbClr val="002060"/>
                </a:solidFill>
              </a:rPr>
              <a:t>цель в жизни и стремиться к ее осуществлению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обладать </a:t>
            </a:r>
            <a:r>
              <a:rPr lang="ru-RU" sz="2400" b="1" dirty="0">
                <a:solidFill>
                  <a:srgbClr val="002060"/>
                </a:solidFill>
              </a:rPr>
              <a:t>способностью к самонаблюдению, самоанализу, </a:t>
            </a:r>
            <a:r>
              <a:rPr lang="ru-RU" sz="2400" b="1" dirty="0" err="1">
                <a:solidFill>
                  <a:srgbClr val="002060"/>
                </a:solidFill>
              </a:rPr>
              <a:t>саморегуляции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осуществлять </a:t>
            </a:r>
            <a:r>
              <a:rPr lang="ru-RU" sz="2400" b="1" dirty="0">
                <a:solidFill>
                  <a:srgbClr val="002060"/>
                </a:solidFill>
              </a:rPr>
              <a:t>выбор (принимать решение) в различных ситуациях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нести </a:t>
            </a:r>
            <a:r>
              <a:rPr lang="ru-RU" sz="2400" b="1" dirty="0">
                <a:solidFill>
                  <a:srgbClr val="002060"/>
                </a:solidFill>
              </a:rPr>
              <a:t>ответственность за принятое решение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иметь индивидуальность и личное достоинство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366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21276"/>
            <a:ext cx="8911687" cy="63406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Ключевые составляющие личности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265" y="1161535"/>
            <a:ext cx="11042514" cy="56964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      </a:t>
            </a:r>
            <a:r>
              <a:rPr lang="ru-RU" sz="2400" b="1" dirty="0" smtClean="0">
                <a:solidFill>
                  <a:srgbClr val="C00000"/>
                </a:solidFill>
              </a:rPr>
              <a:t>Личность </a:t>
            </a:r>
            <a:r>
              <a:rPr lang="ru-RU" sz="2400" b="1" dirty="0">
                <a:solidFill>
                  <a:srgbClr val="C00000"/>
                </a:solidFill>
              </a:rPr>
              <a:t>– это уникальный набор индивидуальных особенностей. </a:t>
            </a:r>
            <a:r>
              <a:rPr lang="ru-RU" sz="2400" b="1" dirty="0" smtClean="0">
                <a:solidFill>
                  <a:srgbClr val="C00000"/>
                </a:solidFill>
              </a:rPr>
              <a:t> Ключевые </a:t>
            </a:r>
            <a:r>
              <a:rPr lang="ru-RU" sz="2400" b="1" dirty="0">
                <a:solidFill>
                  <a:srgbClr val="C00000"/>
                </a:solidFill>
              </a:rPr>
              <a:t>составляющие личности: </a:t>
            </a:r>
            <a:r>
              <a:rPr lang="ru-RU" sz="2400" b="1" dirty="0" smtClean="0">
                <a:solidFill>
                  <a:srgbClr val="C00000"/>
                </a:solidFill>
              </a:rPr>
              <a:t>способности, воля, характер, темперамент, эмоции, мотивация (мотивы </a:t>
            </a:r>
            <a:r>
              <a:rPr lang="ru-RU" sz="2400" b="1" dirty="0">
                <a:solidFill>
                  <a:srgbClr val="C00000"/>
                </a:solidFill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</a:rPr>
              <a:t>потребности), </a:t>
            </a:r>
            <a:r>
              <a:rPr lang="ru-RU" sz="2400" b="1" dirty="0">
                <a:solidFill>
                  <a:srgbClr val="C00000"/>
                </a:solidFill>
              </a:rPr>
              <a:t>направленность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</a:rPr>
              <a:t>1. </a:t>
            </a:r>
            <a:r>
              <a:rPr lang="ru-RU" sz="2400" b="1" dirty="0" smtClean="0">
                <a:solidFill>
                  <a:srgbClr val="C00000"/>
                </a:solidFill>
              </a:rPr>
              <a:t>Способности -  </a:t>
            </a:r>
            <a:r>
              <a:rPr lang="ru-RU" sz="2400" b="1" dirty="0">
                <a:solidFill>
                  <a:srgbClr val="002060"/>
                </a:solidFill>
              </a:rPr>
              <a:t>индивидуальные умения и навыки, помогающие личности решать различные </a:t>
            </a:r>
            <a:r>
              <a:rPr lang="ru-RU" sz="2400" b="1" dirty="0" smtClean="0">
                <a:solidFill>
                  <a:srgbClr val="002060"/>
                </a:solidFill>
              </a:rPr>
              <a:t>задачи; часть </a:t>
            </a:r>
            <a:r>
              <a:rPr lang="ru-RU" sz="2400" b="1" dirty="0">
                <a:solidFill>
                  <a:srgbClr val="002060"/>
                </a:solidFill>
              </a:rPr>
              <a:t>способностей дана человеку от рождения, но большинство из них формируется в течение жизни. </a:t>
            </a:r>
            <a:r>
              <a:rPr lang="ru-RU" sz="2400" b="1" dirty="0" smtClean="0">
                <a:solidFill>
                  <a:srgbClr val="002060"/>
                </a:solidFill>
              </a:rPr>
              <a:t>Группы способностей: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простейшие </a:t>
            </a:r>
            <a:r>
              <a:rPr lang="ru-RU" sz="2400" b="1" dirty="0">
                <a:solidFill>
                  <a:srgbClr val="002060"/>
                </a:solidFill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</a:rPr>
              <a:t>врожденные, базовые </a:t>
            </a:r>
            <a:r>
              <a:rPr lang="ru-RU" sz="2400" b="1" dirty="0">
                <a:solidFill>
                  <a:srgbClr val="002060"/>
                </a:solidFill>
              </a:rPr>
              <a:t>способности, обеспечивающие основные функции организма (умение дышать, ходить);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сложные – приобретенные способности (умение говорить, рисовать, играть на </a:t>
            </a:r>
            <a:r>
              <a:rPr lang="ru-RU" sz="2400" b="1" dirty="0" smtClean="0">
                <a:solidFill>
                  <a:srgbClr val="002060"/>
                </a:solidFill>
              </a:rPr>
              <a:t>музыкальных инструментах);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337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21276"/>
            <a:ext cx="8911687" cy="63406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Ключевые составляющие личности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265" y="1161535"/>
            <a:ext cx="11042514" cy="56964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2060"/>
                </a:solidFill>
              </a:rPr>
              <a:t> </a:t>
            </a:r>
            <a:r>
              <a:rPr lang="ru-RU" sz="2000" b="1" dirty="0" smtClean="0">
                <a:solidFill>
                  <a:srgbClr val="C00000"/>
                </a:solidFill>
              </a:rPr>
              <a:t>Группы способностей: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общие </a:t>
            </a:r>
            <a:r>
              <a:rPr lang="ru-RU" sz="2000" b="1" dirty="0">
                <a:solidFill>
                  <a:srgbClr val="002060"/>
                </a:solidFill>
              </a:rPr>
              <a:t>– способности, которые есть у каждого человека, но </a:t>
            </a:r>
            <a:r>
              <a:rPr lang="ru-RU" sz="2000" b="1" dirty="0" smtClean="0">
                <a:solidFill>
                  <a:srgbClr val="002060"/>
                </a:solidFill>
              </a:rPr>
              <a:t>хорошо </a:t>
            </a:r>
            <a:r>
              <a:rPr lang="ru-RU" sz="2000" b="1" dirty="0">
                <a:solidFill>
                  <a:srgbClr val="002060"/>
                </a:solidFill>
              </a:rPr>
              <a:t>выражены </a:t>
            </a:r>
            <a:r>
              <a:rPr lang="ru-RU" sz="2000" b="1" dirty="0" smtClean="0">
                <a:solidFill>
                  <a:srgbClr val="002060"/>
                </a:solidFill>
              </a:rPr>
              <a:t>у некоторых                     ( </a:t>
            </a:r>
            <a:r>
              <a:rPr lang="ru-RU" sz="2000" b="1" dirty="0">
                <a:solidFill>
                  <a:srgbClr val="002060"/>
                </a:solidFill>
              </a:rPr>
              <a:t>музыкальный слух или хорошая память);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специальные – редкие способности, требующие таланта или сложного обучения (например, умение писать музыку);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теоретические – умение производить сложные расчёты в уме и решать сложные творческие задачи;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практические – умение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решать различные задачи </a:t>
            </a:r>
            <a:r>
              <a:rPr lang="ru-RU" sz="2000" b="1" dirty="0" smtClean="0">
                <a:solidFill>
                  <a:srgbClr val="002060"/>
                </a:solidFill>
              </a:rPr>
              <a:t>в разных жизненных ситуациях;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учебные –определяют успешность обучения, усвоения знаний, навыков и умений;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творческие- определяют умение человека создавать предметы духовной и материальной культуры, также влияют на открытие новых идей, совершение открытий;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коммуникативные </a:t>
            </a:r>
            <a:r>
              <a:rPr lang="ru-RU" sz="2000" b="1" dirty="0">
                <a:solidFill>
                  <a:srgbClr val="002060"/>
                </a:solidFill>
              </a:rPr>
              <a:t>– умение договариваться и располагать людей к себе;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предметно-деятельные – умение взаимодействовать с различными предметами, использовать подручные средства для решения задач.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8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0890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Ключевые составляющие личности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9751" y="1618735"/>
            <a:ext cx="10404861" cy="4880919"/>
          </a:xfrm>
        </p:spPr>
        <p:txBody>
          <a:bodyPr/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В психологии при исследовании личности используют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также термины одаренность, талант, гениальность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Одаренность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400" b="1" dirty="0">
                <a:solidFill>
                  <a:srgbClr val="002060"/>
                </a:solidFill>
              </a:rPr>
              <a:t>это наличие у человека с рождения задатков для лучшего развития способностей.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Талант -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это способности, которые раскрываются в наиболее полной мере благодаря приобретению навыков и опыта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Гениальность </a:t>
            </a:r>
            <a:r>
              <a:rPr lang="ru-RU" sz="2400" b="1" dirty="0" smtClean="0">
                <a:solidFill>
                  <a:srgbClr val="C00000"/>
                </a:solidFill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</a:rPr>
              <a:t>это </a:t>
            </a:r>
            <a:r>
              <a:rPr lang="ru-RU" sz="2400" b="1" dirty="0">
                <a:solidFill>
                  <a:srgbClr val="002060"/>
                </a:solidFill>
              </a:rPr>
              <a:t>необычайно высокий уровень развития каких-либо способностей. </a:t>
            </a:r>
          </a:p>
        </p:txBody>
      </p:sp>
    </p:spTree>
    <p:extLst>
      <p:ext uri="{BB962C8B-B14F-4D97-AF65-F5344CB8AC3E}">
        <p14:creationId xmlns:p14="http://schemas.microsoft.com/office/powerpoint/2010/main" val="877778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1042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Ключевые </a:t>
            </a:r>
            <a:r>
              <a:rPr lang="ru-RU" sz="2800" b="1" dirty="0" smtClean="0">
                <a:solidFill>
                  <a:srgbClr val="002060"/>
                </a:solidFill>
              </a:rPr>
              <a:t>составляющие </a:t>
            </a:r>
            <a:r>
              <a:rPr lang="ru-RU" sz="2800" b="1" dirty="0">
                <a:solidFill>
                  <a:srgbClr val="002060"/>
                </a:solidFill>
              </a:rPr>
              <a:t>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8299" y="1507523"/>
            <a:ext cx="10563367" cy="516512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2</a:t>
            </a:r>
            <a:r>
              <a:rPr lang="ru-RU" sz="2400" b="1" dirty="0">
                <a:solidFill>
                  <a:srgbClr val="C00000"/>
                </a:solidFill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</a:rPr>
              <a:t>Воля- </a:t>
            </a:r>
            <a:r>
              <a:rPr lang="ru-RU" sz="2400" b="1" dirty="0" smtClean="0">
                <a:solidFill>
                  <a:srgbClr val="002060"/>
                </a:solidFill>
              </a:rPr>
              <a:t>свойство личности,  </a:t>
            </a:r>
            <a:r>
              <a:rPr lang="ru-RU" sz="2400" b="1" dirty="0">
                <a:solidFill>
                  <a:srgbClr val="002060"/>
                </a:solidFill>
              </a:rPr>
              <a:t>подразумевает способность осознанно контролировать свои поступки, поведение, эмоции и </a:t>
            </a:r>
            <a:r>
              <a:rPr lang="ru-RU" sz="2400" b="1" dirty="0" smtClean="0">
                <a:solidFill>
                  <a:srgbClr val="002060"/>
                </a:solidFill>
              </a:rPr>
              <a:t>желания. Воля способствует </a:t>
            </a:r>
            <a:r>
              <a:rPr lang="ru-RU" sz="2400" b="1" dirty="0">
                <a:solidFill>
                  <a:srgbClr val="002060"/>
                </a:solidFill>
              </a:rPr>
              <a:t>достижению целей, </a:t>
            </a:r>
            <a:r>
              <a:rPr lang="ru-RU" sz="2400" b="1" dirty="0" smtClean="0">
                <a:solidFill>
                  <a:srgbClr val="002060"/>
                </a:solidFill>
              </a:rPr>
              <a:t>развитию и  личностному </a:t>
            </a:r>
            <a:r>
              <a:rPr lang="ru-RU" sz="2400" b="1" dirty="0">
                <a:solidFill>
                  <a:srgbClr val="002060"/>
                </a:solidFill>
              </a:rPr>
              <a:t>росту человека. </a:t>
            </a:r>
            <a:r>
              <a:rPr lang="ru-RU" sz="2400" b="1" dirty="0" smtClean="0">
                <a:solidFill>
                  <a:srgbClr val="002060"/>
                </a:solidFill>
              </a:rPr>
              <a:t>Благодаря </a:t>
            </a:r>
            <a:r>
              <a:rPr lang="ru-RU" sz="2400" b="1" dirty="0">
                <a:solidFill>
                  <a:srgbClr val="002060"/>
                </a:solidFill>
              </a:rPr>
              <a:t>воле </a:t>
            </a:r>
            <a:r>
              <a:rPr lang="ru-RU" sz="2400" b="1" dirty="0" smtClean="0">
                <a:solidFill>
                  <a:srgbClr val="002060"/>
                </a:solidFill>
              </a:rPr>
              <a:t>человек  справляется </a:t>
            </a:r>
            <a:r>
              <a:rPr lang="ru-RU" sz="2400" b="1" dirty="0">
                <a:solidFill>
                  <a:srgbClr val="002060"/>
                </a:solidFill>
              </a:rPr>
              <a:t>с жизненными трудностями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Основные  признаки воли: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умение </a:t>
            </a:r>
            <a:r>
              <a:rPr lang="ru-RU" sz="2400" b="1" dirty="0">
                <a:solidFill>
                  <a:srgbClr val="002060"/>
                </a:solidFill>
              </a:rPr>
              <a:t>преодолевать трудности;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способность принимать обдуманные решения, избегая импульсивных;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умение целенаправленно двигаться к долгосрочным целям;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способность ограничивать свои слабости и желания;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умение планировать и действовать согласно плану;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ощущение морального удовлетворения при продвижении к цели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266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Выдержка из ФЗ № 304 от 31.07.2020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1697" y="1282890"/>
            <a:ext cx="10713492" cy="5365045"/>
          </a:xfrm>
        </p:spPr>
        <p:txBody>
          <a:bodyPr>
            <a:normAutofit/>
          </a:bodyPr>
          <a:lstStyle/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</a:t>
            </a:r>
            <a:r>
              <a:rPr lang="ru-RU" sz="2400" b="1" dirty="0">
                <a:solidFill>
                  <a:srgbClr val="002060"/>
                </a:solidFill>
              </a:rPr>
              <a:t>соответствии с положениями </a:t>
            </a:r>
            <a:r>
              <a:rPr lang="ru-RU" sz="2400" b="1" dirty="0" smtClean="0">
                <a:solidFill>
                  <a:srgbClr val="002060"/>
                </a:solidFill>
              </a:rPr>
              <a:t>ФЗ от </a:t>
            </a:r>
            <a:r>
              <a:rPr lang="ru-RU" sz="2400" b="1" dirty="0">
                <a:solidFill>
                  <a:srgbClr val="002060"/>
                </a:solidFill>
              </a:rPr>
              <a:t>31.07.2020 г. № 304-ФЗ «О внесении изменений в </a:t>
            </a:r>
            <a:r>
              <a:rPr lang="ru-RU" sz="2400" b="1" dirty="0" smtClean="0">
                <a:solidFill>
                  <a:srgbClr val="002060"/>
                </a:solidFill>
              </a:rPr>
              <a:t>ФЗ </a:t>
            </a:r>
            <a:r>
              <a:rPr lang="ru-RU" sz="2400" b="1" dirty="0">
                <a:solidFill>
                  <a:srgbClr val="002060"/>
                </a:solidFill>
              </a:rPr>
              <a:t>«Об образовании в Российской Федерации» по вопросам воспитания обучающихся» основные профессиональные образовательные программы, в том числе образовательные программы среднего профессионального образования 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с 1 сентября 2021 года </a:t>
            </a:r>
            <a:r>
              <a:rPr lang="ru-RU" sz="2400" b="1" dirty="0">
                <a:solidFill>
                  <a:srgbClr val="002060"/>
                </a:solidFill>
              </a:rPr>
              <a:t>должны включать в себя рабочую программу воспитания и календарный план воспитательной работы, которые разрабатываются на основе примерной рабочей программы воспитания и примерного календарного плана воспитательной работы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buNone/>
            </a:pP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03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1042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Ключевые составляющие 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7229" y="1507523"/>
            <a:ext cx="10781731" cy="5165125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3. </a:t>
            </a:r>
            <a:r>
              <a:rPr lang="ru-RU" sz="2400" b="1" dirty="0" smtClean="0">
                <a:solidFill>
                  <a:srgbClr val="C00000"/>
                </a:solidFill>
              </a:rPr>
              <a:t>Характер. </a:t>
            </a:r>
            <a:r>
              <a:rPr lang="ru-RU" sz="2400" b="1" dirty="0" smtClean="0">
                <a:solidFill>
                  <a:srgbClr val="002060"/>
                </a:solidFill>
              </a:rPr>
              <a:t>Термином </a:t>
            </a:r>
            <a:r>
              <a:rPr lang="ru-RU" sz="2400" b="1" dirty="0">
                <a:solidFill>
                  <a:srgbClr val="002060"/>
                </a:solidFill>
              </a:rPr>
              <a:t>«характер» в психологии обозначают особенности взаимодействия индивида с близкими людьми и социумом. Характер представляет собой важную часть личности и формируется в процессе её созревания.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ru-RU" sz="2400" b="1" dirty="0" smtClean="0">
                <a:solidFill>
                  <a:srgbClr val="C00000"/>
                </a:solidFill>
              </a:rPr>
              <a:t>Черты </a:t>
            </a:r>
            <a:r>
              <a:rPr lang="ru-RU" sz="2400" b="1" dirty="0">
                <a:solidFill>
                  <a:srgbClr val="C00000"/>
                </a:solidFill>
              </a:rPr>
              <a:t>характера принято делить на 5 групп</a:t>
            </a:r>
            <a:r>
              <a:rPr lang="ru-RU" sz="2400" b="1" dirty="0" smtClean="0">
                <a:solidFill>
                  <a:srgbClr val="C00000"/>
                </a:solidFill>
              </a:rPr>
              <a:t>:</a:t>
            </a:r>
            <a:endParaRPr lang="ru-RU" sz="2400" b="1" dirty="0">
              <a:solidFill>
                <a:srgbClr val="C00000"/>
              </a:solidFill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волевые (целеустремленность, упорство, уступчивость);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деловые (ответственность, добросовестность, </a:t>
            </a:r>
            <a:r>
              <a:rPr lang="ru-RU" sz="2400" b="1" dirty="0" smtClean="0">
                <a:solidFill>
                  <a:srgbClr val="002060"/>
                </a:solidFill>
              </a:rPr>
              <a:t>креативность</a:t>
            </a:r>
            <a:r>
              <a:rPr lang="ru-RU" sz="2400" b="1" dirty="0">
                <a:solidFill>
                  <a:srgbClr val="002060"/>
                </a:solidFill>
              </a:rPr>
              <a:t>);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коммуникативные (открытость, вежливость, грубость);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мотивационные качества</a:t>
            </a:r>
            <a:r>
              <a:rPr lang="ru-RU" sz="2400" b="1" dirty="0">
                <a:solidFill>
                  <a:srgbClr val="002060"/>
                </a:solidFill>
              </a:rPr>
              <a:t>, мотивирующие и направляющие </a:t>
            </a:r>
            <a:r>
              <a:rPr lang="ru-RU" sz="2400" b="1" dirty="0" smtClean="0">
                <a:solidFill>
                  <a:srgbClr val="002060"/>
                </a:solidFill>
              </a:rPr>
              <a:t>нас;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инструментальные (качества, формирующие стиль поведения).</a:t>
            </a:r>
          </a:p>
        </p:txBody>
      </p:sp>
    </p:spTree>
    <p:extLst>
      <p:ext uri="{BB962C8B-B14F-4D97-AF65-F5344CB8AC3E}">
        <p14:creationId xmlns:p14="http://schemas.microsoft.com/office/powerpoint/2010/main" val="11752427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1042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Ключевые составляющие  </a:t>
            </a:r>
            <a:r>
              <a:rPr lang="ru-RU" sz="2800" b="1" dirty="0" smtClean="0">
                <a:solidFill>
                  <a:srgbClr val="002060"/>
                </a:solidFill>
              </a:rPr>
              <a:t>личности- темперамент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551" y="1334531"/>
            <a:ext cx="11121819" cy="5412258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4. </a:t>
            </a:r>
            <a:r>
              <a:rPr lang="ru-RU" sz="2400" b="1" dirty="0" smtClean="0">
                <a:solidFill>
                  <a:srgbClr val="C00000"/>
                </a:solidFill>
              </a:rPr>
              <a:t>Темперамент. </a:t>
            </a:r>
            <a:r>
              <a:rPr lang="ru-RU" sz="2400" b="1" dirty="0" smtClean="0">
                <a:solidFill>
                  <a:srgbClr val="002060"/>
                </a:solidFill>
              </a:rPr>
              <a:t>Темперамент </a:t>
            </a:r>
            <a:r>
              <a:rPr lang="ru-RU" sz="2400" b="1" dirty="0">
                <a:solidFill>
                  <a:srgbClr val="002060"/>
                </a:solidFill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</a:rPr>
              <a:t>набор </a:t>
            </a:r>
            <a:r>
              <a:rPr lang="ru-RU" sz="2400" b="1" dirty="0">
                <a:solidFill>
                  <a:srgbClr val="002060"/>
                </a:solidFill>
              </a:rPr>
              <a:t>динамических свойств психики, от которого зависит сила и скорость протекания психических процессов. В современной психологии используется классическая модель Гиппократа, включающая 4 типа темперамента: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Меланхолический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400" b="1" dirty="0">
                <a:solidFill>
                  <a:srgbClr val="002060"/>
                </a:solidFill>
              </a:rPr>
              <a:t>Меланхолики очень ранимы и впечатлительны, они сдаются, едва столкнувшись с первой преградой на пути к цели. Также им свойственны частые перемены настроения.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</a:rPr>
              <a:t>Холерический. </a:t>
            </a:r>
            <a:r>
              <a:rPr lang="ru-RU" sz="2400" b="1" dirty="0">
                <a:solidFill>
                  <a:srgbClr val="002060"/>
                </a:solidFill>
              </a:rPr>
              <a:t>Холерики более жизнерадостны и </a:t>
            </a:r>
            <a:r>
              <a:rPr lang="ru-RU" sz="2400" b="1" dirty="0" err="1">
                <a:solidFill>
                  <a:srgbClr val="002060"/>
                </a:solidFill>
              </a:rPr>
              <a:t>целеустремленны</a:t>
            </a:r>
            <a:r>
              <a:rPr lang="ru-RU" sz="2400" b="1" dirty="0">
                <a:solidFill>
                  <a:srgbClr val="002060"/>
                </a:solidFill>
              </a:rPr>
              <a:t>, чем меланхолики, и всё же они не особо позитивны. Они часто раздражаются, демонстрируют высокий уровень токсичности, не сдерживают свою эмоциональность. Как правило, холерик сам не осознаёт, насколько неприятным бывает в общении, и не замечает, что обидел кого-то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364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1042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Ключевые составляющие  </a:t>
            </a:r>
            <a:r>
              <a:rPr lang="ru-RU" sz="2800" b="1" dirty="0" smtClean="0">
                <a:solidFill>
                  <a:srgbClr val="002060"/>
                </a:solidFill>
              </a:rPr>
              <a:t>личности- темперамент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551" y="1334531"/>
            <a:ext cx="11121819" cy="5412258"/>
          </a:xfrm>
        </p:spPr>
        <p:txBody>
          <a:bodyPr>
            <a:normAutofit/>
          </a:bodyPr>
          <a:lstStyle/>
          <a:p>
            <a:pPr algn="just"/>
            <a:endParaRPr lang="ru-RU" sz="24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Флегматический</a:t>
            </a:r>
            <a:r>
              <a:rPr lang="ru-RU" sz="2400" b="1" dirty="0">
                <a:solidFill>
                  <a:srgbClr val="C00000"/>
                </a:solidFill>
              </a:rPr>
              <a:t>. </a:t>
            </a:r>
            <a:r>
              <a:rPr lang="ru-RU" sz="2400" b="1" dirty="0">
                <a:solidFill>
                  <a:srgbClr val="002060"/>
                </a:solidFill>
              </a:rPr>
              <a:t>Флегматики обычно ведут себя спокойно и уравновешенно. Они не особо активны и предпочитают наблюдать за событиями со стороны. Также они консервативны, зато очень усидчивы, благодаря чему отлично справляются с большими объемами рутинной работы.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</a:rPr>
              <a:t>Сангвинический. </a:t>
            </a:r>
            <a:r>
              <a:rPr lang="ru-RU" sz="2400" b="1" dirty="0">
                <a:solidFill>
                  <a:srgbClr val="002060"/>
                </a:solidFill>
              </a:rPr>
              <a:t>Самыми положительными среди всех являются сангвиники. Они в меру активны, оптимистичны и жизнерадостны. Они не настолько энергичны, как холерики, но благодаря своему оптимизму и позитивному восприятию окружающей действительности, как правило, добиваются гораздо больших успехов.</a:t>
            </a:r>
          </a:p>
        </p:txBody>
      </p:sp>
    </p:spTree>
    <p:extLst>
      <p:ext uri="{BB962C8B-B14F-4D97-AF65-F5344CB8AC3E}">
        <p14:creationId xmlns:p14="http://schemas.microsoft.com/office/powerpoint/2010/main" val="2009689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4006" y="549969"/>
            <a:ext cx="8911687" cy="7104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Ключевые составляющие 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104" y="1260389"/>
            <a:ext cx="10672550" cy="5597611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5. Эмоции.  </a:t>
            </a:r>
            <a:r>
              <a:rPr lang="ru-RU" b="1" dirty="0" smtClean="0">
                <a:solidFill>
                  <a:srgbClr val="002060"/>
                </a:solidFill>
              </a:rPr>
              <a:t>Эмоции – это индивидуальные переживания, связанные с удовлетворением   либо неудовлетворением жизненно важных  потребностей.  Эмоции оказывают сильное влияние на жизнь человека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          Формы проявления эмоций: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простейшие – эмоции, переживания, связанные с удовлетворением базовых (физиологических)  потребностей, находящихся на первой ступеньке пирамиды </a:t>
            </a:r>
            <a:r>
              <a:rPr lang="ru-RU" b="1" dirty="0" err="1" smtClean="0">
                <a:solidFill>
                  <a:srgbClr val="002060"/>
                </a:solidFill>
              </a:rPr>
              <a:t>Маслоу</a:t>
            </a:r>
            <a:r>
              <a:rPr lang="ru-RU" b="1" dirty="0" smtClean="0">
                <a:solidFill>
                  <a:srgbClr val="002060"/>
                </a:solidFill>
              </a:rPr>
              <a:t>;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настроение – общее эмоциональное состояние человека в определенный момент;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аффекты – мощные и плохо контролируемые эмоциональные всплески, возникающие в критических ситуациях;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чувства – переживания, связанные с определенным человеком или объектом (привязанность, любовь, злость, зависть, раздражение, ностальгия);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страсть- ярко выраженное чувство, не поддающееся в большинстве случаев управлению;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Стресс- совокупность эмоций и физического состояния организма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Важно научиться контролировать свои эмоции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и не поддаваться им.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390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9415" y="522674"/>
            <a:ext cx="8911687" cy="7104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Классификация эмоций по Б. И. Додонову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3707" y="1064525"/>
            <a:ext cx="10713493" cy="579347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Эмоции </a:t>
            </a:r>
            <a:r>
              <a:rPr lang="ru-RU" sz="2400" b="1" dirty="0">
                <a:solidFill>
                  <a:srgbClr val="C00000"/>
                </a:solidFill>
              </a:rPr>
              <a:t>классифицируют в зависимости от сферы явлений, определяющих их </a:t>
            </a:r>
            <a:r>
              <a:rPr lang="ru-RU" sz="2400" b="1" dirty="0" smtClean="0">
                <a:solidFill>
                  <a:srgbClr val="C00000"/>
                </a:solidFill>
              </a:rPr>
              <a:t>появление:</a:t>
            </a:r>
          </a:p>
          <a:p>
            <a:pPr marL="0" indent="0" algn="just">
              <a:buNone/>
            </a:pPr>
            <a:endParaRPr lang="ru-RU" sz="2400" b="1" dirty="0">
              <a:solidFill>
                <a:srgbClr val="C0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Альтруистические </a:t>
            </a:r>
            <a:r>
              <a:rPr lang="ru-RU" sz="2000" b="1" dirty="0">
                <a:solidFill>
                  <a:srgbClr val="C00000"/>
                </a:solidFill>
              </a:rPr>
              <a:t>эмоции </a:t>
            </a:r>
            <a:r>
              <a:rPr lang="ru-RU" sz="2000" b="1" dirty="0">
                <a:solidFill>
                  <a:srgbClr val="002060"/>
                </a:solidFill>
              </a:rPr>
              <a:t>- переживания, возникающие на основе потребности в помощи, поддержке другим людям: желание приносить людям радость, чувство беспокойства судьбой другого человека, забота о ней.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C00000"/>
                </a:solidFill>
              </a:rPr>
              <a:t>Коммуникативные эмоции </a:t>
            </a:r>
            <a:r>
              <a:rPr lang="ru-RU" sz="2000" b="1" dirty="0">
                <a:solidFill>
                  <a:srgbClr val="002060"/>
                </a:solidFill>
              </a:rPr>
              <a:t>возникают на основе потребности в общении: желание общаться, делиться мнениями и переживаниями.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>
                <a:solidFill>
                  <a:srgbClr val="C00000"/>
                </a:solidFill>
              </a:rPr>
              <a:t>Глорические</a:t>
            </a:r>
            <a:r>
              <a:rPr lang="ru-RU" sz="2000" b="1" dirty="0">
                <a:solidFill>
                  <a:srgbClr val="C00000"/>
                </a:solidFill>
              </a:rPr>
              <a:t> эмоции </a:t>
            </a:r>
            <a:r>
              <a:rPr lang="ru-RU" sz="2000" b="1" dirty="0" smtClean="0">
                <a:solidFill>
                  <a:srgbClr val="002060"/>
                </a:solidFill>
              </a:rPr>
              <a:t>(лат</a:t>
            </a:r>
            <a:r>
              <a:rPr lang="ru-RU" sz="2000" b="1" dirty="0">
                <a:solidFill>
                  <a:srgbClr val="002060"/>
                </a:solidFill>
              </a:rPr>
              <a:t>. «слава») связаны с потребностью в самоуважении и славе: стремление завоевать признание; чувство гордости, чувство превосходства, чувство удовлетворения собой, своими успехами.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>
                <a:solidFill>
                  <a:srgbClr val="C00000"/>
                </a:solidFill>
              </a:rPr>
              <a:t>Праксические</a:t>
            </a:r>
            <a:r>
              <a:rPr lang="ru-RU" sz="2000" b="1" dirty="0">
                <a:solidFill>
                  <a:srgbClr val="C00000"/>
                </a:solidFill>
              </a:rPr>
              <a:t> эмоции </a:t>
            </a:r>
            <a:r>
              <a:rPr lang="ru-RU" sz="2000" b="1" dirty="0">
                <a:solidFill>
                  <a:srgbClr val="002060"/>
                </a:solidFill>
              </a:rPr>
              <a:t>- </a:t>
            </a:r>
            <a:r>
              <a:rPr lang="ru-RU" sz="2000" b="1" dirty="0" smtClean="0">
                <a:solidFill>
                  <a:srgbClr val="002060"/>
                </a:solidFill>
              </a:rPr>
              <a:t>вызваны </a:t>
            </a:r>
            <a:r>
              <a:rPr lang="ru-RU" sz="2000" b="1" dirty="0">
                <a:solidFill>
                  <a:srgbClr val="002060"/>
                </a:solidFill>
              </a:rPr>
              <a:t>деятельностью, изменениями в ходе работы, успешностью и неуспеваемостью, трудностями осуществления и завершения; желание дойти успеха в работе; чувство напряжения; увлеченность работой; приятное удовольствие от того, что работа сделана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48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9415" y="522674"/>
            <a:ext cx="8911687" cy="7104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Классификация эмоций по Б. И. Додонову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9116" y="1064525"/>
            <a:ext cx="10768084" cy="579347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 smtClean="0">
                <a:solidFill>
                  <a:srgbClr val="C00000"/>
                </a:solidFill>
              </a:rPr>
              <a:t>Пугнические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эмоции </a:t>
            </a:r>
            <a:r>
              <a:rPr lang="ru-RU" sz="2000" b="1" dirty="0" smtClean="0">
                <a:solidFill>
                  <a:srgbClr val="002060"/>
                </a:solidFill>
              </a:rPr>
              <a:t>(лат</a:t>
            </a:r>
            <a:r>
              <a:rPr lang="ru-RU" sz="2000" b="1" dirty="0">
                <a:solidFill>
                  <a:srgbClr val="002060"/>
                </a:solidFill>
              </a:rPr>
              <a:t>. «борьба»), определяются потребностями в преодолении опасности, интересом к борьбе; жажда острых ощущений; чувство риска; чувство спортивного азарта. решительность.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C00000"/>
                </a:solidFill>
              </a:rPr>
              <a:t>Романтические эмоции </a:t>
            </a:r>
            <a:r>
              <a:rPr lang="ru-RU" sz="2000" b="1" dirty="0" smtClean="0">
                <a:solidFill>
                  <a:srgbClr val="002060"/>
                </a:solidFill>
              </a:rPr>
              <a:t>-стремление </a:t>
            </a:r>
            <a:r>
              <a:rPr lang="ru-RU" sz="2000" b="1" dirty="0">
                <a:solidFill>
                  <a:srgbClr val="002060"/>
                </a:solidFill>
              </a:rPr>
              <a:t>ко всему необычному, ожидание чего-то светлого, доброго; чувство зловеще - таинственного, мистического.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C00000"/>
                </a:solidFill>
              </a:rPr>
              <a:t>Гностические эмоции </a:t>
            </a:r>
            <a:r>
              <a:rPr lang="ru-RU" sz="2000" b="1" dirty="0" smtClean="0">
                <a:solidFill>
                  <a:srgbClr val="002060"/>
                </a:solidFill>
              </a:rPr>
              <a:t>(от </a:t>
            </a:r>
            <a:r>
              <a:rPr lang="ru-RU" sz="2000" b="1" dirty="0">
                <a:solidFill>
                  <a:srgbClr val="002060"/>
                </a:solidFill>
              </a:rPr>
              <a:t>греческого «знание» ), связанные с потребностью в познавательной гармонии, стремление понять происходящее, проникнуть в сущность явления.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C00000"/>
                </a:solidFill>
              </a:rPr>
              <a:t>Эстетические эмоции </a:t>
            </a:r>
            <a:r>
              <a:rPr lang="ru-RU" sz="2000" b="1" dirty="0">
                <a:solidFill>
                  <a:srgbClr val="002060"/>
                </a:solidFill>
              </a:rPr>
              <a:t>связанные с лирическими переживаниями, жажда красоты и гармонии, чувство прекрасного.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C00000"/>
                </a:solidFill>
              </a:rPr>
              <a:t>Гедонистические эмоции </a:t>
            </a:r>
            <a:r>
              <a:rPr lang="ru-RU" sz="2000" b="1" dirty="0">
                <a:solidFill>
                  <a:srgbClr val="002060"/>
                </a:solidFill>
              </a:rPr>
              <a:t>связанные с удовлетворением потребностей в телесном и душевном комфорте: наслаждение приятными физическими ощущениями - от вкусной еды, солнца; чувство беззаботности; чувство веселья.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>
                <a:solidFill>
                  <a:srgbClr val="C00000"/>
                </a:solidFill>
              </a:rPr>
              <a:t>Акизитивные</a:t>
            </a:r>
            <a:r>
              <a:rPr lang="ru-RU" sz="2000" b="1" dirty="0">
                <a:solidFill>
                  <a:srgbClr val="C00000"/>
                </a:solidFill>
              </a:rPr>
              <a:t> эмоции </a:t>
            </a:r>
            <a:r>
              <a:rPr lang="ru-RU" sz="2000" b="1" dirty="0" smtClean="0">
                <a:solidFill>
                  <a:srgbClr val="002060"/>
                </a:solidFill>
              </a:rPr>
              <a:t>(от </a:t>
            </a:r>
            <a:r>
              <a:rPr lang="ru-RU" sz="2000" b="1" dirty="0" err="1">
                <a:solidFill>
                  <a:srgbClr val="002060"/>
                </a:solidFill>
              </a:rPr>
              <a:t>франц</a:t>
            </a:r>
            <a:r>
              <a:rPr lang="ru-RU" sz="2000" b="1" dirty="0">
                <a:solidFill>
                  <a:srgbClr val="002060"/>
                </a:solidFill>
              </a:rPr>
              <a:t> «достояние»), порождаются интересом, стремлением к накоплению, коллекционирование, владения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9603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1042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Ключевые составляющие 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9751" y="1223319"/>
            <a:ext cx="10705562" cy="5449329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</a:rPr>
              <a:t>6. </a:t>
            </a:r>
            <a:r>
              <a:rPr lang="ru-RU" sz="2000" b="1" dirty="0" smtClean="0">
                <a:solidFill>
                  <a:srgbClr val="C00000"/>
                </a:solidFill>
              </a:rPr>
              <a:t>Мотивация.  </a:t>
            </a:r>
            <a:r>
              <a:rPr lang="ru-RU" b="1" dirty="0" smtClean="0">
                <a:solidFill>
                  <a:srgbClr val="002060"/>
                </a:solidFill>
              </a:rPr>
              <a:t>Это </a:t>
            </a:r>
            <a:r>
              <a:rPr lang="ru-RU" b="1" dirty="0">
                <a:solidFill>
                  <a:srgbClr val="002060"/>
                </a:solidFill>
              </a:rPr>
              <a:t>механизм, побуждающий </a:t>
            </a:r>
            <a:r>
              <a:rPr lang="ru-RU" b="1" dirty="0" smtClean="0">
                <a:solidFill>
                  <a:srgbClr val="002060"/>
                </a:solidFill>
              </a:rPr>
              <a:t>человека к активным </a:t>
            </a:r>
            <a:r>
              <a:rPr lang="ru-RU" b="1" dirty="0">
                <a:solidFill>
                  <a:srgbClr val="002060"/>
                </a:solidFill>
              </a:rPr>
              <a:t>действиям. На неё влияют следующие факторы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endParaRPr lang="ru-RU" b="1" dirty="0">
              <a:solidFill>
                <a:srgbClr val="002060"/>
              </a:solidFill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мотивы – психологические причины, заставляющие человека целенаправленно осуществлять определенные действия;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стимулы – внутренние и внешние факторы, подталкивающие индивида к достижению определенной цели;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потребности – состояния, при которых человек чувствует, что ему чего-то не хватает;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побуждения – стремления к определенным целям, которые индивид сам не осознаёт;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намерения – продуманные действия, которые индивид собирается осуществить для достижения определенной цели.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Мотивация- важнейший фактор развития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 smtClean="0">
                <a:solidFill>
                  <a:srgbClr val="C00000"/>
                </a:solidFill>
              </a:rPr>
              <a:t>движущая сила,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помогающая человеку уверенно </a:t>
            </a:r>
            <a:r>
              <a:rPr lang="ru-RU" b="1" dirty="0">
                <a:solidFill>
                  <a:srgbClr val="C00000"/>
                </a:solidFill>
              </a:rPr>
              <a:t>двигаться к достижению </a:t>
            </a:r>
            <a:r>
              <a:rPr lang="ru-RU" b="1" dirty="0" smtClean="0">
                <a:solidFill>
                  <a:srgbClr val="C00000"/>
                </a:solidFill>
              </a:rPr>
              <a:t> целей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 </a:t>
            </a:r>
            <a:r>
              <a:rPr lang="ru-RU" b="1" dirty="0">
                <a:solidFill>
                  <a:srgbClr val="002060"/>
                </a:solidFill>
              </a:rPr>
              <a:t>каждой личности есть собственный уникальный набор мотивирующих </a:t>
            </a:r>
            <a:r>
              <a:rPr lang="ru-RU" b="1" dirty="0" smtClean="0">
                <a:solidFill>
                  <a:srgbClr val="002060"/>
                </a:solidFill>
              </a:rPr>
              <a:t>факторов. Человек</a:t>
            </a:r>
            <a:r>
              <a:rPr lang="ru-RU" b="1" dirty="0">
                <a:solidFill>
                  <a:srgbClr val="002060"/>
                </a:solidFill>
              </a:rPr>
              <a:t>, желающий добиться успеха во всех сферах жизни, должен уметь понимать, что мотивирует его и его близких.</a:t>
            </a:r>
          </a:p>
        </p:txBody>
      </p:sp>
    </p:spTree>
    <p:extLst>
      <p:ext uri="{BB962C8B-B14F-4D97-AF65-F5344CB8AC3E}">
        <p14:creationId xmlns:p14="http://schemas.microsoft.com/office/powerpoint/2010/main" val="3727835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07773"/>
            <a:ext cx="8911687" cy="80318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Типы личности по </a:t>
            </a:r>
            <a:r>
              <a:rPr lang="ru-RU" sz="2800" b="1" dirty="0" err="1">
                <a:solidFill>
                  <a:srgbClr val="002060"/>
                </a:solidFill>
              </a:rPr>
              <a:t>Холланду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908" y="1210963"/>
            <a:ext cx="11182865" cy="552347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endParaRPr lang="ru-RU" sz="2400" b="1" dirty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Реалистичный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- зациклен </a:t>
            </a:r>
            <a:r>
              <a:rPr lang="ru-RU" sz="2400" b="1" dirty="0">
                <a:solidFill>
                  <a:srgbClr val="002060"/>
                </a:solidFill>
              </a:rPr>
              <a:t>на реальной жизни. Он </a:t>
            </a:r>
            <a:r>
              <a:rPr lang="ru-RU" sz="2400" b="1" dirty="0" smtClean="0">
                <a:solidFill>
                  <a:srgbClr val="002060"/>
                </a:solidFill>
              </a:rPr>
              <a:t> имеет </a:t>
            </a:r>
            <a:r>
              <a:rPr lang="ru-RU" sz="2400" b="1" dirty="0">
                <a:solidFill>
                  <a:srgbClr val="002060"/>
                </a:solidFill>
              </a:rPr>
              <a:t>природную способность хорошо ориентироваться в пространстве, здраво мыслит и имеет развитые моторные навыки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Интеллектуальный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- нацелен </a:t>
            </a:r>
            <a:r>
              <a:rPr lang="ru-RU" sz="2400" b="1" dirty="0">
                <a:solidFill>
                  <a:srgbClr val="002060"/>
                </a:solidFill>
              </a:rPr>
              <a:t>на совершенствование умственных </a:t>
            </a:r>
            <a:r>
              <a:rPr lang="ru-RU" sz="2400" b="1" dirty="0" err="1" smtClean="0">
                <a:solidFill>
                  <a:srgbClr val="002060"/>
                </a:solidFill>
              </a:rPr>
              <a:t>пособностей</a:t>
            </a:r>
            <a:r>
              <a:rPr lang="ru-RU" sz="2400" b="1" dirty="0">
                <a:solidFill>
                  <a:srgbClr val="002060"/>
                </a:solidFill>
              </a:rPr>
              <a:t>. Такому человеку присуща активность и состояние полной </a:t>
            </a:r>
            <a:r>
              <a:rPr lang="ru-RU" sz="2400" b="1" dirty="0" err="1">
                <a:solidFill>
                  <a:srgbClr val="002060"/>
                </a:solidFill>
              </a:rPr>
              <a:t>вовлечённости</a:t>
            </a:r>
            <a:r>
              <a:rPr lang="ru-RU" sz="2400" b="1" dirty="0">
                <a:solidFill>
                  <a:srgbClr val="002060"/>
                </a:solidFill>
              </a:rPr>
              <a:t> в рабочий процесс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Социальный </a:t>
            </a:r>
            <a:r>
              <a:rPr lang="ru-RU" sz="2400" b="1" dirty="0" smtClean="0">
                <a:solidFill>
                  <a:srgbClr val="002060"/>
                </a:solidFill>
              </a:rPr>
              <a:t>-человек </a:t>
            </a:r>
            <a:r>
              <a:rPr lang="ru-RU" sz="2400" b="1" dirty="0">
                <a:solidFill>
                  <a:srgbClr val="002060"/>
                </a:solidFill>
              </a:rPr>
              <a:t>с хорошей общительностью и </a:t>
            </a:r>
            <a:r>
              <a:rPr lang="ru-RU" sz="2400" b="1" dirty="0" smtClean="0">
                <a:solidFill>
                  <a:srgbClr val="002060"/>
                </a:solidFill>
              </a:rPr>
              <a:t>коммуникацией и </a:t>
            </a:r>
            <a:r>
              <a:rPr lang="ru-RU" sz="2400" b="1" dirty="0">
                <a:solidFill>
                  <a:srgbClr val="002060"/>
                </a:solidFill>
              </a:rPr>
              <a:t>выраженными лидерскими качествами при нахождении в </a:t>
            </a:r>
            <a:r>
              <a:rPr lang="ru-RU" sz="2400" b="1" dirty="0" smtClean="0">
                <a:solidFill>
                  <a:srgbClr val="002060"/>
                </a:solidFill>
              </a:rPr>
              <a:t>коллективе.</a:t>
            </a:r>
            <a:endParaRPr lang="ru-RU" sz="2400" b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369957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07773"/>
            <a:ext cx="8911687" cy="80318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Типы личности по </a:t>
            </a:r>
            <a:r>
              <a:rPr lang="ru-RU" sz="2800" b="1" dirty="0" err="1">
                <a:solidFill>
                  <a:srgbClr val="002060"/>
                </a:solidFill>
              </a:rPr>
              <a:t>Холланду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908" y="1210963"/>
            <a:ext cx="11182865" cy="552347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endParaRPr lang="ru-RU" sz="2000" b="1" dirty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Конвенциальный</a:t>
            </a:r>
            <a:r>
              <a:rPr lang="ru-RU" sz="2400" b="1" dirty="0">
                <a:solidFill>
                  <a:srgbClr val="002060"/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- типичный консерватор </a:t>
            </a:r>
            <a:r>
              <a:rPr lang="ru-RU" sz="2400" b="1" dirty="0">
                <a:solidFill>
                  <a:srgbClr val="002060"/>
                </a:solidFill>
              </a:rPr>
              <a:t>с откровенно старомодными взглядами на жизнь. Личность с таким складом ума предпочитает при любых обстоятельствах следовать традициям и верить стереотипам, которые навязаны извне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Предприимчивый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- </a:t>
            </a:r>
            <a:r>
              <a:rPr lang="ru-RU" sz="2400" b="1" dirty="0">
                <a:solidFill>
                  <a:srgbClr val="002060"/>
                </a:solidFill>
              </a:rPr>
              <a:t>обладает природной изобретательностью, 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его можно смело назвать настоящим «генератором идей». Такой человек любит обращать внимание на детали и активничать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Артистичный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-человек </a:t>
            </a:r>
            <a:r>
              <a:rPr lang="ru-RU" sz="2400" b="1" dirty="0">
                <a:solidFill>
                  <a:srgbClr val="002060"/>
                </a:solidFill>
              </a:rPr>
              <a:t>с яркой фантазией и работающей интуицией, обожающий творческую работу.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420131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33632"/>
            <a:ext cx="8911687" cy="81554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Личности </a:t>
            </a:r>
            <a:r>
              <a:rPr lang="ru-RU" sz="2800" b="1" dirty="0">
                <a:solidFill>
                  <a:srgbClr val="002060"/>
                </a:solidFill>
              </a:rPr>
              <a:t>по устройству психики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545" y="1149179"/>
            <a:ext cx="10985157" cy="539990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cap="all" dirty="0" smtClean="0">
                <a:solidFill>
                  <a:srgbClr val="FF0000"/>
                </a:solidFill>
              </a:rPr>
              <a:t>В </a:t>
            </a:r>
            <a:r>
              <a:rPr lang="ru-RU" b="1" dirty="0" smtClean="0">
                <a:solidFill>
                  <a:srgbClr val="FF0000"/>
                </a:solidFill>
              </a:rPr>
              <a:t>зависимости </a:t>
            </a:r>
            <a:r>
              <a:rPr lang="ru-RU" b="1" dirty="0">
                <a:solidFill>
                  <a:srgbClr val="FF0000"/>
                </a:solidFill>
              </a:rPr>
              <a:t>от психического устройства личности делятся на </a:t>
            </a:r>
            <a:r>
              <a:rPr lang="ru-RU" b="1" dirty="0" smtClean="0">
                <a:solidFill>
                  <a:srgbClr val="FF0000"/>
                </a:solidFill>
              </a:rPr>
              <a:t> подтипы</a:t>
            </a:r>
            <a:r>
              <a:rPr lang="ru-RU" b="1" dirty="0">
                <a:solidFill>
                  <a:srgbClr val="FF0000"/>
                </a:solidFill>
              </a:rPr>
              <a:t>: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Взрывной </a:t>
            </a:r>
            <a:r>
              <a:rPr lang="ru-RU" b="1" dirty="0" smtClean="0">
                <a:solidFill>
                  <a:srgbClr val="002060"/>
                </a:solidFill>
              </a:rPr>
              <a:t>-  </a:t>
            </a:r>
            <a:r>
              <a:rPr lang="ru-RU" b="1" dirty="0">
                <a:solidFill>
                  <a:srgbClr val="002060"/>
                </a:solidFill>
              </a:rPr>
              <a:t>с бурной реакцией на слова другого человека или события жизни. Основные качества: жестокость, импульсивность, возбудимость.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Истеричный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- </a:t>
            </a:r>
            <a:r>
              <a:rPr lang="ru-RU" b="1" dirty="0">
                <a:solidFill>
                  <a:srgbClr val="002060"/>
                </a:solidFill>
              </a:rPr>
              <a:t>с глубоким чувством привязанности, стремлением к заметности в толпе. Главное для такого </a:t>
            </a:r>
            <a:r>
              <a:rPr lang="ru-RU" b="1" dirty="0" smtClean="0">
                <a:solidFill>
                  <a:srgbClr val="002060"/>
                </a:solidFill>
              </a:rPr>
              <a:t>человека- </a:t>
            </a:r>
            <a:r>
              <a:rPr lang="ru-RU" b="1" dirty="0" err="1">
                <a:solidFill>
                  <a:srgbClr val="002060"/>
                </a:solidFill>
              </a:rPr>
              <a:t>самодемонстрация</a:t>
            </a:r>
            <a:r>
              <a:rPr lang="ru-RU" b="1" dirty="0">
                <a:solidFill>
                  <a:srgbClr val="002060"/>
                </a:solidFill>
              </a:rPr>
              <a:t>, непостоянство, экстравагантность, напускное, почти театральное поведение с откровенной «игрой на публику».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Астеник </a:t>
            </a:r>
            <a:r>
              <a:rPr lang="ru-RU" b="1" dirty="0" smtClean="0">
                <a:solidFill>
                  <a:srgbClr val="002060"/>
                </a:solidFill>
              </a:rPr>
              <a:t>-  люди «с </a:t>
            </a:r>
            <a:r>
              <a:rPr lang="ru-RU" b="1" dirty="0">
                <a:solidFill>
                  <a:srgbClr val="002060"/>
                </a:solidFill>
              </a:rPr>
              <a:t>тонкой душевной организацией». Их легко ранить, потому что они склонны «накручивать» проблемы, преувеличивать </a:t>
            </a:r>
            <a:r>
              <a:rPr lang="ru-RU" b="1" dirty="0" err="1">
                <a:solidFill>
                  <a:srgbClr val="002060"/>
                </a:solidFill>
              </a:rPr>
              <a:t>проблемность</a:t>
            </a:r>
            <a:r>
              <a:rPr lang="ru-RU" b="1" dirty="0">
                <a:solidFill>
                  <a:srgbClr val="002060"/>
                </a:solidFill>
              </a:rPr>
              <a:t> жизненных ситуаций.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Психастенический тип </a:t>
            </a:r>
            <a:r>
              <a:rPr lang="ru-RU" b="1" dirty="0">
                <a:solidFill>
                  <a:srgbClr val="002060"/>
                </a:solidFill>
              </a:rPr>
              <a:t>имеет выраженную тревожность. Поведение выделяется нерешительностью, частыми сожалениями, педантичностью.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Шизоидный человек </a:t>
            </a:r>
            <a:r>
              <a:rPr lang="ru-RU" b="1" dirty="0">
                <a:solidFill>
                  <a:srgbClr val="002060"/>
                </a:solidFill>
              </a:rPr>
              <a:t>полностью закрыт. Он не любит налаживать социальные связи, общаться с другими людьми. Склонен сбегать от реального мира и существовать в своём, творческом. Таких людей можно узнать по стеснительности, неловкости в коммуникации, боязни всего нового и, тем более, неизвестного.</a:t>
            </a:r>
          </a:p>
        </p:txBody>
      </p:sp>
    </p:spTree>
    <p:extLst>
      <p:ext uri="{BB962C8B-B14F-4D97-AF65-F5344CB8AC3E}">
        <p14:creationId xmlns:p14="http://schemas.microsoft.com/office/powerpoint/2010/main" val="592440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17" y="624110"/>
            <a:ext cx="9471096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</a:rPr>
              <a:t>Понятие воспитания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200" b="1" dirty="0">
                <a:solidFill>
                  <a:srgbClr val="C00000"/>
                </a:solidFill>
              </a:rPr>
              <a:t>п. 2 в ред. ФЗ от 31.07.2020 N </a:t>
            </a:r>
            <a:r>
              <a:rPr lang="ru-RU" sz="2200" b="1" dirty="0" smtClean="0">
                <a:solidFill>
                  <a:srgbClr val="C00000"/>
                </a:solidFill>
              </a:rPr>
              <a:t>304-ФЗ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668162"/>
            <a:ext cx="10207153" cy="4979773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«Воспитание </a:t>
            </a:r>
            <a:r>
              <a:rPr lang="ru-RU" sz="2400" b="1" dirty="0">
                <a:solidFill>
                  <a:srgbClr val="002060"/>
                </a:solidFill>
              </a:rPr>
              <a:t>- деятельность, направленная на развитие личности, создание условий для самоопределения и социализации обучающихся на основе социокультурных, духовно-нравственных ценностей и принятых в российском обществе правил и норм поведения в интересах человека, семьи, общества и государства, 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среде».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4408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449" y="624110"/>
            <a:ext cx="10169610" cy="57449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Личности </a:t>
            </a:r>
            <a:r>
              <a:rPr lang="ru-RU" sz="2800" b="1" dirty="0">
                <a:solidFill>
                  <a:srgbClr val="002060"/>
                </a:solidFill>
              </a:rPr>
              <a:t>по отношению к конфликтной ситуации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6119" y="1346885"/>
            <a:ext cx="10875421" cy="539990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C00000"/>
                </a:solidFill>
              </a:rPr>
              <a:t>Демонстративные</a:t>
            </a:r>
            <a:r>
              <a:rPr lang="ru-RU" sz="2000" b="1" dirty="0">
                <a:solidFill>
                  <a:srgbClr val="C00000"/>
                </a:solidFill>
              </a:rPr>
              <a:t>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>Обожают </a:t>
            </a:r>
            <a:r>
              <a:rPr lang="ru-RU" sz="2000" b="1" dirty="0">
                <a:solidFill>
                  <a:srgbClr val="002060"/>
                </a:solidFill>
              </a:rPr>
              <a:t>быть в центре толпы, поэтому конфликт для них </a:t>
            </a: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лишь инструмент для привлечения внимания. Они не любят быть в </a:t>
            </a:r>
            <a:r>
              <a:rPr lang="ru-RU" sz="2000" b="1" dirty="0" smtClean="0">
                <a:solidFill>
                  <a:srgbClr val="002060"/>
                </a:solidFill>
              </a:rPr>
              <a:t>стороне, </a:t>
            </a:r>
            <a:r>
              <a:rPr lang="ru-RU" sz="2000" b="1" dirty="0">
                <a:solidFill>
                  <a:srgbClr val="002060"/>
                </a:solidFill>
              </a:rPr>
              <a:t>комплименты и похвалы для демонстраторов </a:t>
            </a: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настоящий бальзам на душу и средство успокоения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</a:rPr>
              <a:t>Ригидные.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>Обидчивые </a:t>
            </a:r>
            <a:r>
              <a:rPr lang="ru-RU" sz="2000" b="1" dirty="0">
                <a:solidFill>
                  <a:srgbClr val="002060"/>
                </a:solidFill>
              </a:rPr>
              <a:t>личности, </a:t>
            </a:r>
            <a:r>
              <a:rPr lang="ru-RU" sz="2000" b="1" dirty="0" smtClean="0">
                <a:solidFill>
                  <a:srgbClr val="002060"/>
                </a:solidFill>
              </a:rPr>
              <a:t>они </a:t>
            </a:r>
            <a:r>
              <a:rPr lang="ru-RU" sz="2000" b="1" dirty="0">
                <a:solidFill>
                  <a:srgbClr val="002060"/>
                </a:solidFill>
              </a:rPr>
              <a:t>живут в иллюзии вечной </a:t>
            </a:r>
            <a:r>
              <a:rPr lang="ru-RU" sz="2000" b="1" dirty="0" err="1">
                <a:solidFill>
                  <a:srgbClr val="002060"/>
                </a:solidFill>
              </a:rPr>
              <a:t>недооценённости</a:t>
            </a:r>
            <a:r>
              <a:rPr lang="ru-RU" sz="2000" b="1" dirty="0">
                <a:solidFill>
                  <a:srgbClr val="002060"/>
                </a:solidFill>
              </a:rPr>
              <a:t>. </a:t>
            </a:r>
            <a:r>
              <a:rPr lang="ru-RU" sz="2000" b="1" dirty="0" smtClean="0">
                <a:solidFill>
                  <a:srgbClr val="002060"/>
                </a:solidFill>
              </a:rPr>
              <a:t>Каждое </a:t>
            </a:r>
            <a:r>
              <a:rPr lang="ru-RU" sz="2000" b="1" dirty="0" err="1" smtClean="0">
                <a:solidFill>
                  <a:srgbClr val="002060"/>
                </a:solidFill>
              </a:rPr>
              <a:t>замечаниепринимают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исключительно в виде «камня в свой огород», не любят проигрывать и всегда отстаивают правду. Человека ригидного лучше не злить и не подстрекать на провокации,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конструктивную беседу </a:t>
            </a:r>
            <a:r>
              <a:rPr lang="ru-RU" sz="2000" b="1" dirty="0" smtClean="0">
                <a:solidFill>
                  <a:srgbClr val="002060"/>
                </a:solidFill>
              </a:rPr>
              <a:t>с ним провести  </a:t>
            </a:r>
            <a:r>
              <a:rPr lang="ru-RU" sz="2000" b="1" dirty="0" err="1" smtClean="0">
                <a:solidFill>
                  <a:srgbClr val="002060"/>
                </a:solidFill>
              </a:rPr>
              <a:t>будетпрактически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нереально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</a:rPr>
              <a:t>Неуправляемые.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>Эмоциональные </a:t>
            </a:r>
            <a:r>
              <a:rPr lang="ru-RU" sz="2000" b="1" dirty="0">
                <a:solidFill>
                  <a:srgbClr val="002060"/>
                </a:solidFill>
              </a:rPr>
              <a:t>личности, привыкшие ярко и экспрессивно отстаивать своё мнение, например, посредством крика. </a:t>
            </a:r>
            <a:r>
              <a:rPr lang="ru-RU" sz="2000" b="1" dirty="0" smtClean="0">
                <a:solidFill>
                  <a:srgbClr val="002060"/>
                </a:solidFill>
              </a:rPr>
              <a:t>Человек </a:t>
            </a:r>
            <a:r>
              <a:rPr lang="ru-RU" sz="2000" b="1" dirty="0">
                <a:solidFill>
                  <a:srgbClr val="002060"/>
                </a:solidFill>
              </a:rPr>
              <a:t>такого психологического склада «загорается» так же быстро, как и «отходит». Договориться ним при определённом подходе не составит труда </a:t>
            </a: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он лёгок на подъём и всегда идёт на уступки.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2262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449" y="624110"/>
            <a:ext cx="10169610" cy="57449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Личности </a:t>
            </a:r>
            <a:r>
              <a:rPr lang="ru-RU" sz="2800" b="1" dirty="0">
                <a:solidFill>
                  <a:srgbClr val="002060"/>
                </a:solidFill>
              </a:rPr>
              <a:t>по отношению к конфликтной ситуации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6119" y="1346885"/>
            <a:ext cx="10943660" cy="539990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C00000"/>
                </a:solidFill>
              </a:rPr>
              <a:t>Сверхточные</a:t>
            </a:r>
            <a:r>
              <a:rPr lang="ru-RU" sz="2000" b="1" dirty="0">
                <a:solidFill>
                  <a:srgbClr val="C00000"/>
                </a:solidFill>
              </a:rPr>
              <a:t>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>
                <a:solidFill>
                  <a:srgbClr val="002060"/>
                </a:solidFill>
              </a:rPr>
              <a:t>Люди этого типа </a:t>
            </a: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преданные хранители собственной безопасности. Им присуща душевная мнительность, частое чувство тревоги. При этом человек предъявляет достаточно высокие требования к себе и окружающему миру, может придираться к людям без особого повода. Зато на чужие претензии или замечания нередко реагирует болезненно, поэтому избегает публичных отношений и контактов в социуме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</a:rPr>
              <a:t>Бесконфликтные.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>
                <a:solidFill>
                  <a:srgbClr val="002060"/>
                </a:solidFill>
              </a:rPr>
              <a:t>Несмотря на оптимистичное определение, этот тип личности можно с уверенностью назвать одним из самых неприятных. Человек не любит споры, скрывается от них, идя на поводу у обстоятельств и чужого мнения. Его легко принудить, переманить на другую сторону из-за полного отсутствия жизненных принципов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</a:rPr>
              <a:t>Конфликтные.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>
                <a:solidFill>
                  <a:srgbClr val="002060"/>
                </a:solidFill>
              </a:rPr>
              <a:t>Такие люди с лёгкостью справляются с самым противоречивым спором. Могут даже специально его создать </a:t>
            </a: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только с той целью, чтобы продемонстрировать всему миру собственную самоуверенность.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283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1981" y="311132"/>
            <a:ext cx="8911687" cy="6425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Качества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346" y="939114"/>
            <a:ext cx="11392376" cy="5745891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Качества </a:t>
            </a:r>
            <a:r>
              <a:rPr lang="ru-RU" b="1" dirty="0">
                <a:solidFill>
                  <a:srgbClr val="C00000"/>
                </a:solidFill>
              </a:rPr>
              <a:t>личности в </a:t>
            </a:r>
            <a:r>
              <a:rPr lang="ru-RU" b="1" dirty="0" smtClean="0">
                <a:solidFill>
                  <a:srgbClr val="C00000"/>
                </a:solidFill>
              </a:rPr>
              <a:t>психологии- </a:t>
            </a:r>
            <a:r>
              <a:rPr lang="ru-RU" b="1" dirty="0">
                <a:solidFill>
                  <a:srgbClr val="C00000"/>
                </a:solidFill>
              </a:rPr>
              <a:t>уникальный набор черт и характеристик, которые присущи человеку. Они сугубо персональные по своей природе и выражают стороны характера, поведенческие модели в социуме или окружающем мире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r>
              <a:rPr lang="ru-RU" b="1" dirty="0">
                <a:solidFill>
                  <a:srgbClr val="C00000"/>
                </a:solidFill>
              </a:rPr>
              <a:t>Личностным качествам присуща динамичность и </a:t>
            </a:r>
            <a:r>
              <a:rPr lang="ru-RU" b="1" dirty="0" smtClean="0">
                <a:solidFill>
                  <a:srgbClr val="C00000"/>
                </a:solidFill>
              </a:rPr>
              <a:t>устойчивость.  Группы качеств личности:</a:t>
            </a:r>
            <a:endParaRPr lang="ru-RU" b="1" dirty="0">
              <a:solidFill>
                <a:srgbClr val="C00000"/>
              </a:solidFill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1. Социально-психологические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Социально-психологические </a:t>
            </a:r>
            <a:r>
              <a:rPr lang="ru-RU" b="1" dirty="0">
                <a:solidFill>
                  <a:srgbClr val="002060"/>
                </a:solidFill>
              </a:rPr>
              <a:t>свойства </a:t>
            </a:r>
            <a:r>
              <a:rPr lang="ru-RU" b="1" dirty="0" smtClean="0">
                <a:solidFill>
                  <a:srgbClr val="002060"/>
                </a:solidFill>
              </a:rPr>
              <a:t>личности однозначно </a:t>
            </a:r>
            <a:r>
              <a:rPr lang="ru-RU" b="1" dirty="0">
                <a:solidFill>
                  <a:srgbClr val="002060"/>
                </a:solidFill>
              </a:rPr>
              <a:t>определить</a:t>
            </a:r>
            <a:r>
              <a:rPr lang="ru-RU" b="1" dirty="0" smtClean="0">
                <a:solidFill>
                  <a:srgbClr val="002060"/>
                </a:solidFill>
              </a:rPr>
              <a:t> сложно,  потому что нет </a:t>
            </a:r>
            <a:r>
              <a:rPr lang="ru-RU" b="1" dirty="0">
                <a:solidFill>
                  <a:srgbClr val="002060"/>
                </a:solidFill>
              </a:rPr>
              <a:t>конкретного перечня таких </a:t>
            </a:r>
            <a:r>
              <a:rPr lang="ru-RU" b="1" dirty="0" smtClean="0">
                <a:solidFill>
                  <a:srgbClr val="002060"/>
                </a:solidFill>
              </a:rPr>
              <a:t>качеств, </a:t>
            </a:r>
            <a:r>
              <a:rPr lang="ru-RU" b="1" dirty="0">
                <a:solidFill>
                  <a:srgbClr val="002060"/>
                </a:solidFill>
              </a:rPr>
              <a:t>имеются противоречия в соотношении способностей и свойств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Социально-психологические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качества личности – это базовые </a:t>
            </a:r>
            <a:r>
              <a:rPr lang="ru-RU" b="1" dirty="0">
                <a:solidFill>
                  <a:srgbClr val="002060"/>
                </a:solidFill>
              </a:rPr>
              <a:t>и вторичные свойства, набор черт и особенностей в структуре индивидуума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2. </a:t>
            </a:r>
            <a:r>
              <a:rPr lang="ru-RU" b="1" dirty="0">
                <a:solidFill>
                  <a:srgbClr val="C00000"/>
                </a:solidFill>
              </a:rPr>
              <a:t>Нравственные качества личности</a:t>
            </a:r>
            <a:r>
              <a:rPr lang="ru-RU" b="1" dirty="0"/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</a:rPr>
              <a:t>Они формируют отношение личности к себе и своему окружению. Эти свойства корректируются жизнью под влиянием совокупности факторов: положение в семье; влияние образовательного учреждения или дворовой компании; отношения в обществе; индивидуальный жизненный опыт и т.п. Исходя из заложенных во внутренний мир ценностей, нравственные качества классифицируются на гуманистические, националистические, расовые, религиозно-фанатические.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611347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0367" y="476920"/>
            <a:ext cx="91162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Самосознание- осознание человеком своих целей, интересов и мотивов поведения, целостная оценка самого себя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20364" y="1485209"/>
            <a:ext cx="910260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Социальная активность- способность ориентироваться в обществе, успешно взаимодействовать с другими людьми 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20364" y="2493498"/>
            <a:ext cx="910260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Жизненная позиция- наличие убеждений и принципов, готовность отстаивать их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0363" y="3501787"/>
            <a:ext cx="910260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Свобода- возможность выбора свободы действия для достижения цели, самостоятельность, независимость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20362" y="4510076"/>
            <a:ext cx="910260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Ответственность- способность предвидеть последствия своих поступков и действий, их значение для общества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392958"/>
            <a:ext cx="2088107" cy="6217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Социально значимые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качества </a:t>
            </a:r>
            <a:r>
              <a:rPr lang="ru-RU" sz="3600" b="1" dirty="0">
                <a:solidFill>
                  <a:schemeClr val="bg1"/>
                </a:solidFill>
              </a:rPr>
              <a:t>личности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34015" y="5518365"/>
            <a:ext cx="910260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Самоопределение- сознательное выявление и утверждение своих интересов, способностей, призвания, а также степень самооценки себя как специалиста</a:t>
            </a:r>
            <a:endParaRPr lang="ru-RU" sz="2000" b="1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142696" y="711317"/>
            <a:ext cx="49131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6" y="1714688"/>
            <a:ext cx="518205" cy="53649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252" y="2664035"/>
            <a:ext cx="518205" cy="5364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5" y="3721227"/>
            <a:ext cx="518205" cy="53649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5" y="4759517"/>
            <a:ext cx="518205" cy="53649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5" y="5767806"/>
            <a:ext cx="518205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3760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02507" y="698066"/>
            <a:ext cx="8747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sz="2000" b="1" dirty="0" smtClean="0"/>
              <a:t>Отношение </a:t>
            </a:r>
            <a:r>
              <a:rPr lang="ru-RU" sz="2000" b="1" dirty="0"/>
              <a:t>к </a:t>
            </a:r>
            <a:r>
              <a:rPr lang="ru-RU" sz="2000" b="1" dirty="0" smtClean="0"/>
              <a:t>Родине:  патриотичный, героический, смелый,  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2507" y="1822361"/>
            <a:ext cx="8734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Отношение к </a:t>
            </a:r>
            <a:r>
              <a:rPr lang="ru-RU" sz="2000" b="1" dirty="0" smtClean="0"/>
              <a:t>людям: добрый, милосердный, вежливый, честный, щедрый, отзывчивый, чуткий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2507" y="2992822"/>
            <a:ext cx="8734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Отношение к </a:t>
            </a:r>
            <a:r>
              <a:rPr lang="ru-RU" sz="2000" b="1" dirty="0" smtClean="0"/>
              <a:t>труду: трудолюбивый, дисциплинированный, старательный, активный, настойчивый</a:t>
            </a:r>
            <a:endParaRPr lang="ru-RU" sz="2000" b="1" dirty="0"/>
          </a:p>
          <a:p>
            <a:pPr algn="ctr"/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2507" y="4184175"/>
            <a:ext cx="8734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Отношение к </a:t>
            </a:r>
            <a:r>
              <a:rPr lang="ru-RU" sz="2000" b="1" dirty="0" smtClean="0"/>
              <a:t>себе: требовательность, самокритичность, скромность, самостоятельность, целеустремленность, стремление вести  здоровый образ жизни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2507" y="5375528"/>
            <a:ext cx="8734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Отношение к  обществу: толерантный</a:t>
            </a:r>
            <a:r>
              <a:rPr lang="ru-RU" sz="2000" b="1" dirty="0"/>
              <a:t>, </a:t>
            </a:r>
            <a:r>
              <a:rPr lang="ru-RU" sz="2000" b="1" dirty="0" smtClean="0"/>
              <a:t>тактичный,  </a:t>
            </a:r>
            <a:r>
              <a:rPr lang="ru-RU" sz="2000" b="1" dirty="0"/>
              <a:t>ответственный, справедливый  </a:t>
            </a:r>
          </a:p>
          <a:p>
            <a:pPr algn="ctr"/>
            <a:r>
              <a:rPr lang="ru-RU" sz="2000" b="1" dirty="0"/>
              <a:t>  </a:t>
            </a:r>
          </a:p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9432" y="341194"/>
            <a:ext cx="1992574" cy="6217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Нравственные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качества личности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2456597" y="912950"/>
            <a:ext cx="49131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433770" y="2037245"/>
            <a:ext cx="53697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2433770" y="3295922"/>
            <a:ext cx="56873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456598" y="4574051"/>
            <a:ext cx="54591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456597" y="5805296"/>
            <a:ext cx="51414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6337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48018" y="1926609"/>
            <a:ext cx="218932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Гражданский долг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54235" y="1769660"/>
            <a:ext cx="200963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Патриотизм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7351" y="5536442"/>
            <a:ext cx="232125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Толерантность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172732" y="5373522"/>
            <a:ext cx="24452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Гражданская активность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8613" y="3784980"/>
            <a:ext cx="266131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Уважение и принятие прав и обязанностей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67282" y="5536442"/>
            <a:ext cx="252256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Гражданская зрелость</a:t>
            </a:r>
            <a:endParaRPr lang="ru-RU" sz="20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034818" y="3525672"/>
            <a:ext cx="212905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Гражданское сознание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84143" y="178843"/>
            <a:ext cx="691941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Гражданские качества личности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2049049" y="1071350"/>
            <a:ext cx="2806741" cy="8426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588238" y="999628"/>
            <a:ext cx="2883877" cy="27853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673324" y="1075046"/>
            <a:ext cx="2912020" cy="4457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4947596" y="1139161"/>
            <a:ext cx="1256879" cy="27970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8" idx="2"/>
          </p:cNvCxnSpPr>
          <p:nvPr/>
        </p:nvCxnSpPr>
        <p:spPr>
          <a:xfrm flipH="1">
            <a:off x="5768956" y="1093243"/>
            <a:ext cx="474895" cy="44395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294742" y="1050878"/>
            <a:ext cx="2309035" cy="4217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367282" y="4008747"/>
            <a:ext cx="3111691" cy="10046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Правосознание и гражданская ответственность.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6354670" y="1139161"/>
            <a:ext cx="2759969" cy="23514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6439756" y="999628"/>
            <a:ext cx="2678381" cy="1277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504988" y="1420592"/>
            <a:ext cx="4922290" cy="1992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Уважение к </a:t>
            </a:r>
            <a:r>
              <a:rPr lang="ru-RU" sz="2000" b="1" dirty="0" smtClean="0"/>
              <a:t>Конституции, законам государства</a:t>
            </a:r>
            <a:r>
              <a:rPr lang="ru-RU" sz="2000" b="1" dirty="0"/>
              <a:t>, органам </a:t>
            </a:r>
            <a:r>
              <a:rPr lang="ru-RU" sz="2000" b="1" dirty="0" smtClean="0"/>
              <a:t>государственной власти</a:t>
            </a:r>
            <a:r>
              <a:rPr lang="ru-RU" sz="2000" b="1" dirty="0"/>
              <a:t>, </a:t>
            </a:r>
            <a:r>
              <a:rPr lang="ru-RU" sz="2000" b="1" dirty="0" smtClean="0"/>
              <a:t> </a:t>
            </a:r>
            <a:r>
              <a:rPr lang="ru-RU" sz="2000" b="1" dirty="0"/>
              <a:t>символам государственности (гербу, флагу, гимну).</a:t>
            </a:r>
          </a:p>
        </p:txBody>
      </p:sp>
    </p:spTree>
    <p:extLst>
      <p:ext uri="{BB962C8B-B14F-4D97-AF65-F5344CB8AC3E}">
        <p14:creationId xmlns:p14="http://schemas.microsoft.com/office/powerpoint/2010/main" val="27257222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83060"/>
            <a:ext cx="8911687" cy="4695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Качества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557" y="852616"/>
            <a:ext cx="11363052" cy="5862083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3. </a:t>
            </a:r>
            <a:r>
              <a:rPr lang="ru-RU" sz="2400" b="1" dirty="0">
                <a:solidFill>
                  <a:srgbClr val="C00000"/>
                </a:solidFill>
              </a:rPr>
              <a:t>Волевые качества личности: </a:t>
            </a: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 Целеустремленность- </a:t>
            </a:r>
            <a:r>
              <a:rPr lang="ru-RU" sz="2400" b="1" dirty="0">
                <a:solidFill>
                  <a:srgbClr val="002060"/>
                </a:solidFill>
              </a:rPr>
              <a:t>активное, сознательное, мотивационное движение к определенному результату; подразделяется на 2 вида: </a:t>
            </a:r>
            <a:r>
              <a:rPr lang="ru-RU" sz="2400" b="1" dirty="0">
                <a:solidFill>
                  <a:srgbClr val="7030A0"/>
                </a:solidFill>
              </a:rPr>
              <a:t>стратегия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– умение руководствоваться убеждениями, определенными ценностями, идеалами; </a:t>
            </a:r>
            <a:r>
              <a:rPr lang="ru-RU" sz="2400" b="1" dirty="0">
                <a:solidFill>
                  <a:srgbClr val="7030A0"/>
                </a:solidFill>
              </a:rPr>
              <a:t>тактика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– способность ставить перед собой четкие цели и не отвлекаться в процессе их </a:t>
            </a:r>
            <a:r>
              <a:rPr lang="ru-RU" sz="2400" b="1" dirty="0" smtClean="0">
                <a:solidFill>
                  <a:srgbClr val="002060"/>
                </a:solidFill>
              </a:rPr>
              <a:t>достижения;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Инициативность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-является определенным «толкателем» целеустремленности, помогает преодолеть инертность и направить волю в конкретное </a:t>
            </a:r>
            <a:r>
              <a:rPr lang="ru-RU" sz="2400" b="1" dirty="0" smtClean="0">
                <a:solidFill>
                  <a:srgbClr val="002060"/>
                </a:solidFill>
              </a:rPr>
              <a:t>русло;  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7030A0"/>
                </a:solidFill>
              </a:rPr>
              <a:t>Самостоятельность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- активная </a:t>
            </a:r>
            <a:r>
              <a:rPr lang="ru-RU" sz="2400" b="1" dirty="0">
                <a:solidFill>
                  <a:srgbClr val="002060"/>
                </a:solidFill>
              </a:rPr>
              <a:t>сознательная установка действовать с позиций собственных убеждений и взглядов, не поддаваясь влиянию внешних факторов 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7030A0"/>
                </a:solidFill>
              </a:rPr>
              <a:t>Выдержка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-умение </a:t>
            </a:r>
            <a:r>
              <a:rPr lang="ru-RU" sz="2400" b="1" dirty="0">
                <a:solidFill>
                  <a:srgbClr val="002060"/>
                </a:solidFill>
              </a:rPr>
              <a:t>противостоять препятствиям в достижении </a:t>
            </a:r>
            <a:r>
              <a:rPr lang="ru-RU" sz="2400" b="1" dirty="0" smtClean="0">
                <a:solidFill>
                  <a:srgbClr val="002060"/>
                </a:solidFill>
              </a:rPr>
              <a:t>цели, выдержка требует </a:t>
            </a:r>
            <a:r>
              <a:rPr lang="ru-RU" sz="2400" b="1" dirty="0">
                <a:solidFill>
                  <a:srgbClr val="002060"/>
                </a:solidFill>
              </a:rPr>
              <a:t>самоконтроля и самообладания, способности выбрать оптимальный вариант действий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4334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83060"/>
            <a:ext cx="8911687" cy="4695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002060"/>
                </a:solidFill>
              </a:rPr>
              <a:t>Качества</a:t>
            </a:r>
            <a:r>
              <a:rPr lang="ru-RU" sz="2800" b="1" dirty="0">
                <a:solidFill>
                  <a:srgbClr val="002060"/>
                </a:solidFill>
              </a:rPr>
              <a:t>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557" y="852616"/>
            <a:ext cx="11335756" cy="6005384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3. </a:t>
            </a:r>
            <a:r>
              <a:rPr lang="ru-RU" sz="2400" b="1" dirty="0">
                <a:solidFill>
                  <a:srgbClr val="C00000"/>
                </a:solidFill>
              </a:rPr>
              <a:t>Волевые качества личности: 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7030A0"/>
                </a:solidFill>
              </a:rPr>
              <a:t>Решительность</a:t>
            </a:r>
            <a:r>
              <a:rPr lang="ru-RU" sz="2400" b="1" dirty="0" smtClean="0">
                <a:solidFill>
                  <a:srgbClr val="002060"/>
                </a:solidFill>
              </a:rPr>
              <a:t>- умение </a:t>
            </a:r>
            <a:r>
              <a:rPr lang="ru-RU" sz="2400" b="1" dirty="0">
                <a:solidFill>
                  <a:srgbClr val="002060"/>
                </a:solidFill>
              </a:rPr>
              <a:t>быстро принимать </a:t>
            </a:r>
            <a:r>
              <a:rPr lang="ru-RU" sz="2400" b="1" dirty="0" smtClean="0">
                <a:solidFill>
                  <a:srgbClr val="002060"/>
                </a:solidFill>
              </a:rPr>
              <a:t>обоснованные, твердые решения </a:t>
            </a:r>
            <a:r>
              <a:rPr lang="ru-RU" sz="2400" b="1" dirty="0">
                <a:solidFill>
                  <a:srgbClr val="002060"/>
                </a:solidFill>
              </a:rPr>
              <a:t>и претворять их в </a:t>
            </a:r>
            <a:r>
              <a:rPr lang="ru-RU" sz="2400" b="1" dirty="0" smtClean="0">
                <a:solidFill>
                  <a:srgbClr val="002060"/>
                </a:solidFill>
              </a:rPr>
              <a:t>жизнь; при </a:t>
            </a:r>
            <a:r>
              <a:rPr lang="ru-RU" sz="2400" b="1" dirty="0">
                <a:solidFill>
                  <a:srgbClr val="002060"/>
                </a:solidFill>
              </a:rPr>
              <a:t>этом не исключаются обдумывание своих действий с различных позиций, прохождение через антагонизм мотивов и внутреннюю борьбу с </a:t>
            </a:r>
            <a:r>
              <a:rPr lang="ru-RU" sz="2400" b="1" dirty="0" smtClean="0">
                <a:solidFill>
                  <a:srgbClr val="002060"/>
                </a:solidFill>
              </a:rPr>
              <a:t>собой;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Смелость </a:t>
            </a:r>
            <a:r>
              <a:rPr lang="ru-RU" sz="2400" b="1" dirty="0" smtClean="0">
                <a:solidFill>
                  <a:srgbClr val="002060"/>
                </a:solidFill>
              </a:rPr>
              <a:t>-умение </a:t>
            </a:r>
            <a:r>
              <a:rPr lang="ru-RU" sz="2400" b="1" dirty="0">
                <a:solidFill>
                  <a:srgbClr val="002060"/>
                </a:solidFill>
              </a:rPr>
              <a:t>преодолевать страхи и способностью идти на оправданные </a:t>
            </a:r>
            <a:r>
              <a:rPr lang="ru-RU" sz="2400" b="1" dirty="0" smtClean="0">
                <a:solidFill>
                  <a:srgbClr val="002060"/>
                </a:solidFill>
              </a:rPr>
              <a:t>риски;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Энергичность- проявляется </a:t>
            </a:r>
            <a:r>
              <a:rPr lang="ru-RU" sz="2400" b="1" dirty="0">
                <a:solidFill>
                  <a:srgbClr val="002060"/>
                </a:solidFill>
              </a:rPr>
              <a:t>в концентрации внутренних сил, необходимых для получения </a:t>
            </a:r>
            <a:r>
              <a:rPr lang="ru-RU" sz="2400" b="1" dirty="0" smtClean="0">
                <a:solidFill>
                  <a:srgbClr val="002060"/>
                </a:solidFill>
              </a:rPr>
              <a:t>результата;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Настойчивость -  черта </a:t>
            </a:r>
            <a:r>
              <a:rPr lang="ru-RU" sz="2400" b="1" dirty="0">
                <a:solidFill>
                  <a:srgbClr val="002060"/>
                </a:solidFill>
              </a:rPr>
              <a:t>характера, </a:t>
            </a:r>
            <a:r>
              <a:rPr lang="ru-RU" sz="2400" b="1" dirty="0" smtClean="0">
                <a:solidFill>
                  <a:srgbClr val="002060"/>
                </a:solidFill>
              </a:rPr>
              <a:t>которая позволяет </a:t>
            </a:r>
            <a:r>
              <a:rPr lang="ru-RU" sz="2400" b="1" dirty="0">
                <a:solidFill>
                  <a:srgbClr val="002060"/>
                </a:solidFill>
              </a:rPr>
              <a:t>мобилизовать силы на длительный процесс движения к </a:t>
            </a:r>
            <a:r>
              <a:rPr lang="ru-RU" sz="2400" b="1" dirty="0" smtClean="0">
                <a:solidFill>
                  <a:srgbClr val="002060"/>
                </a:solidFill>
              </a:rPr>
              <a:t>цели;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7030A0"/>
                </a:solidFill>
              </a:rPr>
              <a:t>Организованность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-необходимое </a:t>
            </a:r>
            <a:r>
              <a:rPr lang="ru-RU" sz="2400" b="1" dirty="0">
                <a:solidFill>
                  <a:srgbClr val="002060"/>
                </a:solidFill>
              </a:rPr>
              <a:t>качество, помогающее разумно спланировать и упорядочить свои действия 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7030A0"/>
                </a:solidFill>
              </a:rPr>
              <a:t>Дисциплинированность-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осознанное подчинение </a:t>
            </a:r>
            <a:r>
              <a:rPr lang="ru-RU" sz="2400" b="1" dirty="0">
                <a:solidFill>
                  <a:srgbClr val="002060"/>
                </a:solidFill>
              </a:rPr>
              <a:t>личного поведения принятым в обществе нормам и порядкам, с учетом </a:t>
            </a:r>
            <a:r>
              <a:rPr lang="ru-RU" sz="2400" b="1" dirty="0" smtClean="0">
                <a:solidFill>
                  <a:srgbClr val="002060"/>
                </a:solidFill>
              </a:rPr>
              <a:t>требований.</a:t>
            </a:r>
            <a:endParaRPr lang="ru-RU" sz="2400" b="1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2985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0220" y="437651"/>
            <a:ext cx="8911687" cy="6425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Качества личности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9622" y="939114"/>
            <a:ext cx="11002862" cy="5745891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4. Профессиональные качества личности: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вербальность- владение </a:t>
            </a:r>
            <a:r>
              <a:rPr lang="ru-RU" sz="2000" b="1" dirty="0">
                <a:solidFill>
                  <a:srgbClr val="002060"/>
                </a:solidFill>
              </a:rPr>
              <a:t>языком, определение значимости понятий и </a:t>
            </a:r>
            <a:r>
              <a:rPr lang="ru-RU" sz="2000" b="1" dirty="0" smtClean="0">
                <a:solidFill>
                  <a:srgbClr val="002060"/>
                </a:solidFill>
              </a:rPr>
              <a:t>слов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любовь к владению </a:t>
            </a:r>
            <a:r>
              <a:rPr lang="ru-RU" sz="2000" b="1" dirty="0">
                <a:solidFill>
                  <a:srgbClr val="002060"/>
                </a:solidFill>
              </a:rPr>
              <a:t>числами </a:t>
            </a: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способность выполнять стандартные арифметические действия с максимальной точностью и оперативностью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возможность корректировать цифры, буквы, </a:t>
            </a:r>
            <a:r>
              <a:rPr lang="ru-RU" sz="2000" b="1" dirty="0" smtClean="0">
                <a:solidFill>
                  <a:srgbClr val="002060"/>
                </a:solidFill>
              </a:rPr>
              <a:t>слова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иметь представление о предметах в 2-3-х измерениях;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умение детализировать объекты и графические изображения;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координация моторная – контроль движения глаз, ног и рук; способность согласовывать их с определенными сигналами;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ловкость – умение манипулировать мелкими предметами;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восприятие цветовых оттенков, возможность различать и сравнивать их;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общий интеллект – способность к обучению, заключающаяся в понимании и принятии изучаемого материала, умении рассуждать и делать правильные выводы.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2000" dirty="0">
              <a:solidFill>
                <a:srgbClr val="002060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369151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20871" y="476920"/>
            <a:ext cx="851574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Трудолюбие, исполнительность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20871" y="1485209"/>
            <a:ext cx="85020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Усидчивость, настойчивость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20871" y="2455896"/>
            <a:ext cx="85020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Внимательность, аккуратность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20871" y="3501787"/>
            <a:ext cx="850209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Выносливость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20870" y="4510076"/>
            <a:ext cx="850209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Достаточные</a:t>
            </a:r>
            <a:r>
              <a:rPr lang="ru-RU" sz="2400" b="1" dirty="0" smtClean="0">
                <a:solidFill>
                  <a:srgbClr val="002060"/>
                </a:solidFill>
              </a:rPr>
              <a:t>  </a:t>
            </a:r>
            <a:r>
              <a:rPr lang="ru-RU" sz="2400" b="1" dirty="0">
                <a:solidFill>
                  <a:schemeClr val="bg1"/>
                </a:solidFill>
              </a:rPr>
              <a:t>показатели здоровья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5660" y="392958"/>
            <a:ext cx="1842447" cy="6217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Личностные качества, обеспечивающие успешность выполнения профессиональной деятельности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20871" y="5518365"/>
            <a:ext cx="851574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Стремление доводить до конца начатое дело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2142696" y="711317"/>
            <a:ext cx="90075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6" y="1714688"/>
            <a:ext cx="900755" cy="4775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252" y="2664035"/>
            <a:ext cx="914199" cy="5364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5" y="3721227"/>
            <a:ext cx="900756" cy="53649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5" y="4759517"/>
            <a:ext cx="900756" cy="53649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5" y="5767806"/>
            <a:ext cx="900756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67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8227" y="382137"/>
            <a:ext cx="9626385" cy="92804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Основные направления воспитания согласно Стратегии развития </a:t>
            </a:r>
            <a:r>
              <a:rPr lang="ru-RU" sz="2400" b="1" dirty="0">
                <a:solidFill>
                  <a:srgbClr val="002060"/>
                </a:solidFill>
              </a:rPr>
              <a:t>воспитания в </a:t>
            </a:r>
            <a:r>
              <a:rPr lang="ru-RU" sz="2400" b="1" dirty="0" smtClean="0">
                <a:solidFill>
                  <a:srgbClr val="002060"/>
                </a:solidFill>
              </a:rPr>
              <a:t>РФ на период </a:t>
            </a:r>
            <a:r>
              <a:rPr lang="ru-RU" sz="2400" b="1" dirty="0">
                <a:solidFill>
                  <a:srgbClr val="002060"/>
                </a:solidFill>
              </a:rPr>
              <a:t>до </a:t>
            </a:r>
            <a:r>
              <a:rPr lang="ru-RU" sz="2400" b="1" dirty="0" smtClean="0">
                <a:solidFill>
                  <a:srgbClr val="002060"/>
                </a:solidFill>
              </a:rPr>
              <a:t>2025г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3827" y="1310185"/>
            <a:ext cx="10762735" cy="53871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Стратегия </a:t>
            </a:r>
            <a:r>
              <a:rPr lang="ru-RU" sz="1600" b="1" dirty="0">
                <a:solidFill>
                  <a:srgbClr val="C00000"/>
                </a:solidFill>
              </a:rPr>
              <a:t>развития воспитания в Российской Федерации на период до 2025 года </a:t>
            </a:r>
            <a:r>
              <a:rPr lang="ru-RU" sz="1600" b="1" dirty="0" smtClean="0">
                <a:solidFill>
                  <a:srgbClr val="C00000"/>
                </a:solidFill>
              </a:rPr>
              <a:t>УТВЕРЖДЕНА  распоряжением Правительства  Российской Федерации  от </a:t>
            </a:r>
            <a:r>
              <a:rPr lang="ru-RU" sz="1600" b="1" dirty="0">
                <a:solidFill>
                  <a:srgbClr val="C00000"/>
                </a:solidFill>
              </a:rPr>
              <a:t>29 мая 2015 г. № </a:t>
            </a:r>
            <a:r>
              <a:rPr lang="ru-RU" sz="1600" b="1" dirty="0" smtClean="0">
                <a:solidFill>
                  <a:srgbClr val="C00000"/>
                </a:solidFill>
              </a:rPr>
              <a:t>996-р </a:t>
            </a:r>
          </a:p>
          <a:p>
            <a:pPr marL="0" indent="0"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Воспитание детей -стратегический общенациональный приоритет, требующий консолидации усилий различных </a:t>
            </a:r>
            <a:r>
              <a:rPr lang="ru-RU" b="1" dirty="0">
                <a:solidFill>
                  <a:srgbClr val="002060"/>
                </a:solidFill>
              </a:rPr>
              <a:t>институтов гражданского общества и ведомств на </a:t>
            </a:r>
            <a:r>
              <a:rPr lang="ru-RU" b="1" dirty="0" smtClean="0">
                <a:solidFill>
                  <a:srgbClr val="002060"/>
                </a:solidFill>
              </a:rPr>
              <a:t>федеральном, региональном </a:t>
            </a:r>
            <a:r>
              <a:rPr lang="ru-RU" b="1" dirty="0">
                <a:solidFill>
                  <a:srgbClr val="002060"/>
                </a:solidFill>
              </a:rPr>
              <a:t>и муниципальном уровнях.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Основные </a:t>
            </a:r>
            <a:r>
              <a:rPr lang="ru-RU" b="1" dirty="0">
                <a:solidFill>
                  <a:srgbClr val="C00000"/>
                </a:solidFill>
              </a:rPr>
              <a:t>направления: </a:t>
            </a:r>
            <a:endParaRPr lang="ru-RU" dirty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</a:rPr>
              <a:t>1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000" b="1" dirty="0">
                <a:solidFill>
                  <a:srgbClr val="002060"/>
                </a:solidFill>
              </a:rPr>
              <a:t>Поддержка семейного воспитания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2</a:t>
            </a:r>
            <a:r>
              <a:rPr lang="ru-RU" sz="2000" b="1" dirty="0">
                <a:solidFill>
                  <a:srgbClr val="002060"/>
                </a:solidFill>
              </a:rPr>
              <a:t>. Развитие воспитания в системе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образования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3. </a:t>
            </a:r>
            <a:r>
              <a:rPr lang="ru-RU" sz="2000" b="1" dirty="0" smtClean="0">
                <a:solidFill>
                  <a:srgbClr val="002060"/>
                </a:solidFill>
              </a:rPr>
              <a:t>Расширение воспитательных возможностей информационных ресурсов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4. </a:t>
            </a:r>
            <a:r>
              <a:rPr lang="ru-RU" sz="2000" b="1" dirty="0" smtClean="0">
                <a:solidFill>
                  <a:srgbClr val="002060"/>
                </a:solidFill>
              </a:rPr>
              <a:t>Поддержка общественных объединений в сфере воспитания 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5. Гражданское </a:t>
            </a:r>
            <a:r>
              <a:rPr lang="ru-RU" sz="2000" b="1" dirty="0" smtClean="0">
                <a:solidFill>
                  <a:srgbClr val="002060"/>
                </a:solidFill>
              </a:rPr>
              <a:t>воспитание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6. </a:t>
            </a:r>
            <a:r>
              <a:rPr lang="ru-RU" sz="2000" b="1" dirty="0" smtClean="0">
                <a:solidFill>
                  <a:srgbClr val="002060"/>
                </a:solidFill>
              </a:rPr>
              <a:t>Патриотическое воспитание и формирование российской идентичности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7. Духовное и нравственное воспитание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8. Приобщение детей к культурному </a:t>
            </a:r>
            <a:r>
              <a:rPr lang="ru-RU" sz="2000" b="1" dirty="0" smtClean="0">
                <a:solidFill>
                  <a:srgbClr val="002060"/>
                </a:solidFill>
              </a:rPr>
              <a:t>наследию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9. Популяризация научных знаний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10. </a:t>
            </a:r>
            <a:r>
              <a:rPr lang="ru-RU" sz="2000" b="1" dirty="0" smtClean="0">
                <a:solidFill>
                  <a:srgbClr val="002060"/>
                </a:solidFill>
              </a:rPr>
              <a:t>Физическое воспитание и формирование культуры здоровья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11. </a:t>
            </a:r>
            <a:r>
              <a:rPr lang="ru-RU" sz="2000" b="1" dirty="0" smtClean="0">
                <a:solidFill>
                  <a:srgbClr val="002060"/>
                </a:solidFill>
              </a:rPr>
              <a:t>Трудовое воспитание и профессиональное самоопределение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</a:rPr>
              <a:t>12. Экологическое воспитание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130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2"/>
          <a:srcRect l="-133" t="-3731" r="-1937" b="-71"/>
          <a:stretch/>
        </p:blipFill>
        <p:spPr>
          <a:xfrm>
            <a:off x="4365882" y="2412639"/>
            <a:ext cx="3031863" cy="25369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549" y="624110"/>
            <a:ext cx="9976063" cy="67242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Ключевые качества  личности        21 века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6603" y="1243936"/>
            <a:ext cx="3716222" cy="14204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Мобильность, </a:t>
            </a:r>
            <a:r>
              <a:rPr lang="ru-RU" sz="2000" b="1" dirty="0" err="1" smtClean="0">
                <a:solidFill>
                  <a:schemeClr val="bg1"/>
                </a:solidFill>
              </a:rPr>
              <a:t>адаптируемость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136" y="1198109"/>
            <a:ext cx="3651821" cy="142049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268" y="1243937"/>
            <a:ext cx="3651821" cy="14204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036" y="3067058"/>
            <a:ext cx="3651821" cy="14204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72" y="3077836"/>
            <a:ext cx="3651821" cy="14204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72" y="4866696"/>
            <a:ext cx="3680891" cy="160117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737" y="4980945"/>
            <a:ext cx="3783143" cy="165693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534" y="4999110"/>
            <a:ext cx="3651821" cy="152452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68939" y="1600239"/>
            <a:ext cx="3045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Нравственные качества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8278413" y="1777458"/>
            <a:ext cx="3654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Конкурентоспособность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4034" y="3630454"/>
            <a:ext cx="3242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Общий интеллект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52841" y="5255355"/>
            <a:ext cx="32517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Коммуникабельность, организаторские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 способности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69698" y="4957672"/>
            <a:ext cx="2787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Способность к </a:t>
            </a:r>
            <a:r>
              <a:rPr lang="ru-RU" sz="2000" b="1" dirty="0">
                <a:solidFill>
                  <a:schemeClr val="bg1"/>
                </a:solidFill>
              </a:rPr>
              <a:t>самообразованию, саморазвитию и самовыражению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4061" y="3476566"/>
            <a:ext cx="2579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Ответственность, самоконтроль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4150" y="5255354"/>
            <a:ext cx="2859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Умение работать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с информацией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986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1093" y="433041"/>
            <a:ext cx="9873520" cy="83004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Понятие личностная компетентность,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личностные компетенции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1093" y="1454149"/>
            <a:ext cx="10269755" cy="483543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Личностные </a:t>
            </a:r>
            <a:r>
              <a:rPr lang="ru-RU" sz="2000" b="1" dirty="0">
                <a:solidFill>
                  <a:srgbClr val="FF0000"/>
                </a:solidFill>
              </a:rPr>
              <a:t>компетенции – качества личности,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FF0000"/>
                </a:solidFill>
              </a:rPr>
              <a:t> сформированные окружающим миром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Личностная компетентность - способность и готовность человека к саморазвитию и личностному самоопределению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Личностная </a:t>
            </a:r>
            <a:r>
              <a:rPr lang="ru-RU" sz="2000" b="1" dirty="0">
                <a:solidFill>
                  <a:srgbClr val="002060"/>
                </a:solidFill>
              </a:rPr>
              <a:t>компетентность </a:t>
            </a:r>
            <a:r>
              <a:rPr lang="ru-RU" sz="2000" b="1" dirty="0" smtClean="0">
                <a:solidFill>
                  <a:srgbClr val="002060"/>
                </a:solidFill>
              </a:rPr>
              <a:t>- способность ставить цели и строить жизненные планы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Личностная </a:t>
            </a:r>
            <a:r>
              <a:rPr lang="ru-RU" sz="2000" b="1" dirty="0">
                <a:solidFill>
                  <a:srgbClr val="002060"/>
                </a:solidFill>
              </a:rPr>
              <a:t>компетентность – способность и готовность человека к </a:t>
            </a:r>
            <a:r>
              <a:rPr lang="ru-RU" sz="2000" b="1" dirty="0" smtClean="0">
                <a:solidFill>
                  <a:srgbClr val="002060"/>
                </a:solidFill>
              </a:rPr>
              <a:t>продуктивной жизнедеятельности</a:t>
            </a:r>
            <a:r>
              <a:rPr lang="ru-RU" sz="2000" b="1" dirty="0">
                <a:solidFill>
                  <a:srgbClr val="002060"/>
                </a:solidFill>
              </a:rPr>
              <a:t>, «полноценное функционирование» 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(</a:t>
            </a:r>
            <a:r>
              <a:rPr lang="ru-RU" sz="2000" b="1" dirty="0">
                <a:solidFill>
                  <a:srgbClr val="002060"/>
                </a:solidFill>
              </a:rPr>
              <a:t>Е. </a:t>
            </a:r>
            <a:r>
              <a:rPr lang="ru-RU" sz="2000" b="1" dirty="0" err="1">
                <a:solidFill>
                  <a:srgbClr val="002060"/>
                </a:solidFill>
              </a:rPr>
              <a:t>Калитеевская</a:t>
            </a:r>
            <a:r>
              <a:rPr lang="ru-RU" sz="2000" b="1" dirty="0">
                <a:solidFill>
                  <a:srgbClr val="002060"/>
                </a:solidFill>
              </a:rPr>
              <a:t>), т. е.  к решению широкого круга жизненных и профессиональных задач, личностная зрелость </a:t>
            </a:r>
            <a:r>
              <a:rPr lang="ru-RU" sz="2000" b="1" dirty="0" smtClean="0">
                <a:solidFill>
                  <a:srgbClr val="002060"/>
                </a:solidFill>
              </a:rPr>
              <a:t>человека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1412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4087" y="354226"/>
            <a:ext cx="9700526" cy="77023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Содержание личностной компетенции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-111210" y="1701688"/>
            <a:ext cx="4040659" cy="4044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Личностная </a:t>
            </a:r>
          </a:p>
          <a:p>
            <a:pPr algn="ctr"/>
            <a:r>
              <a:rPr lang="ru-RU" sz="2800" b="1" dirty="0" smtClean="0"/>
              <a:t>компетенция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89212" y="1036050"/>
            <a:ext cx="8520066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Связана с эффективным осуществлением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профессиональной деятельности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38676" y="1965294"/>
            <a:ext cx="8590764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Определяет потенциал к профессиональному росту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85682" y="2813220"/>
            <a:ext cx="8478482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Содержит личностные установки и мотивацию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85682" y="3703194"/>
            <a:ext cx="8465935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Нацелена на сохранение психического и физического здоровья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20621" y="4617594"/>
            <a:ext cx="8762121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Обеспечивает интеграцию в окружающую действительность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68472" y="5428735"/>
            <a:ext cx="8540806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Предполагает поведенческие умения в конкретных ситуациях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5045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2238" y="624110"/>
            <a:ext cx="10392031" cy="908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Цель воспитательной работы - формирование личностной компетенции студентов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343" y="1815152"/>
            <a:ext cx="10968926" cy="47903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Задачи: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Повысить мотивацию к изучению предметов управленческо-экономического цикла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Добиться положительной динамики качества знаний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Повысить уровень предметной компетенции по управленческо-экономическим предметам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Развивать качества личности, определяющие потенциал к профессиональному росту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6343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Задачи воспитательной </a:t>
            </a:r>
            <a:r>
              <a:rPr lang="ru-RU" sz="2800" b="1" dirty="0" smtClean="0">
                <a:solidFill>
                  <a:srgbClr val="002060"/>
                </a:solidFill>
              </a:rPr>
              <a:t>работы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9049" y="1173892"/>
            <a:ext cx="11207578" cy="568410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 </a:t>
            </a:r>
            <a:r>
              <a:rPr lang="ru-RU" sz="2200" b="1" dirty="0" smtClean="0">
                <a:solidFill>
                  <a:srgbClr val="002060"/>
                </a:solidFill>
              </a:rPr>
              <a:t>формирование </a:t>
            </a:r>
            <a:r>
              <a:rPr lang="ru-RU" sz="2200" b="1" dirty="0">
                <a:solidFill>
                  <a:srgbClr val="002060"/>
                </a:solidFill>
              </a:rPr>
              <a:t>профессиональных и социокультурных компетенций, гражданских и патриотических качеств личности будущих специалистов;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выявление </a:t>
            </a:r>
            <a:r>
              <a:rPr lang="ru-RU" sz="2200" b="1" dirty="0">
                <a:solidFill>
                  <a:srgbClr val="002060"/>
                </a:solidFill>
              </a:rPr>
              <a:t>одарённых студентов, содействие в дальнейшем развитии и использовании их творческого и научного потенциала;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создание </a:t>
            </a:r>
            <a:r>
              <a:rPr lang="ru-RU" sz="2200" b="1" dirty="0">
                <a:solidFill>
                  <a:srgbClr val="002060"/>
                </a:solidFill>
              </a:rPr>
              <a:t>условий для становления мировоззрения и системы ценностных ориентаций студентов;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формирование </a:t>
            </a:r>
            <a:r>
              <a:rPr lang="ru-RU" sz="2200" b="1" dirty="0">
                <a:solidFill>
                  <a:srgbClr val="002060"/>
                </a:solidFill>
              </a:rPr>
              <a:t>социальной ответственности, противодействия терроризму, экстремизму, распространению криминальных явлений;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совершенствование </a:t>
            </a:r>
            <a:r>
              <a:rPr lang="ru-RU" sz="2200" b="1" dirty="0">
                <a:solidFill>
                  <a:srgbClr val="002060"/>
                </a:solidFill>
              </a:rPr>
              <a:t>системы стимулирования качества учёбы студентов, их достижений;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формирование </a:t>
            </a:r>
            <a:r>
              <a:rPr lang="ru-RU" sz="2200" b="1" dirty="0">
                <a:solidFill>
                  <a:srgbClr val="002060"/>
                </a:solidFill>
              </a:rPr>
              <a:t>нравственной целостности личности;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приобщение </a:t>
            </a:r>
            <a:r>
              <a:rPr lang="ru-RU" sz="2200" b="1" dirty="0">
                <a:solidFill>
                  <a:srgbClr val="002060"/>
                </a:solidFill>
              </a:rPr>
              <a:t>обучающихся к системе общечеловеческой культуры и культурным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      ценностям </a:t>
            </a:r>
            <a:r>
              <a:rPr lang="ru-RU" sz="2200" b="1" dirty="0">
                <a:solidFill>
                  <a:srgbClr val="002060"/>
                </a:solidFill>
              </a:rPr>
              <a:t>Отечества;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воспитание </a:t>
            </a:r>
            <a:r>
              <a:rPr lang="ru-RU" sz="2200" b="1" dirty="0">
                <a:solidFill>
                  <a:srgbClr val="002060"/>
                </a:solidFill>
              </a:rPr>
              <a:t>положительного отношения к профессии, развитие потребности в творческом труде;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соблюдение </a:t>
            </a:r>
            <a:r>
              <a:rPr lang="ru-RU" sz="2200" b="1" dirty="0">
                <a:solidFill>
                  <a:srgbClr val="002060"/>
                </a:solidFill>
              </a:rPr>
              <a:t>норм коллективной жизни, уважения к закону, к правам окружающих людей;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формирование </a:t>
            </a:r>
            <a:r>
              <a:rPr lang="ru-RU" sz="2200" b="1" dirty="0">
                <a:solidFill>
                  <a:srgbClr val="002060"/>
                </a:solidFill>
              </a:rPr>
              <a:t>здорового образа жизни и способности к физическому развитию и самосовершенствованию.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162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655" y="624110"/>
            <a:ext cx="9576958" cy="59920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Направления воспитательной работы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296872"/>
              </p:ext>
            </p:extLst>
          </p:nvPr>
        </p:nvGraphicFramePr>
        <p:xfrm>
          <a:off x="750627" y="1334532"/>
          <a:ext cx="11050076" cy="53585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1248">
                  <a:extLst>
                    <a:ext uri="{9D8B030D-6E8A-4147-A177-3AD203B41FA5}">
                      <a16:colId xmlns:a16="http://schemas.microsoft.com/office/drawing/2014/main" val="1158353583"/>
                    </a:ext>
                  </a:extLst>
                </a:gridCol>
                <a:gridCol w="7378828">
                  <a:extLst>
                    <a:ext uri="{9D8B030D-6E8A-4147-A177-3AD203B41FA5}">
                      <a16:colId xmlns:a16="http://schemas.microsoft.com/office/drawing/2014/main" val="3797613460"/>
                    </a:ext>
                  </a:extLst>
                </a:gridCol>
              </a:tblGrid>
              <a:tr h="77668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ГРАЖДАНСКО-ПАТРИОТИЧЕСКОЕ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иждивенца Родина кормит, а экономически активный гражданин сам кормит Родину и гордится этим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628012"/>
                  </a:ext>
                </a:extLst>
              </a:tr>
              <a:tr h="54585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ПРАВОВОЕ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соблюдение Закона не из страха, а по убеждению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903417"/>
                  </a:ext>
                </a:extLst>
              </a:tr>
              <a:tr h="72758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ЭТИЧЕСКОЕ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(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  <a:effectLst/>
                        </a:rPr>
                        <a:t>ДУХОВНО-НРАВСТВЕННОЕ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)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развитое чувство справедливости, основанное на личном «категорическом императиве»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801999"/>
                  </a:ext>
                </a:extLst>
              </a:tr>
              <a:tr h="54585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ЭСТЕТИЧЕСКОЕ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от неприятия безобразного к чувству прекрасного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0742014"/>
                  </a:ext>
                </a:extLst>
              </a:tr>
              <a:tr h="5732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ЭКОЛОГИЧЕСКОЕ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от экологического равнодушия к отношениям «общего дома»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727002"/>
                  </a:ext>
                </a:extLst>
              </a:tr>
              <a:tr h="5732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ФИЗИЧЕСКОЕ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от некомпетентного равнодушия к осознанию ценности собственного здоровья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501231"/>
                  </a:ext>
                </a:extLst>
              </a:tr>
              <a:tr h="5732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ТРУДОВОЕ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от прагматики заработка к ощущению ценности созидания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5344709"/>
                  </a:ext>
                </a:extLst>
              </a:tr>
              <a:tr h="5732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ПРОФЕССИОНАЛЬНОЕ САМООПРЕДЕЛЕНИЕ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профессиональное самоопределение –компонент социального самоопределения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050" marR="81050" marT="40525" marB="40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7774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7907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9427" y="624110"/>
            <a:ext cx="9344842" cy="908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Цель воспитания- формирование чувств и отношений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343" y="1815152"/>
            <a:ext cx="10968926" cy="4790364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r>
              <a:rPr lang="ru-RU" sz="2400" b="1" dirty="0">
                <a:solidFill>
                  <a:srgbClr val="002060"/>
                </a:solidFill>
              </a:rPr>
              <a:t>. Чувство патриотизма – ЛР </a:t>
            </a:r>
            <a:r>
              <a:rPr lang="ru-RU" sz="2400" b="1" dirty="0" smtClean="0">
                <a:solidFill>
                  <a:srgbClr val="002060"/>
                </a:solidFill>
              </a:rPr>
              <a:t>1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2. Чувство гражданственности – ЛР 2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r>
              <a:rPr lang="ru-RU" sz="2400" b="1" dirty="0">
                <a:solidFill>
                  <a:srgbClr val="002060"/>
                </a:solidFill>
              </a:rPr>
              <a:t>. Уважение к Закону – ЛР 3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4. Уважение к труду и человеку труда – ЛР 4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5. Уважение к памяти защитников Отечества – ЛР 5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6. Уважение к старшему поколению – ЛР 6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7. Чувство взаимного уважения – ЛР 7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8. Уважение к культуре и многонациональным традициям – ЛР 8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9. Бережное отношение к собственному здоровью – ЛР 9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10.Бережное отношение к природе – ЛР 10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11.Эстетические чувства – ЛР 11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12.Уважение к ценностям семьи – ЛР 12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0380"/>
            <a:ext cx="2060812" cy="80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848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812" y="624110"/>
            <a:ext cx="9851102" cy="65878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Дескрипторы личностных результатов (ЛР) реализации программы воспитания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636959"/>
              </p:ext>
            </p:extLst>
          </p:nvPr>
        </p:nvGraphicFramePr>
        <p:xfrm>
          <a:off x="1009933" y="1651379"/>
          <a:ext cx="11124893" cy="4890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18950">
                  <a:extLst>
                    <a:ext uri="{9D8B030D-6E8A-4147-A177-3AD203B41FA5}">
                      <a16:colId xmlns:a16="http://schemas.microsoft.com/office/drawing/2014/main" val="1659821664"/>
                    </a:ext>
                  </a:extLst>
                </a:gridCol>
                <a:gridCol w="1005943">
                  <a:extLst>
                    <a:ext uri="{9D8B030D-6E8A-4147-A177-3AD203B41FA5}">
                      <a16:colId xmlns:a16="http://schemas.microsoft.com/office/drawing/2014/main" val="2332282175"/>
                    </a:ext>
                  </a:extLst>
                </a:gridCol>
              </a:tblGrid>
              <a:tr h="6999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Осознающий себя гражданином и защитником великой страны 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ЛР 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326443"/>
                  </a:ext>
                </a:extLst>
              </a:tr>
              <a:tr h="15075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Проявляющий активную гражданскую позицию, демонстрирующий приверженность принципам честности, порядочности, открытости, экономически активный и участвующий в студенческом и территориальном самоуправлении, в том числе на условиях добровольчества, продуктивно взаимодействующий и участвующий в деятельности общественных организаций.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218010"/>
                  </a:ext>
                </a:extLst>
              </a:tr>
              <a:tr h="15351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Соблюдающий нормы правопорядка, следующий идеалам гражданского общества, обеспечения безопасности, прав и свобод граждан России. Лояльный к установкам и проявлениям представителей субкультур, отличающий их от групп с деструктивным и </a:t>
                      </a:r>
                      <a:r>
                        <a:rPr lang="ru-RU" sz="1800" dirty="0" err="1">
                          <a:solidFill>
                            <a:srgbClr val="002060"/>
                          </a:solidFill>
                          <a:effectLst/>
                        </a:rPr>
                        <a:t>девиантным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 поведением. Демонстрирующий неприятие и предупреждающий социально опасное поведение окружающих.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343225"/>
                  </a:ext>
                </a:extLst>
              </a:tr>
              <a:tr h="11480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Проявляющий и демонстрирующий уважение к людям труда, осознающий ценность собственного труда. Стремящийся к формированию в сетевой среде личностно и профессионального конструктивного «цифрового следа»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285786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78" y="707235"/>
            <a:ext cx="1859810" cy="72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007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805" y="624110"/>
            <a:ext cx="10256109" cy="52506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Дескрипторы личностных результатов (ЛР) реализации программы воспитания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323388"/>
              </p:ext>
            </p:extLst>
          </p:nvPr>
        </p:nvGraphicFramePr>
        <p:xfrm>
          <a:off x="1050877" y="1815154"/>
          <a:ext cx="10391478" cy="48449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29639">
                  <a:extLst>
                    <a:ext uri="{9D8B030D-6E8A-4147-A177-3AD203B41FA5}">
                      <a16:colId xmlns:a16="http://schemas.microsoft.com/office/drawing/2014/main" val="1191757446"/>
                    </a:ext>
                  </a:extLst>
                </a:gridCol>
                <a:gridCol w="961839">
                  <a:extLst>
                    <a:ext uri="{9D8B030D-6E8A-4147-A177-3AD203B41FA5}">
                      <a16:colId xmlns:a16="http://schemas.microsoft.com/office/drawing/2014/main" val="938265725"/>
                    </a:ext>
                  </a:extLst>
                </a:gridCol>
              </a:tblGrid>
              <a:tr h="14332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Демонстрирующий приверженность к родной культуре, исторической памяти на основе любви к Родине, родному народу, малой родине, принятию традиционных ценностей многонационального народа России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.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636886"/>
                  </a:ext>
                </a:extLst>
              </a:tr>
              <a:tr h="682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Проявляющий уважение к людям старшего поколения и готовность к участию в социальной поддержке и волонтерских движениях 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4061516"/>
                  </a:ext>
                </a:extLst>
              </a:tr>
              <a:tr h="102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Осознающий приоритетную ценность личности человека; уважающий собственную и чужую уникальность в различных ситуациях, во всех формах и видах деятельности.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42401"/>
                  </a:ext>
                </a:extLst>
              </a:tr>
              <a:tr h="1705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Проявляющий и демонстрирующий уважение к представителям различных этнокультурных, социальных, конфессиональных и иных групп. Сопричастный к сохранению, преумножению и трансляции культурных традиций и ценностей многонационального российского государства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8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28989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24" y="624110"/>
            <a:ext cx="1572259" cy="61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7604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805" y="624110"/>
            <a:ext cx="10256109" cy="525068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Дескрипторы личностных результатов (ЛР) реализации программы воспитания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966602"/>
              </p:ext>
            </p:extLst>
          </p:nvPr>
        </p:nvGraphicFramePr>
        <p:xfrm>
          <a:off x="1282889" y="1285103"/>
          <a:ext cx="10629025" cy="5126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67921">
                  <a:extLst>
                    <a:ext uri="{9D8B030D-6E8A-4147-A177-3AD203B41FA5}">
                      <a16:colId xmlns:a16="http://schemas.microsoft.com/office/drawing/2014/main" val="1973043064"/>
                    </a:ext>
                  </a:extLst>
                </a:gridCol>
                <a:gridCol w="961104">
                  <a:extLst>
                    <a:ext uri="{9D8B030D-6E8A-4147-A177-3AD203B41FA5}">
                      <a16:colId xmlns:a16="http://schemas.microsoft.com/office/drawing/2014/main" val="2680889474"/>
                    </a:ext>
                  </a:extLst>
                </a:gridCol>
              </a:tblGrid>
              <a:tr h="17583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Соблюдающий и пропагандирующий правила здорового и безопасного образа жизни, спорта; предупреждающий либо преодолевающий зависимости от алкоголя, табака, </a:t>
                      </a:r>
                      <a:r>
                        <a:rPr lang="ru-RU" sz="2000" b="1" dirty="0" err="1">
                          <a:solidFill>
                            <a:srgbClr val="002060"/>
                          </a:solidFill>
                          <a:effectLst/>
                        </a:rPr>
                        <a:t>психоактивных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 веществ, азартных игр и т.д. Сохраняющий психологическую устойчивость в сложных или стремительно меняющихся ситуациях.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143270"/>
                  </a:ext>
                </a:extLst>
              </a:tr>
              <a:tr h="842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Заботящийся о защите окружающей среды, собственной и чужой безопасности, в том числе цифровой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338515"/>
                  </a:ext>
                </a:extLst>
              </a:tr>
              <a:tr h="842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Проявляющий уважение к эстетическим ценностям, обладающий основами эстетической культуры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11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921064"/>
                  </a:ext>
                </a:extLst>
              </a:tr>
              <a:tr h="16843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Принимающий семейные ценности, готовый к созданию семьи и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воспитанию детей; демонстрирующий неприятие насилия в семье, ухода от родительской ответственности, отказа от отношений со своими детьми и их финансового содержания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12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303472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03" y="686312"/>
            <a:ext cx="1534402" cy="59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01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6213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Главная цель воспитания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r>
              <a:rPr lang="ru-RU" sz="2400" b="1" i="1" dirty="0" smtClean="0">
                <a:solidFill>
                  <a:srgbClr val="002060"/>
                </a:solidFill>
              </a:rPr>
              <a:t>оспитание </a:t>
            </a:r>
            <a:r>
              <a:rPr lang="ru-RU" sz="2400" b="1" i="1" dirty="0">
                <a:solidFill>
                  <a:srgbClr val="002060"/>
                </a:solidFill>
              </a:rPr>
              <a:t>– есть управление процессом развития личности через создание благоприятных для этого </a:t>
            </a:r>
            <a:r>
              <a:rPr lang="ru-RU" sz="2400" b="1" i="1" dirty="0" smtClean="0">
                <a:solidFill>
                  <a:srgbClr val="002060"/>
                </a:solidFill>
              </a:rPr>
              <a:t>условий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0" indent="0" algn="r"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( Х.Й</a:t>
            </a:r>
            <a:r>
              <a:rPr lang="ru-RU" sz="1600" b="1" dirty="0">
                <a:solidFill>
                  <a:srgbClr val="C00000"/>
                </a:solidFill>
              </a:rPr>
              <a:t>. </a:t>
            </a:r>
            <a:r>
              <a:rPr lang="ru-RU" sz="1600" b="1" dirty="0" err="1">
                <a:solidFill>
                  <a:srgbClr val="C00000"/>
                </a:solidFill>
              </a:rPr>
              <a:t>Лийметс</a:t>
            </a:r>
            <a:r>
              <a:rPr lang="ru-RU" sz="1600" b="1" dirty="0">
                <a:solidFill>
                  <a:srgbClr val="C00000"/>
                </a:solidFill>
              </a:rPr>
              <a:t> и Л.И. </a:t>
            </a:r>
            <a:r>
              <a:rPr lang="ru-RU" sz="1600" b="1" dirty="0" smtClean="0">
                <a:solidFill>
                  <a:srgbClr val="C00000"/>
                </a:solidFill>
              </a:rPr>
              <a:t>Новикова)</a:t>
            </a:r>
            <a:endParaRPr lang="ru-RU" sz="1600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Главная </a:t>
            </a:r>
            <a:r>
              <a:rPr lang="ru-RU" sz="2400" b="1" dirty="0">
                <a:solidFill>
                  <a:srgbClr val="C00000"/>
                </a:solidFill>
              </a:rPr>
              <a:t>цель </a:t>
            </a:r>
            <a:r>
              <a:rPr lang="ru-RU" sz="2400" b="1" dirty="0" smtClean="0">
                <a:solidFill>
                  <a:srgbClr val="C00000"/>
                </a:solidFill>
              </a:rPr>
              <a:t>воспитания: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 формирование всесторонне и гармонично развитой личности;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 подготовка личности к самостоятельной жизни и деятельности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в современном обществе, способного разделять и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приумножать ценности общества в будущем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Разработчики примерной программы воспитания: Министерство просвещения совместно с ФГБНУ «Институт изучения детства, семьи и воспитания Российской академии образования»   ( Институт воспитания)</a:t>
            </a:r>
          </a:p>
        </p:txBody>
      </p:sp>
    </p:spTree>
    <p:extLst>
      <p:ext uri="{BB962C8B-B14F-4D97-AF65-F5344CB8AC3E}">
        <p14:creationId xmlns:p14="http://schemas.microsoft.com/office/powerpoint/2010/main" val="22172093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805" y="409433"/>
            <a:ext cx="10256109" cy="739745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Дескрипторы личностных результатов (ЛР) реализации программы воспитания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248994"/>
              </p:ext>
            </p:extLst>
          </p:nvPr>
        </p:nvGraphicFramePr>
        <p:xfrm>
          <a:off x="982639" y="1378424"/>
          <a:ext cx="10929275" cy="49503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41020">
                  <a:extLst>
                    <a:ext uri="{9D8B030D-6E8A-4147-A177-3AD203B41FA5}">
                      <a16:colId xmlns:a16="http://schemas.microsoft.com/office/drawing/2014/main" val="4206655451"/>
                    </a:ext>
                  </a:extLst>
                </a:gridCol>
                <a:gridCol w="988255">
                  <a:extLst>
                    <a:ext uri="{9D8B030D-6E8A-4147-A177-3AD203B41FA5}">
                      <a16:colId xmlns:a16="http://schemas.microsoft.com/office/drawing/2014/main" val="1228831132"/>
                    </a:ext>
                  </a:extLst>
                </a:gridCol>
              </a:tblGrid>
              <a:tr h="17037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Соблюдающий в своей профессиональной деятельности этические принципы: честности, независимости, профессионального скептицизма, противодействия коррупции и экстремизму, обладающий системным мышлением и умением принимать решения в условиях риска и неопределенности.  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13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432269"/>
                  </a:ext>
                </a:extLst>
              </a:tr>
              <a:tr h="2441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Готовый соответствовать ожиданиям работодателей: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проектно-мыслящий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, эффективно взаимодействующий с членами команды и сотрудничающий с другими людьми, осознанно выполняющий профессиональные требования, ответственный, пунктуальный, дисциплинированный, трудолюбивый, критически мыслящий, нацеленный на достижение поставленных целей; демонстрирующий профессиональную жизнестойкость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759332"/>
                  </a:ext>
                </a:extLst>
              </a:tr>
              <a:tr h="8051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Открытый к текущим и перспективным изменениям в мире труда и профессий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ЛР 15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514331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24" y="624110"/>
            <a:ext cx="1572259" cy="61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184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412518"/>
            <a:ext cx="95641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ea typeface="Times New Roman" panose="02020603050405020304" pitchFamily="18" charset="0"/>
              </a:rPr>
              <a:t>Личностные результаты реализации программы </a:t>
            </a:r>
            <a:r>
              <a:rPr lang="ru-RU" sz="2400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воспитания, </a:t>
            </a:r>
            <a:r>
              <a:rPr lang="ru-RU" sz="24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определенные </a:t>
            </a: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ключевыми работодателями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475838"/>
              </p:ext>
            </p:extLst>
          </p:nvPr>
        </p:nvGraphicFramePr>
        <p:xfrm>
          <a:off x="605481" y="1495167"/>
          <a:ext cx="11281719" cy="5428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9940">
                  <a:extLst>
                    <a:ext uri="{9D8B030D-6E8A-4147-A177-3AD203B41FA5}">
                      <a16:colId xmlns:a16="http://schemas.microsoft.com/office/drawing/2014/main" val="93145749"/>
                    </a:ext>
                  </a:extLst>
                </a:gridCol>
                <a:gridCol w="1041779">
                  <a:extLst>
                    <a:ext uri="{9D8B030D-6E8A-4147-A177-3AD203B41FA5}">
                      <a16:colId xmlns:a16="http://schemas.microsoft.com/office/drawing/2014/main" val="3040998035"/>
                    </a:ext>
                  </a:extLst>
                </a:gridCol>
              </a:tblGrid>
              <a:tr h="5568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Способный осознавать выбор будущей профессии как путь и способ реализации собственных жизненных планов.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16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9980149"/>
                  </a:ext>
                </a:extLst>
              </a:tr>
              <a:tr h="7551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Способный быть внимательным, усидчивым и скрупулезным, принимать конструктивные решения, распределять собственные ресурсы и управлять своим временем.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17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3694574"/>
                  </a:ext>
                </a:extLst>
              </a:tr>
              <a:tr h="5568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 применяющий полученные профессиональные компетенции в практической 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18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0037238"/>
                  </a:ext>
                </a:extLst>
              </a:tr>
              <a:tr h="10068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Проявляющий эмоциональную устойчивость и способность её регулировать. Демонстрирующий способность к стрессоустойчивости, умение работать в режиме многозадачности.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19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259060"/>
                  </a:ext>
                </a:extLst>
              </a:tr>
              <a:tr h="6187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Демонстрирующий способность к практической 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20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466113"/>
                  </a:ext>
                </a:extLst>
              </a:tr>
              <a:tr h="7551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Демонстрирующий способность к коммуникационной активности в профессиональной сфере и эффективному поведению на рынке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21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539218"/>
                  </a:ext>
                </a:extLst>
              </a:tr>
              <a:tr h="7551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Проявляющий умение планировать и реализовывать собственное профессиональное и личностное развитие, а также способность к самообучению.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22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926188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24" y="624110"/>
            <a:ext cx="1572259" cy="61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903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94895"/>
              </p:ext>
            </p:extLst>
          </p:nvPr>
        </p:nvGraphicFramePr>
        <p:xfrm>
          <a:off x="559557" y="641444"/>
          <a:ext cx="11401785" cy="6400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7153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295169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327410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72053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4661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Код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Критерии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11227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ЛР 1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Осознающий себя гражданином и защитником великой страны 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Проявление мировоззренческих установок на готовность молодых людей к работе на благо Отечества.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Беседы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Анкетирование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Опрос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Участие обучающихся в мероприятиях  патриотической направленности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  <a:tr h="39620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</a:rPr>
                        <a:t>ЛР 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solidFill>
                            <a:srgbClr val="002060"/>
                          </a:solidFill>
                          <a:effectLst/>
                        </a:rPr>
                        <a:t>Проявляющий активную гражданскую позицию, демонстрирующий приверженность принципам честности, порядочности, открытости, экономически активный и участвующий в студенческом и территориальном самоуправлении, в том числе на условиях добровольчества, продуктивно взаимодействующий и участвующий в деятельности общественных организаций.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Оценка собственного продвижения, личностного развития. Конструктивное взаимодействие в учебном коллективе. Демонстрация навыков межличностного делового общения, социального имиджа. </a:t>
                      </a:r>
                      <a:r>
                        <a:rPr lang="ru-RU" sz="1600" b="1" dirty="0" err="1" smtClean="0">
                          <a:solidFill>
                            <a:srgbClr val="002060"/>
                          </a:solidFill>
                          <a:effectLst/>
                        </a:rPr>
                        <a:t>Сформированность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 гражданской позиции; участие в волонтерском движении. Проявление экономической и финансовой культуры, экономической грамотности, собственной адекватной позиции по отношению к социально-экономической действительности.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Добровольческие инициативы по поддержке инвалидов и пожилых граждан.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Анкетирование Опрос Тестирования  Творческие задания и анализ их выполнения Участие в различных акциях и мероприятиях Участие в студенческом самоуправлении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 Помощь куратору и педагогам в различных делах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Участие в волонтерской деятельности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528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2373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02957"/>
              </p:ext>
            </p:extLst>
          </p:nvPr>
        </p:nvGraphicFramePr>
        <p:xfrm>
          <a:off x="729050" y="968990"/>
          <a:ext cx="11232292" cy="5585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962877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3546389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503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Код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Критерии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50372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Соблюдающий нормы правопорядка, следующий идеалам гражданского общества, обеспечения безопасности, прав и свобод граждан России. Лояльный к установкам и проявлениям представителей субкультур, отличающий их от групп с деструктивным и </a:t>
                      </a:r>
                      <a:r>
                        <a:rPr lang="ru-RU" sz="2000" b="1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девиантным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поведением. Демонстрирующий неприятие и предупреждающий социально опасное поведение окружающих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Проявление правовой активности и навыков правомерного поведения, уважения к Закону. Отсутствие фактов проявления идеологии терроризма и экстремизма среди обучающихся. Отсутствие социальных конфликтов среди обучающихся, основанных на межнациональной, межрелигиозной почве. Отсутствие у обучающегося социально опасного поведения.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 за поведением обучающихся Индивидуальные беседы Опросы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Анкетирования Тестирования различного вида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Участие в различных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Мероприятиях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55757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578770"/>
              </p:ext>
            </p:extLst>
          </p:nvPr>
        </p:nvGraphicFramePr>
        <p:xfrm>
          <a:off x="568411" y="259492"/>
          <a:ext cx="11392931" cy="62990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0259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2298357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51836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3070704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500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Код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Критерии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57504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</a:t>
                      </a: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Проявляющий и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демонстрирующий уважение к людям труда, осознающий ценность собственного труда. Стремящийся к формированию в сетевой среде личностно и профессионального конструктивного «цифрового следа»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Демонстрация интереса к будущей профессии. Положительная динамика в организации собственной учебной деятельности по результатам успеваемости и посещаемости учебных занятий. Проявление профессиональной трудовой активности. Участие в исследовательской и проектной работе. Участие в конкурсах, олимпиадах по профессии, викторинах, в предметных неделях. Конструктивное взаимодействие в учебном коллективе. Проявление культуры потребления информации, умений и навыков пользования компьютерной техникой, навыков отбора и критического анализа информации, умения ориентироваться в информационном пространстве.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Опрос, анкетирования конкурсы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олимпиады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Творческие задания и анализ их выполнения Тестирования различного вида Индивидуальные беседы Учебная деятельность и посещаемость учебных занятий Показатели рейтинга успеваемости обучающегося Освоение дополнительных общеразвивающих программ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Итоги производственной и преддипломной практики Результаты сессий </a:t>
                      </a:r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конференциях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Дежурство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аудитории, по колледжу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субботниках, генеральных уборках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939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093755"/>
              </p:ext>
            </p:extLst>
          </p:nvPr>
        </p:nvGraphicFramePr>
        <p:xfrm>
          <a:off x="729050" y="259492"/>
          <a:ext cx="11232292" cy="5739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283255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2260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Демонстрирующий приверженность к родной культуре, исторической памяти на основе любви к Родине, родному народу, малой родине, принятию традиционных ценностей многонационального народа России.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Готовность к общению и взаимодействию с людьми самого разного статуса, этнической, религиозной принадлежности и в многообразных обстоятельствах. Отсутствие социальных конфликтов среди обучающихся, основанных на межнациональной, межрелигиозной почве. Участие в реализации просветительских программ, поисковых, археологических, военно-исторических, краеведческих отрядах и молодежных объединениях.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Творческие задания и анализ их выполнения Тестирования различного вида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Анкетирования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Беседы Участие в творческой деятельности группы, в подготовке классных часов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4258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767915"/>
              </p:ext>
            </p:extLst>
          </p:nvPr>
        </p:nvGraphicFramePr>
        <p:xfrm>
          <a:off x="729050" y="259492"/>
          <a:ext cx="11232292" cy="5739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2932656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094328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3213127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Проявляющий уважение к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людям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старшего поколения и готовность к участию в социальной поддержке и волонтерских движениях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Соблюдение этических норм общения при взаимодействии с обучающимися, преподавателями, администрацией и руководителями практик. Добровольческие инициативы по поддержке инвалидов и пожилых граждан.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Сформированность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гражданской позиции, участие в волонтерском движении.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 за поведением обучающихся Творческие задания и анализ их выполнения Участие в волонтерской деятельности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Итоги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производственной и преддипломной практики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4212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532323"/>
              </p:ext>
            </p:extLst>
          </p:nvPr>
        </p:nvGraphicFramePr>
        <p:xfrm>
          <a:off x="729050" y="259492"/>
          <a:ext cx="11232292" cy="6071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283255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2260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Осознающий приоритетную ценность личности человека; уважающий собственную и чужую уникальность в различных ситуациях, во всех формах и видах деятельности.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собственного продвижения, личностного развития. Участие в конкурсах, олимпиадах по избранной профессии, викторинах, в предметных неделях. Конструктивное взаимодействие в учебном коллективе. Демонстрация навыков межличностного делового общения, социального имиджа. Отсутствие социальных конфликтов среди обучающихся, основанных на межнациональной, межрелигиозной почве.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беседы Тестирования различного вида Наблюдение за поведением обучающихся, взаимоотношениями с другими людьми, включая и проживание в общежитии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5466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176547"/>
              </p:ext>
            </p:extLst>
          </p:nvPr>
        </p:nvGraphicFramePr>
        <p:xfrm>
          <a:off x="729050" y="259492"/>
          <a:ext cx="11232292" cy="6071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283255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2260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Проявляющий и демонстрирующий уважение к представителям различных этнокультурных, социальных, конфессиональных и иных групп. Сопричастный к сохранению, преумножению и трансляции культурных традиций и ценностей многонационального российского государства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Готовность к общению и взаимодействию с людьми самого разного статуса, этнической, религиозной принадлежности и в многообразных обстоятельствах. Воспринимающий и уважающий культурные традиции и ценности многонационального российского государства.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 за поведением обучающихся Анкетирование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Опросы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Тестирование различного вида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5079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760758"/>
              </p:ext>
            </p:extLst>
          </p:nvPr>
        </p:nvGraphicFramePr>
        <p:xfrm>
          <a:off x="729050" y="259492"/>
          <a:ext cx="11232292" cy="6376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7613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557823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2260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Соблюдающий и пропагандирующий правила здорового и безопасного образа жизни, спорта; предупреждающий либо преодолевающий зависимости от алкоголя, табака, </a:t>
                      </a:r>
                      <a:r>
                        <a:rPr lang="ru-RU" sz="2000" b="1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психоактивных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веществ, азартных игр и т.д.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Сохраняющий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психологическую устойчивость в сложных или стремительно меняющихся ситуациях.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Демонстрация навыков здорового образа жизни и высокий уровень культуры здоровья обучающихся. Наличие умений и навыков психологической устойчивости в различных ситуациях.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Опросы Тестирования различного вида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беседы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Участие в спортивных соревнованиях, посещение спортивных секций, тренажерного зала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беседах профилактического характера, отсутствие постановки обучающегося на профилактический учете.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3740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668162"/>
            <a:ext cx="10207153" cy="497977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Патриотизм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Гражданская позиция и правосознание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Социальная направленность и зрелость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Интеллектуальная самостоятельность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Коммуникация и сотрудничество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Зрелое сетевое поведение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Экономическая активность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Здоровье и безопасность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Мобильность и устойчивость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3493" t="7284" r="53908" b="67139"/>
          <a:stretch/>
        </p:blipFill>
        <p:spPr>
          <a:xfrm>
            <a:off x="8256896" y="4631258"/>
            <a:ext cx="3597274" cy="176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206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335675"/>
              </p:ext>
            </p:extLst>
          </p:nvPr>
        </p:nvGraphicFramePr>
        <p:xfrm>
          <a:off x="729050" y="259492"/>
          <a:ext cx="11232292" cy="5739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283255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2260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Заботящийся о защите окружающей среды, собственной и чужой безопасности, в том числе цифровой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Проявление экологической культуры, бережного отношения к родной земле, природным богатствам России и мира. Демонстрация умений и навыков разумного природопользования, нетерпимого отношения к действиям, приносящим вред экологии. Демонстрация умений и навыков Интернет - безопасности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Анкетирования Опросы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Беседы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экологических акциях, генеральных уборках, субботниках, дежурствах Участие в деятельности </a:t>
                      </a:r>
                      <a:r>
                        <a:rPr lang="ru-RU" sz="2000" b="1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медиацентра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8218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69861"/>
              </p:ext>
            </p:extLst>
          </p:nvPr>
        </p:nvGraphicFramePr>
        <p:xfrm>
          <a:off x="729050" y="259492"/>
          <a:ext cx="11232292" cy="5739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81">
                  <a:extLst>
                    <a:ext uri="{9D8B030D-6E8A-4147-A177-3AD203B41FA5}">
                      <a16:colId xmlns:a16="http://schemas.microsoft.com/office/drawing/2014/main" val="1126792434"/>
                    </a:ext>
                  </a:extLst>
                </a:gridCol>
                <a:gridCol w="3283255">
                  <a:extLst>
                    <a:ext uri="{9D8B030D-6E8A-4147-A177-3AD203B41FA5}">
                      <a16:colId xmlns:a16="http://schemas.microsoft.com/office/drawing/2014/main" val="659249529"/>
                    </a:ext>
                  </a:extLst>
                </a:gridCol>
                <a:gridCol w="4226011">
                  <a:extLst>
                    <a:ext uri="{9D8B030D-6E8A-4147-A177-3AD203B41FA5}">
                      <a16:colId xmlns:a16="http://schemas.microsoft.com/office/drawing/2014/main" val="1588555397"/>
                    </a:ext>
                  </a:extLst>
                </a:gridCol>
                <a:gridCol w="2730845">
                  <a:extLst>
                    <a:ext uri="{9D8B030D-6E8A-4147-A177-3AD203B41FA5}">
                      <a16:colId xmlns:a16="http://schemas.microsoft.com/office/drawing/2014/main" val="1734937993"/>
                    </a:ext>
                  </a:extLst>
                </a:gridCol>
              </a:tblGrid>
              <a:tr h="889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Код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Критерии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</a:rPr>
                        <a:t>Методы измерения показателей ЛР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59" marR="467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868460"/>
                  </a:ext>
                </a:extLst>
              </a:tr>
              <a:tr h="4850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ЛР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Проявляющий уважение к эстетическим ценностям, обладающий основами эстетической культуры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Демонстрация эстетической культуры, уважения к эстетическим ценностям, т.е. оценочные суждения обучающегося в отношении окружающей среды, того, что он воспринимает. Проявляющий эмоции и чувства в отношении эстетических ценностей: красоты, утонченности, гармонии, ужаса, уродства.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 за поведением обучающихся Беседы, дискуссии Экскурсии, путешествия, посещение музеев, выставок, театров.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81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78841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1.1 </a:t>
            </a:r>
            <a:r>
              <a:rPr lang="ru-RU" sz="2400" b="1" dirty="0">
                <a:solidFill>
                  <a:srgbClr val="002060"/>
                </a:solidFill>
              </a:rPr>
              <a:t>осознающий себя гражданином и защитником великой страны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1.2 </a:t>
            </a:r>
            <a:r>
              <a:rPr lang="ru-RU" sz="2400" b="1" dirty="0">
                <a:solidFill>
                  <a:srgbClr val="002060"/>
                </a:solidFill>
              </a:rPr>
              <a:t>готовый использовать свой личный и профессиональный потенциал для защиты национальных интересов России;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1.3 </a:t>
            </a:r>
            <a:r>
              <a:rPr lang="ru-RU" sz="2400" b="1" dirty="0">
                <a:solidFill>
                  <a:srgbClr val="002060"/>
                </a:solidFill>
              </a:rPr>
              <a:t>демонстрирующий приверженность к родной культуре, исторической памяти на основе любви к Родине, родному народу, малой родине, принятию традиционных ценностей многонационального народа России;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1.4 </a:t>
            </a:r>
            <a:r>
              <a:rPr lang="ru-RU" sz="2400" b="1" dirty="0">
                <a:solidFill>
                  <a:srgbClr val="002060"/>
                </a:solidFill>
              </a:rPr>
              <a:t>принимающий семейные ценности своего народа, готовый к созданию семьи и воспитанию детей;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865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2.1 занимающий активную гражданскую позицию избирателя, волонтера, общественного деятеля;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2.2 </a:t>
            </a:r>
            <a:r>
              <a:rPr lang="ru-RU" sz="2000" b="1" dirty="0">
                <a:solidFill>
                  <a:srgbClr val="002060"/>
                </a:solidFill>
              </a:rPr>
              <a:t>принимающий цели и задачи </a:t>
            </a:r>
            <a:r>
              <a:rPr lang="ru-RU" sz="2000" b="1" dirty="0" smtClean="0">
                <a:solidFill>
                  <a:srgbClr val="002060"/>
                </a:solidFill>
              </a:rPr>
              <a:t>научно-технологического</a:t>
            </a:r>
            <a:r>
              <a:rPr lang="ru-RU" sz="2000" b="1" dirty="0">
                <a:solidFill>
                  <a:srgbClr val="002060"/>
                </a:solidFill>
              </a:rPr>
              <a:t>, информационного, экономического, развития, России, готовый работать на их достижение;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2.3 </a:t>
            </a:r>
            <a:r>
              <a:rPr lang="ru-RU" sz="2000" b="1" dirty="0">
                <a:solidFill>
                  <a:srgbClr val="002060"/>
                </a:solidFill>
              </a:rPr>
              <a:t>готовый соответствовать ожиданиям работодателей: </a:t>
            </a:r>
            <a:r>
              <a:rPr lang="ru-RU" sz="2000" b="1" dirty="0" err="1">
                <a:solidFill>
                  <a:srgbClr val="002060"/>
                </a:solidFill>
              </a:rPr>
              <a:t>проектно</a:t>
            </a:r>
            <a:r>
              <a:rPr lang="ru-RU" sz="2000" b="1" dirty="0">
                <a:solidFill>
                  <a:srgbClr val="002060"/>
                </a:solidFill>
              </a:rPr>
              <a:t> мыслящий, эффективно взаимодействующий с членами команды и сотрудничающий с другими людьми, осознанно выполняющий профессиональные требования, ответственный, пунктуальный, дисциплинированный, трудолюбивый, критически мыслящий, нацеленный на достижение поставленных целей; демонстрирующий профессиональную жизнестойкость;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2.4 </a:t>
            </a:r>
            <a:r>
              <a:rPr lang="ru-RU" sz="2000" b="1" dirty="0">
                <a:solidFill>
                  <a:srgbClr val="002060"/>
                </a:solidFill>
              </a:rPr>
              <a:t>признающий ценность непрерывного образования, ориентирующийся на меняющемся рынке труда, избегающий безработицы; управляющий собственным профессиональным развитием; рефлексивно оценивающий собственный жизненный опыт, критерии личной успешности;</a:t>
            </a:r>
          </a:p>
        </p:txBody>
      </p:sp>
    </p:spTree>
    <p:extLst>
      <p:ext uri="{BB962C8B-B14F-4D97-AF65-F5344CB8AC3E}">
        <p14:creationId xmlns:p14="http://schemas.microsoft.com/office/powerpoint/2010/main" val="37928547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</a:t>
            </a:r>
            <a:r>
              <a:rPr lang="ru-RU" sz="2000" b="1" dirty="0" smtClean="0">
                <a:solidFill>
                  <a:srgbClr val="C00000"/>
                </a:solidFill>
              </a:rPr>
              <a:t>)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3.1 </a:t>
            </a:r>
            <a:r>
              <a:rPr lang="ru-RU" sz="2000" b="1" dirty="0">
                <a:solidFill>
                  <a:srgbClr val="002060"/>
                </a:solidFill>
              </a:rPr>
              <a:t>уважающий этнокультурные, религиозные права человека, в том числе с особенностями развития; ценящий собственную и чужую уникальность в различных ситуациях, во всех формах и видах деятельности;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3.2 </a:t>
            </a:r>
            <a:r>
              <a:rPr lang="ru-RU" sz="2000" b="1" dirty="0">
                <a:solidFill>
                  <a:srgbClr val="002060"/>
                </a:solidFill>
              </a:rPr>
              <a:t>принимающий активное участие в социально значимых мероприятиях, соблюдающий нормы правопорядка, следующий идеалам гражданского общества, обеспечения безопасности, прав и свобод граждан России; готовый оказать поддержку нуждающимся;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3.3 </a:t>
            </a:r>
            <a:r>
              <a:rPr lang="ru-RU" sz="2000" b="1" dirty="0">
                <a:solidFill>
                  <a:srgbClr val="002060"/>
                </a:solidFill>
              </a:rPr>
              <a:t>лояльный к установкам и проявлениям представителей субкультур, отличающий их от групп с деструктивным и </a:t>
            </a:r>
            <a:r>
              <a:rPr lang="ru-RU" sz="2000" b="1" dirty="0" err="1">
                <a:solidFill>
                  <a:srgbClr val="002060"/>
                </a:solidFill>
              </a:rPr>
              <a:t>девиантным</a:t>
            </a:r>
            <a:r>
              <a:rPr lang="ru-RU" sz="2000" b="1" dirty="0">
                <a:solidFill>
                  <a:srgbClr val="002060"/>
                </a:solidFill>
              </a:rPr>
              <a:t> поведением 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  <a:endParaRPr lang="ru-RU" sz="2000" b="1" dirty="0">
              <a:solidFill>
                <a:srgbClr val="002060"/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 3.4 демонстрирующий неприятие и предупреждающий социально опасное поведение окружающих;</a:t>
            </a:r>
          </a:p>
          <a:p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7777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4.1 способный в цифровой среде использовать различные цифровые средства, позволяющие во взаимодействии с другими людьми достигать поставленных целей; стремящийся к формированию в сетевой среде личностно и профессионального конструктивного «цифрового следа»;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4.2 </a:t>
            </a:r>
            <a:r>
              <a:rPr lang="ru-RU" sz="2000" b="1" dirty="0">
                <a:solidFill>
                  <a:srgbClr val="002060"/>
                </a:solidFill>
              </a:rPr>
              <a:t>способный ставить перед собой цели под возникающие жизненные задачи, подбирать способы решения и средства развития, в том числе с использованием цифровых средств; содействующий поддержанию престижа своей профессии и образовательной организации;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4.3 </a:t>
            </a:r>
            <a:r>
              <a:rPr lang="ru-RU" sz="2000" b="1" dirty="0">
                <a:solidFill>
                  <a:srgbClr val="002060"/>
                </a:solidFill>
              </a:rPr>
              <a:t>способный генерировать новые идеи для решения задач цифровой экономики, перестраивать сложившиеся способы решения задач, выдвигать альтернативные варианты действий с целью выработки новых оптимальных алгоритмов; позиционирующий себя в сети как результативный и привлекательный участник трудовых отношений;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4.4 </a:t>
            </a:r>
            <a:r>
              <a:rPr lang="ru-RU" sz="2000" b="1" dirty="0">
                <a:solidFill>
                  <a:srgbClr val="002060"/>
                </a:solidFill>
              </a:rPr>
              <a:t>способный искать нужные источники информации и данные, воспринимать, анализировать, запоминать и передавать информацию с использованием цифровых средств; предупреждающий собственное и чужое деструктивное поведение в сетевом пространстве;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873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</a:t>
            </a:r>
            <a:r>
              <a:rPr lang="ru-RU" sz="2000" b="1" dirty="0" smtClean="0">
                <a:solidFill>
                  <a:srgbClr val="C00000"/>
                </a:solidFill>
              </a:rPr>
              <a:t>)</a:t>
            </a: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5.1 гибко реагирующий на появление новых форм трудовой деятельности, готовый к их освоению;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5.2 </a:t>
            </a:r>
            <a:r>
              <a:rPr lang="ru-RU" sz="2400" b="1" dirty="0">
                <a:solidFill>
                  <a:srgbClr val="002060"/>
                </a:solidFill>
              </a:rPr>
              <a:t>осознающий значимость системного познания мира, критического осмысления накопленного опыта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5.3 развивающий творческие способности, способный креативно мыслить;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5.4 </a:t>
            </a:r>
            <a:r>
              <a:rPr lang="ru-RU" sz="2400" b="1" dirty="0">
                <a:solidFill>
                  <a:srgbClr val="002060"/>
                </a:solidFill>
              </a:rPr>
              <a:t>способный в цифровой среде проводить оценку информации, ее достоверность, строить логические умозаключения на основании поступающих информации и данных;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9728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6.1</a:t>
            </a:r>
            <a:r>
              <a:rPr lang="ru-RU" sz="2000" b="1" dirty="0">
                <a:solidFill>
                  <a:srgbClr val="002060"/>
                </a:solidFill>
              </a:rPr>
              <a:t>. готовый к профессиональной конкуренции и конструктивной реакции на критику;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6.2 </a:t>
            </a:r>
            <a:r>
              <a:rPr lang="ru-RU" sz="2000" b="1" dirty="0">
                <a:solidFill>
                  <a:srgbClr val="002060"/>
                </a:solidFill>
              </a:rPr>
              <a:t>демонстрирующий приверженность принципам честности, порядочности, открытости;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6.3 </a:t>
            </a:r>
            <a:r>
              <a:rPr lang="ru-RU" sz="2000" b="1" dirty="0">
                <a:solidFill>
                  <a:srgbClr val="002060"/>
                </a:solidFill>
              </a:rPr>
              <a:t>самостоятельный и ответственный в принятии решений во всех сферах своей деятельности, готовый к исполнению разнообразных социальных ролей, востребованных бизнесом, обществом и государством;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6.4 </a:t>
            </a:r>
            <a:r>
              <a:rPr lang="ru-RU" sz="2000" b="1" dirty="0">
                <a:solidFill>
                  <a:srgbClr val="002060"/>
                </a:solidFill>
              </a:rPr>
              <a:t>проявляющий </a:t>
            </a:r>
            <a:r>
              <a:rPr lang="ru-RU" sz="2000" b="1" dirty="0" err="1">
                <a:solidFill>
                  <a:srgbClr val="002060"/>
                </a:solidFill>
              </a:rPr>
              <a:t>эмпатию</a:t>
            </a:r>
            <a:r>
              <a:rPr lang="ru-RU" sz="2000" b="1" dirty="0">
                <a:solidFill>
                  <a:srgbClr val="002060"/>
                </a:solidFill>
              </a:rPr>
              <a:t>, выражающий активную гражданскую позицию, участвующий в студенческом и территориальном самоуправлении, в том числе на условиях добровольчества, продуктивно взаимодействующий и участвующий в деятельности общественных организаций, а также некоммерческих организаций, заинтересованных в развитии гражданского общества и оказывающих поддержку нуждающимся.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29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</a:t>
            </a:r>
            <a:r>
              <a:rPr lang="ru-RU" sz="2000" b="1" dirty="0" smtClean="0">
                <a:solidFill>
                  <a:srgbClr val="C00000"/>
                </a:solidFill>
              </a:rPr>
              <a:t>)</a:t>
            </a: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7.1 </a:t>
            </a:r>
            <a:r>
              <a:rPr lang="ru-RU" sz="2400" b="1" dirty="0">
                <a:solidFill>
                  <a:srgbClr val="002060"/>
                </a:solidFill>
              </a:rPr>
              <a:t>препятствующий действиям, направленным на ущемление прав или унижение достоинства (в отношении себя или других людей);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7.2 </a:t>
            </a:r>
            <a:r>
              <a:rPr lang="ru-RU" sz="2400" b="1" dirty="0">
                <a:solidFill>
                  <a:srgbClr val="002060"/>
                </a:solidFill>
              </a:rPr>
              <a:t>проявляющий и демонстрирующий уважение к представителям различных этнокультурных, социальных, конфессиональных и иных групп;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7.3</a:t>
            </a:r>
            <a:r>
              <a:rPr lang="ru-RU" sz="2400" b="1" dirty="0">
                <a:solidFill>
                  <a:srgbClr val="002060"/>
                </a:solidFill>
              </a:rPr>
              <a:t>. сопричастный к сохранению, преумножению и трансляции культурных традиций и ценностей многонационального российского государства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7.4 вступающий в конструктивное профессионально значимое взаимодействие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5232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355433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8.1 соблюдающий и пропагандирующий правила здорового и безопасного образа жизни, спорта; предупреждающий либо преодолевающий зависимости от алкоголя, табака, </a:t>
            </a:r>
            <a:r>
              <a:rPr lang="ru-RU" sz="2000" b="1" dirty="0" err="1">
                <a:solidFill>
                  <a:srgbClr val="002060"/>
                </a:solidFill>
              </a:rPr>
              <a:t>психоактивных</a:t>
            </a:r>
            <a:r>
              <a:rPr lang="ru-RU" sz="2000" b="1" dirty="0">
                <a:solidFill>
                  <a:srgbClr val="002060"/>
                </a:solidFill>
              </a:rPr>
              <a:t> веществ, азартных игр и т.д. 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8.2 заботящийся о защите окружающей среды, собственной и чужой безопасности, в том числе цифровой;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8.3 </a:t>
            </a:r>
            <a:r>
              <a:rPr lang="ru-RU" sz="2000" b="1" dirty="0">
                <a:solidFill>
                  <a:srgbClr val="002060"/>
                </a:solidFill>
              </a:rPr>
              <a:t>гармонично, всесторонне развитый, активно выражающий отношение к преобразованию общественных пространств, промышленной и технологической эстетике предприятия, корпоративному дизайну, товарным знакам;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8.4 </a:t>
            </a:r>
            <a:r>
              <a:rPr lang="ru-RU" sz="2000" b="1" dirty="0">
                <a:solidFill>
                  <a:srgbClr val="002060"/>
                </a:solidFill>
              </a:rPr>
              <a:t>оценивающий возможные ограничители свободы своего профессионального выбора, предопределенные психофизиологическими особенностями или состоянием здоровья, мотивированный к сохранению здоровья в процессе профессиональной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214036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637731"/>
            <a:ext cx="10344081" cy="472212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1. Патриотизм: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1.1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Хранящий </a:t>
            </a:r>
            <a:r>
              <a:rPr lang="ru-RU" sz="2400" b="1" dirty="0">
                <a:solidFill>
                  <a:srgbClr val="002060"/>
                </a:solidFill>
              </a:rPr>
              <a:t>верность идеалам Отечества, </a:t>
            </a:r>
            <a:r>
              <a:rPr lang="ru-RU" sz="2400" b="1" dirty="0" smtClean="0">
                <a:solidFill>
                  <a:srgbClr val="002060"/>
                </a:solidFill>
              </a:rPr>
              <a:t>гражданского общества</a:t>
            </a:r>
            <a:r>
              <a:rPr lang="ru-RU" sz="2400" b="1" dirty="0">
                <a:solidFill>
                  <a:srgbClr val="002060"/>
                </a:solidFill>
              </a:rPr>
              <a:t>, демократии, гуманизма, мира во всем мире.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1.2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Действующий в интересах </a:t>
            </a:r>
            <a:r>
              <a:rPr lang="ru-RU" sz="2400" b="1" dirty="0">
                <a:solidFill>
                  <a:srgbClr val="002060"/>
                </a:solidFill>
              </a:rPr>
              <a:t>обеспечения безопасности и благополучия России, </a:t>
            </a:r>
            <a:r>
              <a:rPr lang="ru-RU" sz="2400" b="1" dirty="0" smtClean="0">
                <a:solidFill>
                  <a:srgbClr val="002060"/>
                </a:solidFill>
              </a:rPr>
              <a:t>сохранения родной </a:t>
            </a:r>
            <a:r>
              <a:rPr lang="ru-RU" sz="2400" b="1" dirty="0">
                <a:solidFill>
                  <a:srgbClr val="002060"/>
                </a:solidFill>
              </a:rPr>
              <a:t>культуры, исторической памяти и преемственности на основе </a:t>
            </a:r>
            <a:r>
              <a:rPr lang="ru-RU" sz="2400" b="1" dirty="0" smtClean="0">
                <a:solidFill>
                  <a:srgbClr val="002060"/>
                </a:solidFill>
              </a:rPr>
              <a:t>любви к </a:t>
            </a:r>
            <a:r>
              <a:rPr lang="ru-RU" sz="2400" b="1" dirty="0">
                <a:solidFill>
                  <a:srgbClr val="002060"/>
                </a:solidFill>
              </a:rPr>
              <a:t>Отечеству, малой Родине, сопричастности к многонациональному </a:t>
            </a:r>
            <a:r>
              <a:rPr lang="ru-RU" sz="2400" b="1" dirty="0" smtClean="0">
                <a:solidFill>
                  <a:srgbClr val="002060"/>
                </a:solidFill>
              </a:rPr>
              <a:t>народу России</a:t>
            </a:r>
            <a:r>
              <a:rPr lang="ru-RU" sz="2400" b="1" dirty="0">
                <a:solidFill>
                  <a:srgbClr val="002060"/>
                </a:solidFill>
              </a:rPr>
              <a:t>, принятие традиционных духовно-нравственных </a:t>
            </a:r>
            <a:r>
              <a:rPr lang="ru-RU" sz="2400" b="1" dirty="0" smtClean="0">
                <a:solidFill>
                  <a:srgbClr val="002060"/>
                </a:solidFill>
              </a:rPr>
              <a:t>ценностей человеческой </a:t>
            </a:r>
            <a:r>
              <a:rPr lang="ru-RU" sz="2400" b="1" dirty="0">
                <a:solidFill>
                  <a:srgbClr val="002060"/>
                </a:solidFill>
              </a:rPr>
              <a:t>жизни, семьи, человечества, уважения к </a:t>
            </a:r>
            <a:r>
              <a:rPr lang="ru-RU" sz="2400" b="1" dirty="0" smtClean="0">
                <a:solidFill>
                  <a:srgbClr val="002060"/>
                </a:solidFill>
              </a:rPr>
              <a:t>традиционным религиям </a:t>
            </a:r>
            <a:r>
              <a:rPr lang="ru-RU" sz="2400" b="1" dirty="0">
                <a:solidFill>
                  <a:srgbClr val="002060"/>
                </a:solidFill>
              </a:rPr>
              <a:t>России.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1.3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Уважающий </a:t>
            </a:r>
            <a:r>
              <a:rPr lang="ru-RU" sz="2400" b="1" dirty="0">
                <a:solidFill>
                  <a:srgbClr val="002060"/>
                </a:solidFill>
              </a:rPr>
              <a:t>прошлое родной страны и устремленный </a:t>
            </a:r>
            <a:r>
              <a:rPr lang="ru-RU" sz="2400" b="1" dirty="0" smtClean="0">
                <a:solidFill>
                  <a:srgbClr val="002060"/>
                </a:solidFill>
              </a:rPr>
              <a:t>в будущее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3856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Портрет выпускника СПО (дескрипторы)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355433" cy="5523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( Институт воспитания Российской академии образования</a:t>
            </a:r>
            <a:r>
              <a:rPr lang="ru-RU" sz="2000" b="1" dirty="0" smtClean="0">
                <a:solidFill>
                  <a:srgbClr val="C00000"/>
                </a:solidFill>
              </a:rPr>
              <a:t>)</a:t>
            </a: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9.1открытый к текущим и перспективным изменениям в мире труда и профессий;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9.2 </a:t>
            </a:r>
            <a:r>
              <a:rPr lang="ru-RU" sz="2400" b="1" dirty="0">
                <a:solidFill>
                  <a:srgbClr val="002060"/>
                </a:solidFill>
              </a:rPr>
              <a:t>мотивированный к освоению функционально близких видов профессиональной деятельности, имеющих общие объекты (условия, цели) труда, либо иные схожие характеристики;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9.3 </a:t>
            </a:r>
            <a:r>
              <a:rPr lang="ru-RU" sz="2400" b="1" dirty="0">
                <a:solidFill>
                  <a:srgbClr val="002060"/>
                </a:solidFill>
              </a:rPr>
              <a:t>экономически активный, предприимчивый, готовый к </a:t>
            </a:r>
            <a:r>
              <a:rPr lang="ru-RU" sz="2400" b="1" dirty="0" err="1">
                <a:solidFill>
                  <a:srgbClr val="002060"/>
                </a:solidFill>
              </a:rPr>
              <a:t>самозанятости</a:t>
            </a:r>
            <a:r>
              <a:rPr lang="ru-RU" sz="2400" b="1" dirty="0">
                <a:solidFill>
                  <a:srgbClr val="002060"/>
                </a:solidFill>
              </a:rPr>
              <a:t>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9.4 </a:t>
            </a:r>
            <a:r>
              <a:rPr lang="ru-RU" sz="2400" b="1" dirty="0">
                <a:solidFill>
                  <a:srgbClr val="002060"/>
                </a:solidFill>
              </a:rPr>
              <a:t>сохраняющий психологическую устойчивость в ситуативно сложных или стремительно меняющихся ситуациях.</a:t>
            </a:r>
          </a:p>
        </p:txBody>
      </p:sp>
    </p:spTree>
    <p:extLst>
      <p:ext uri="{BB962C8B-B14F-4D97-AF65-F5344CB8AC3E}">
        <p14:creationId xmlns:p14="http://schemas.microsoft.com/office/powerpoint/2010/main" val="15985575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4" y="352261"/>
            <a:ext cx="10371848" cy="94427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Направления воспитательной работы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преподавателя </a:t>
            </a:r>
            <a:r>
              <a:rPr lang="ru-RU" sz="2800" b="1" dirty="0">
                <a:solidFill>
                  <a:srgbClr val="002060"/>
                </a:solidFill>
              </a:rPr>
              <a:t>экономико-управленческих дисциплин</a:t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055" y="1392195"/>
            <a:ext cx="11281718" cy="5292810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1.Формирование </a:t>
            </a:r>
            <a:r>
              <a:rPr lang="ru-RU" sz="2000" b="1" dirty="0">
                <a:solidFill>
                  <a:srgbClr val="C00000"/>
                </a:solidFill>
              </a:rPr>
              <a:t>профессионального самосознания </a:t>
            </a:r>
            <a:r>
              <a:rPr lang="ru-RU" sz="2000" b="1" dirty="0" smtClean="0">
                <a:solidFill>
                  <a:srgbClr val="C00000"/>
                </a:solidFill>
              </a:rPr>
              <a:t>обучающегося</a:t>
            </a:r>
            <a:endParaRPr lang="ru-RU" sz="200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Цели </a:t>
            </a:r>
            <a:r>
              <a:rPr lang="ru-RU" b="1" dirty="0">
                <a:solidFill>
                  <a:srgbClr val="C00000"/>
                </a:solidFill>
              </a:rPr>
              <a:t>и задачи: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формирование интереса и уважения к выбранной профессии, специальности;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развитие способности профессиональной мобильности.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Формы работы: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тематические классные часы;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недели по специальности, конкурсы «Лучший по специальности», конкурсы рефератов, курсовых проектов;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тематические конференции</a:t>
            </a:r>
            <a:r>
              <a:rPr lang="ru-RU" b="1" dirty="0">
                <a:solidFill>
                  <a:srgbClr val="002060"/>
                </a:solidFill>
              </a:rPr>
              <a:t>, профессиональные праздники;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встречи </a:t>
            </a:r>
            <a:r>
              <a:rPr lang="ru-RU" b="1" dirty="0">
                <a:solidFill>
                  <a:srgbClr val="002060"/>
                </a:solidFill>
              </a:rPr>
              <a:t>со специалистами и выпускниками;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экскурсии </a:t>
            </a:r>
            <a:r>
              <a:rPr lang="ru-RU" b="1" dirty="0">
                <a:solidFill>
                  <a:srgbClr val="002060"/>
                </a:solidFill>
              </a:rPr>
              <a:t>на предприятия;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открытая </a:t>
            </a:r>
            <a:r>
              <a:rPr lang="ru-RU" b="1" dirty="0">
                <a:solidFill>
                  <a:srgbClr val="002060"/>
                </a:solidFill>
              </a:rPr>
              <a:t>защита курсовых проектов;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посвящение </a:t>
            </a:r>
            <a:r>
              <a:rPr lang="ru-RU" b="1" dirty="0">
                <a:solidFill>
                  <a:srgbClr val="002060"/>
                </a:solidFill>
              </a:rPr>
              <a:t>первокурсников в студенты;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07432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582" y="352261"/>
            <a:ext cx="10481030" cy="103993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Направления воспитательной </a:t>
            </a:r>
            <a:r>
              <a:rPr lang="ru-RU" sz="2800" b="1" dirty="0" smtClean="0">
                <a:solidFill>
                  <a:srgbClr val="002060"/>
                </a:solidFill>
              </a:rPr>
              <a:t>работы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преподавателя экономико-управленческих дисциплин</a:t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9815" y="1392195"/>
            <a:ext cx="10527957" cy="5292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</a:t>
            </a:r>
            <a:r>
              <a:rPr lang="ru-RU" sz="2000" b="1" dirty="0" smtClean="0">
                <a:solidFill>
                  <a:srgbClr val="C00000"/>
                </a:solidFill>
              </a:rPr>
              <a:t>2. Формирование </a:t>
            </a:r>
            <a:r>
              <a:rPr lang="ru-RU" sz="2000" b="1" dirty="0">
                <a:solidFill>
                  <a:srgbClr val="C00000"/>
                </a:solidFill>
              </a:rPr>
              <a:t>личности обучающегося.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Цели и задачи: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адаптация к условиям колледжа;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формирование гражданской ответственности, правового сознания;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формирование добросовестного отношения к учебе, овладение методами самостоятельной работы;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воспитание нравственных качеств;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формирование интереса к выбранной специальности, развитие способности профессиональной мобильности;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развитие способности социализации в обществе, потребности в здоровом образе жизни, формирование экологической грамотности;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 овладение культурой общение и поведения.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5340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816" y="352262"/>
            <a:ext cx="10194796" cy="79691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Направления воспитательной </a:t>
            </a:r>
            <a:r>
              <a:rPr lang="ru-RU" sz="2400" b="1" dirty="0" smtClean="0">
                <a:solidFill>
                  <a:srgbClr val="002060"/>
                </a:solidFill>
              </a:rPr>
              <a:t>работы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преподавателя экономико-управленческих дисциплин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3189" y="1149177"/>
            <a:ext cx="11034584" cy="55358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2. Формирование </a:t>
            </a:r>
            <a:r>
              <a:rPr lang="ru-RU" b="1" dirty="0">
                <a:solidFill>
                  <a:srgbClr val="C00000"/>
                </a:solidFill>
              </a:rPr>
              <a:t>личности обучающегося.</a:t>
            </a: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Формы </a:t>
            </a:r>
            <a:r>
              <a:rPr lang="ru-RU" sz="2000" b="1" dirty="0">
                <a:solidFill>
                  <a:srgbClr val="C00000"/>
                </a:solidFill>
              </a:rPr>
              <a:t>работы: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тренинги, беседы, дискуссии, тематические классные часы, конференции;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встречи со специалистами, ведущими преподавателями;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конкурсы рефератов, плакатов, рисунков, презентаций;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проведение и участие в акциях по борьбе с вредными привычками;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деятельность студенческих органов самоуправления;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проведение дней здоровья, спортивных соревнований и работа спортивных секций;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встречи с работниками правоохранительных органов, медицинских и культурных учреждений;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посещение музеев, творческих выставок, кинотеатров, театров;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встречи с ветеранами ВОВ и участниками локальных войн;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предметные олимпиады, недели, декады;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конкурсы «Лучший по специальности»;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экскурсии на предприятия;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встречи со специалистами по охране окружающей среды;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моральное </a:t>
            </a:r>
            <a:r>
              <a:rPr lang="ru-RU" b="1" dirty="0">
                <a:solidFill>
                  <a:srgbClr val="002060"/>
                </a:solidFill>
              </a:rPr>
              <a:t>и материальное поощрение обучающихся (грамоты, именные стипендии, премии и </a:t>
            </a:r>
            <a:r>
              <a:rPr lang="ru-RU" b="1" dirty="0" smtClean="0">
                <a:solidFill>
                  <a:srgbClr val="002060"/>
                </a:solidFill>
              </a:rPr>
              <a:t>др.)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241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816" y="414046"/>
            <a:ext cx="10194796" cy="79691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Направления воспитательной </a:t>
            </a:r>
            <a:r>
              <a:rPr lang="ru-RU" sz="2400" b="1" dirty="0" smtClean="0">
                <a:solidFill>
                  <a:srgbClr val="002060"/>
                </a:solidFill>
              </a:rPr>
              <a:t>работы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преподавателя экономико-управленческих дисциплин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8598" y="1210962"/>
            <a:ext cx="11034584" cy="54194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3. Развитие </a:t>
            </a:r>
            <a:r>
              <a:rPr lang="ru-RU" sz="2000" b="1" dirty="0">
                <a:solidFill>
                  <a:srgbClr val="C00000"/>
                </a:solidFill>
              </a:rPr>
              <a:t>отношений сотрудничества обучающихся и преподавателей.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Цели </a:t>
            </a:r>
            <a:r>
              <a:rPr lang="ru-RU" sz="2000" b="1" dirty="0">
                <a:solidFill>
                  <a:srgbClr val="C00000"/>
                </a:solidFill>
              </a:rPr>
              <a:t>и задачи:</a:t>
            </a:r>
          </a:p>
          <a:p>
            <a:r>
              <a:rPr lang="ru-RU" sz="2000" b="1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создание условий для укрепления союза преподавателей, сотрудников и обучающихся на основе учебных и иных интересов;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Формы </a:t>
            </a:r>
            <a:r>
              <a:rPr lang="ru-RU" sz="2000" b="1" dirty="0">
                <a:solidFill>
                  <a:srgbClr val="C00000"/>
                </a:solidFill>
              </a:rPr>
              <a:t>работы: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организация </a:t>
            </a:r>
            <a:r>
              <a:rPr lang="ru-RU" sz="2000" b="1" dirty="0">
                <a:solidFill>
                  <a:srgbClr val="002060"/>
                </a:solidFill>
              </a:rPr>
              <a:t>и проведение научно-практических конференций;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организация </a:t>
            </a:r>
            <a:r>
              <a:rPr lang="ru-RU" sz="2000" b="1" dirty="0">
                <a:solidFill>
                  <a:srgbClr val="002060"/>
                </a:solidFill>
              </a:rPr>
              <a:t>и проведение торжественных мероприятий (юбилеи колледжа, профессиональные праздники и т.п.);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чествование </a:t>
            </a:r>
            <a:r>
              <a:rPr lang="ru-RU" sz="2000" b="1" dirty="0">
                <a:solidFill>
                  <a:srgbClr val="002060"/>
                </a:solidFill>
              </a:rPr>
              <a:t>юбиляров, победителей конкурсов, олимпиад, спортивных соревнований и т.п.;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организация </a:t>
            </a:r>
            <a:r>
              <a:rPr lang="ru-RU" sz="2000" b="1" dirty="0">
                <a:solidFill>
                  <a:srgbClr val="002060"/>
                </a:solidFill>
              </a:rPr>
              <a:t>и проведение </a:t>
            </a:r>
            <a:r>
              <a:rPr lang="ru-RU" sz="2000" b="1" dirty="0" err="1">
                <a:solidFill>
                  <a:srgbClr val="002060"/>
                </a:solidFill>
              </a:rPr>
              <a:t>профориентационной</a:t>
            </a:r>
            <a:r>
              <a:rPr lang="ru-RU" sz="2000" b="1" dirty="0">
                <a:solidFill>
                  <a:srgbClr val="002060"/>
                </a:solidFill>
              </a:rPr>
              <a:t> работы, дней открытых дверей;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издательская </a:t>
            </a:r>
            <a:r>
              <a:rPr lang="ru-RU" sz="2000" b="1" dirty="0">
                <a:solidFill>
                  <a:srgbClr val="002060"/>
                </a:solidFill>
              </a:rPr>
              <a:t>деятельность: выпуск стенгазет, газеты «Вестник колледжа»;</a:t>
            </a:r>
          </a:p>
          <a:p>
            <a:pPr marL="0" indent="0">
              <a:buNone/>
            </a:pPr>
            <a:endParaRPr lang="ru-RU" sz="2000" b="1" dirty="0"/>
          </a:p>
          <a:p>
            <a:pPr>
              <a:spcBef>
                <a:spcPts val="0"/>
              </a:spcBef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677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816" y="414046"/>
            <a:ext cx="10194796" cy="79691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Направления воспитательной работы преподавателя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экономико-управленческих </a:t>
            </a:r>
            <a:r>
              <a:rPr lang="ru-RU" sz="2400" b="1" dirty="0">
                <a:solidFill>
                  <a:srgbClr val="002060"/>
                </a:solidFill>
              </a:rPr>
              <a:t>дисциплин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2042" y="1392071"/>
            <a:ext cx="11022463" cy="5206435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4.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Формирование </a:t>
            </a:r>
            <a:r>
              <a:rPr lang="ru-RU" sz="2400" b="1" dirty="0">
                <a:solidFill>
                  <a:srgbClr val="C00000"/>
                </a:solidFill>
              </a:rPr>
              <a:t>эффективной воспитательной среды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000" b="1" dirty="0">
              <a:solidFill>
                <a:srgbClr val="C0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Цели </a:t>
            </a:r>
            <a:r>
              <a:rPr lang="ru-RU" sz="2400" b="1" dirty="0">
                <a:solidFill>
                  <a:srgbClr val="C00000"/>
                </a:solidFill>
              </a:rPr>
              <a:t>и задачи: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создание </a:t>
            </a:r>
            <a:r>
              <a:rPr lang="ru-RU" sz="2400" b="1" dirty="0">
                <a:solidFill>
                  <a:srgbClr val="002060"/>
                </a:solidFill>
              </a:rPr>
              <a:t>благоприятного делового, психологического и нравственного климата </a:t>
            </a:r>
            <a:r>
              <a:rPr lang="ru-RU" sz="2400" b="1" dirty="0" smtClean="0">
                <a:solidFill>
                  <a:srgbClr val="002060"/>
                </a:solidFill>
              </a:rPr>
              <a:t>в учебных </a:t>
            </a:r>
            <a:r>
              <a:rPr lang="ru-RU" sz="2400" b="1" dirty="0">
                <a:solidFill>
                  <a:srgbClr val="002060"/>
                </a:solidFill>
              </a:rPr>
              <a:t>группах и колледже;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Формы </a:t>
            </a:r>
            <a:r>
              <a:rPr lang="ru-RU" sz="2400" b="1" dirty="0">
                <a:solidFill>
                  <a:srgbClr val="C00000"/>
                </a:solidFill>
              </a:rPr>
              <a:t>работы: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оказание </a:t>
            </a:r>
            <a:r>
              <a:rPr lang="ru-RU" sz="2400" b="1" dirty="0">
                <a:solidFill>
                  <a:srgbClr val="002060"/>
                </a:solidFill>
              </a:rPr>
              <a:t>психолого-педагогической поддержки обучающимся;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лекции</a:t>
            </a:r>
            <a:r>
              <a:rPr lang="ru-RU" sz="2400" b="1" dirty="0">
                <a:solidFill>
                  <a:srgbClr val="002060"/>
                </a:solidFill>
              </a:rPr>
              <a:t>, беседы, тренинги, деловые </a:t>
            </a:r>
            <a:r>
              <a:rPr lang="ru-RU" sz="2400" b="1" dirty="0" smtClean="0">
                <a:solidFill>
                  <a:srgbClr val="002060"/>
                </a:solidFill>
              </a:rPr>
              <a:t>игры, </a:t>
            </a:r>
            <a:r>
              <a:rPr lang="ru-RU" sz="2400" b="1" dirty="0">
                <a:solidFill>
                  <a:srgbClr val="002060"/>
                </a:solidFill>
              </a:rPr>
              <a:t>обмен опытом;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круглые </a:t>
            </a:r>
            <a:r>
              <a:rPr lang="ru-RU" sz="2400" b="1" dirty="0">
                <a:solidFill>
                  <a:srgbClr val="002060"/>
                </a:solidFill>
              </a:rPr>
              <a:t>столы, педсоветы по изучению передового </a:t>
            </a:r>
            <a:r>
              <a:rPr lang="ru-RU" sz="2400" b="1" dirty="0" smtClean="0">
                <a:solidFill>
                  <a:srgbClr val="002060"/>
                </a:solidFill>
              </a:rPr>
              <a:t>опыта и  </a:t>
            </a:r>
            <a:r>
              <a:rPr lang="ru-RU" sz="2400" b="1" dirty="0">
                <a:solidFill>
                  <a:srgbClr val="002060"/>
                </a:solidFill>
              </a:rPr>
              <a:t>новых форм воспитательной работы;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коллективные </a:t>
            </a:r>
            <a:r>
              <a:rPr lang="ru-RU" sz="2400" b="1" dirty="0">
                <a:solidFill>
                  <a:srgbClr val="002060"/>
                </a:solidFill>
              </a:rPr>
              <a:t>творческие дела.</a:t>
            </a:r>
          </a:p>
          <a:p>
            <a:pPr algn="just">
              <a:spcBef>
                <a:spcPts val="0"/>
              </a:spcBef>
            </a:pP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58543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816" y="414046"/>
            <a:ext cx="10194796" cy="79691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Направления воспитательной работы преподавателя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экономико-управленческих </a:t>
            </a:r>
            <a:r>
              <a:rPr lang="ru-RU" sz="2400" b="1" dirty="0">
                <a:solidFill>
                  <a:srgbClr val="002060"/>
                </a:solidFill>
              </a:rPr>
              <a:t>дисциплин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2042" y="1487605"/>
            <a:ext cx="11022463" cy="5110901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5. Формирование </a:t>
            </a:r>
            <a:r>
              <a:rPr lang="ru-RU" sz="2400" b="1" dirty="0">
                <a:solidFill>
                  <a:srgbClr val="C00000"/>
                </a:solidFill>
              </a:rPr>
              <a:t>культурной среды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>
              <a:solidFill>
                <a:srgbClr val="C0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  Цели </a:t>
            </a:r>
            <a:r>
              <a:rPr lang="ru-RU" sz="2000" b="1" dirty="0">
                <a:solidFill>
                  <a:srgbClr val="C00000"/>
                </a:solidFill>
              </a:rPr>
              <a:t>и задачи: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создание </a:t>
            </a:r>
            <a:r>
              <a:rPr lang="ru-RU" sz="2000" b="1" dirty="0">
                <a:solidFill>
                  <a:srgbClr val="002060"/>
                </a:solidFill>
              </a:rPr>
              <a:t>условий для выявления и реализации творческих способностей обучающихся, воспитание культуры поведения, общения;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приобщение обучающихся к национальной и мировой культуре.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Формы </a:t>
            </a:r>
            <a:r>
              <a:rPr lang="ru-RU" sz="2000" b="1" dirty="0">
                <a:solidFill>
                  <a:srgbClr val="C00000"/>
                </a:solidFill>
              </a:rPr>
              <a:t>работы: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беседы</a:t>
            </a:r>
            <a:r>
              <a:rPr lang="ru-RU" sz="2000" b="1" dirty="0">
                <a:solidFill>
                  <a:srgbClr val="002060"/>
                </a:solidFill>
              </a:rPr>
              <a:t>, циклы лекций о национальной и мировой культуре;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беседы по профилактике экстремизма, воспитанию толерантности;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творческие </a:t>
            </a:r>
            <a:r>
              <a:rPr lang="ru-RU" sz="2000" b="1" dirty="0">
                <a:solidFill>
                  <a:srgbClr val="002060"/>
                </a:solidFill>
              </a:rPr>
              <a:t>выставки, проекты обучающихся;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участие </a:t>
            </a:r>
            <a:r>
              <a:rPr lang="ru-RU" sz="2000" b="1" dirty="0">
                <a:solidFill>
                  <a:srgbClr val="002060"/>
                </a:solidFill>
              </a:rPr>
              <a:t>в творческих объединениях, художественной самодеятельности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профессиональные </a:t>
            </a:r>
            <a:r>
              <a:rPr lang="ru-RU" sz="2000" b="1" dirty="0" smtClean="0">
                <a:solidFill>
                  <a:srgbClr val="002060"/>
                </a:solidFill>
              </a:rPr>
              <a:t>праздники;</a:t>
            </a:r>
            <a:endParaRPr lang="ru-RU" sz="20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экскурсии, посещение </a:t>
            </a:r>
            <a:r>
              <a:rPr lang="ru-RU" sz="2000" b="1" dirty="0">
                <a:solidFill>
                  <a:srgbClr val="002060"/>
                </a:solidFill>
              </a:rPr>
              <a:t>театров, музеев, </a:t>
            </a:r>
            <a:r>
              <a:rPr lang="ru-RU" sz="2000" b="1" dirty="0" smtClean="0">
                <a:solidFill>
                  <a:srgbClr val="002060"/>
                </a:solidFill>
              </a:rPr>
              <a:t>выставок.</a:t>
            </a:r>
            <a:endParaRPr lang="ru-RU" sz="2000" b="1" dirty="0">
              <a:solidFill>
                <a:srgbClr val="002060"/>
              </a:solidFill>
            </a:endParaRPr>
          </a:p>
          <a:p>
            <a:pPr algn="just">
              <a:spcBef>
                <a:spcPts val="0"/>
              </a:spcBef>
            </a:pP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97507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10085512" cy="8498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рабочих </a:t>
            </a:r>
            <a:r>
              <a:rPr lang="ru-RU" sz="2400" b="1" dirty="0">
                <a:solidFill>
                  <a:srgbClr val="002060"/>
                </a:solidFill>
              </a:rPr>
              <a:t>программ </a:t>
            </a:r>
            <a:r>
              <a:rPr lang="ru-RU" sz="2400" b="1" dirty="0" smtClean="0">
                <a:solidFill>
                  <a:srgbClr val="002060"/>
                </a:solidFill>
              </a:rPr>
              <a:t>УД и ПМ: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1</a:t>
            </a:r>
            <a:r>
              <a:rPr lang="ru-RU" sz="2000" b="1" dirty="0">
                <a:solidFill>
                  <a:srgbClr val="C00000"/>
                </a:solidFill>
              </a:rPr>
              <a:t>. Сформировать в студентах: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осознание </a:t>
            </a:r>
            <a:r>
              <a:rPr lang="ru-RU" sz="2400" b="1" dirty="0">
                <a:solidFill>
                  <a:srgbClr val="002060"/>
                </a:solidFill>
              </a:rPr>
              <a:t>того факта, что они являются гражданами и защитниками великой страны;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готовность </a:t>
            </a:r>
            <a:r>
              <a:rPr lang="ru-RU" sz="2400" b="1" dirty="0">
                <a:solidFill>
                  <a:srgbClr val="002060"/>
                </a:solidFill>
              </a:rPr>
              <a:t>использовать свой личный и профессиональный потенциал для защиты национальных интересов России;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приверженность </a:t>
            </a:r>
            <a:r>
              <a:rPr lang="ru-RU" sz="2400" b="1" dirty="0">
                <a:solidFill>
                  <a:srgbClr val="002060"/>
                </a:solidFill>
              </a:rPr>
              <a:t>к родной культуре, исторической памяти на основе любви к Родине, родному народу, малой родине, принятию традиционных ценностей многонационального народа России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готовность принимать семейные ценности своего народа, готовый к созданию семьи и воспитанию детей. </a:t>
            </a:r>
          </a:p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163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8634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рабочих </a:t>
            </a:r>
            <a:r>
              <a:rPr lang="ru-RU" sz="2400" b="1" dirty="0">
                <a:solidFill>
                  <a:srgbClr val="002060"/>
                </a:solidFill>
              </a:rPr>
              <a:t>программ </a:t>
            </a:r>
            <a:r>
              <a:rPr lang="ru-RU" sz="2400" b="1" dirty="0" smtClean="0">
                <a:solidFill>
                  <a:srgbClr val="002060"/>
                </a:solidFill>
              </a:rPr>
              <a:t>УД и ПМ: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2. Сформировать в студентах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готовность </a:t>
            </a:r>
            <a:r>
              <a:rPr lang="ru-RU" sz="2000" b="1" dirty="0">
                <a:solidFill>
                  <a:srgbClr val="002060"/>
                </a:solidFill>
              </a:rPr>
              <a:t>занимать активную гражданскую позицию избирателя, волонтера, общественного деятеля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способность осознавать цели и задачи </a:t>
            </a:r>
            <a:r>
              <a:rPr lang="ru-RU" sz="2000" b="1" dirty="0" smtClean="0">
                <a:solidFill>
                  <a:srgbClr val="002060"/>
                </a:solidFill>
              </a:rPr>
              <a:t>научно-технологического</a:t>
            </a:r>
            <a:r>
              <a:rPr lang="ru-RU" sz="2000" b="1" dirty="0">
                <a:solidFill>
                  <a:srgbClr val="002060"/>
                </a:solidFill>
              </a:rPr>
              <a:t>, экономического, информационного развития России, готовность работать на их достижение;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готовность </a:t>
            </a:r>
            <a:r>
              <a:rPr lang="ru-RU" sz="2000" b="1" dirty="0">
                <a:solidFill>
                  <a:srgbClr val="002060"/>
                </a:solidFill>
              </a:rPr>
              <a:t>соответствовать ожиданиям работодателей: </a:t>
            </a:r>
            <a:r>
              <a:rPr lang="ru-RU" sz="2000" b="1" dirty="0" err="1">
                <a:solidFill>
                  <a:srgbClr val="002060"/>
                </a:solidFill>
              </a:rPr>
              <a:t>проектно</a:t>
            </a:r>
            <a:r>
              <a:rPr lang="ru-RU" sz="2000" b="1" dirty="0">
                <a:solidFill>
                  <a:srgbClr val="002060"/>
                </a:solidFill>
              </a:rPr>
              <a:t> мыслить, эффективно взаимодействовать с членами команды и сотрудничать с другими людьми, осознанно выполнять профессиональные требования;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ответственность</a:t>
            </a:r>
            <a:r>
              <a:rPr lang="ru-RU" sz="2000" b="1" dirty="0">
                <a:solidFill>
                  <a:srgbClr val="002060"/>
                </a:solidFill>
              </a:rPr>
              <a:t>, пунктуальность, дисциплинированность, трудолюбие, критическое мышление, нацеленность на достижение поставленных целей;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профессиональную </a:t>
            </a:r>
            <a:r>
              <a:rPr lang="ru-RU" sz="2000" b="1" dirty="0">
                <a:solidFill>
                  <a:srgbClr val="002060"/>
                </a:solidFill>
              </a:rPr>
              <a:t>жизнестойкость;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признание </a:t>
            </a:r>
            <a:r>
              <a:rPr lang="ru-RU" sz="2000" b="1" dirty="0">
                <a:solidFill>
                  <a:srgbClr val="002060"/>
                </a:solidFill>
              </a:rPr>
              <a:t>ценности непрерывного образования, способность ориентироваться на изменяющемся рынке труда, избегать безработицы; управлять собственным профессиональным развитием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рефлексивно оценивать собственный жизненный опыт, критерии личной успешности. </a:t>
            </a:r>
          </a:p>
        </p:txBody>
      </p:sp>
    </p:spTree>
    <p:extLst>
      <p:ext uri="{BB962C8B-B14F-4D97-AF65-F5344CB8AC3E}">
        <p14:creationId xmlns:p14="http://schemas.microsoft.com/office/powerpoint/2010/main" val="1977016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7270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</a:t>
            </a:r>
            <a:r>
              <a:rPr lang="ru-RU" sz="2400" b="1" dirty="0" smtClean="0">
                <a:solidFill>
                  <a:srgbClr val="002060"/>
                </a:solidFill>
              </a:rPr>
              <a:t>реализации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рабочих программ </a:t>
            </a:r>
            <a:r>
              <a:rPr lang="ru-RU" sz="2400" b="1" dirty="0" smtClean="0">
                <a:solidFill>
                  <a:srgbClr val="002060"/>
                </a:solidFill>
              </a:rPr>
              <a:t>УД и ПМ: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3. </a:t>
            </a:r>
            <a:r>
              <a:rPr lang="ru-RU" sz="2000" b="1" dirty="0">
                <a:solidFill>
                  <a:srgbClr val="C00000"/>
                </a:solidFill>
              </a:rPr>
              <a:t>Сформировать в студентах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</a:rPr>
              <a:t>уважение </a:t>
            </a:r>
            <a:r>
              <a:rPr lang="ru-RU" sz="2000" b="1" dirty="0">
                <a:solidFill>
                  <a:srgbClr val="002060"/>
                </a:solidFill>
              </a:rPr>
              <a:t>к этнокультурным, религиозным правам человека, в том числе с особенностями развития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- признание </a:t>
            </a:r>
            <a:r>
              <a:rPr lang="ru-RU" sz="2000" b="1" dirty="0">
                <a:solidFill>
                  <a:srgbClr val="002060"/>
                </a:solidFill>
              </a:rPr>
              <a:t>ценности собственной и чужой уникальности в различных ситуациях, во всех формах и видах деятельности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- готовность </a:t>
            </a:r>
            <a:r>
              <a:rPr lang="ru-RU" sz="2000" b="1" dirty="0">
                <a:solidFill>
                  <a:srgbClr val="002060"/>
                </a:solidFill>
              </a:rPr>
              <a:t>принимать активное участие в социально значимых мероприятиях, соблюдать нормы правопорядка, следовать идеалам гражданского общества, обеспечения безопасности, прав и свобод граждан России, оказать поддержку нуждающимся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лояльность к установкам и проявлениям представителей субкультур, способность отличать их от групп с деструктивным и </a:t>
            </a:r>
            <a:r>
              <a:rPr lang="ru-RU" sz="2000" b="1" dirty="0" err="1">
                <a:solidFill>
                  <a:srgbClr val="002060"/>
                </a:solidFill>
              </a:rPr>
              <a:t>девиантным</a:t>
            </a:r>
            <a:r>
              <a:rPr lang="ru-RU" sz="2000" b="1" dirty="0">
                <a:solidFill>
                  <a:srgbClr val="002060"/>
                </a:solidFill>
              </a:rPr>
              <a:t> поведением;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-неприятие </a:t>
            </a:r>
            <a:r>
              <a:rPr lang="ru-RU" sz="2000" b="1" dirty="0">
                <a:solidFill>
                  <a:srgbClr val="002060"/>
                </a:solidFill>
              </a:rPr>
              <a:t>и готовность предупреждать социально опасное поведение окружающих 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683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5845" y="1705970"/>
            <a:ext cx="9948767" cy="49419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2.Гражданская </a:t>
            </a:r>
            <a:r>
              <a:rPr lang="ru-RU" sz="2400" b="1" dirty="0">
                <a:solidFill>
                  <a:srgbClr val="FF0000"/>
                </a:solidFill>
              </a:rPr>
              <a:t>позиция и </a:t>
            </a:r>
            <a:r>
              <a:rPr lang="ru-RU" sz="2400" b="1" dirty="0" smtClean="0">
                <a:solidFill>
                  <a:srgbClr val="FF0000"/>
                </a:solidFill>
              </a:rPr>
              <a:t>правосознание: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2.1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Активно </a:t>
            </a:r>
            <a:r>
              <a:rPr lang="ru-RU" sz="2400" b="1" dirty="0">
                <a:solidFill>
                  <a:srgbClr val="002060"/>
                </a:solidFill>
              </a:rPr>
              <a:t>и </a:t>
            </a:r>
            <a:r>
              <a:rPr lang="ru-RU" sz="2400" b="1" dirty="0" smtClean="0">
                <a:solidFill>
                  <a:srgbClr val="002060"/>
                </a:solidFill>
              </a:rPr>
              <a:t>сознательно принимающий </a:t>
            </a:r>
            <a:r>
              <a:rPr lang="ru-RU" sz="2400" b="1" dirty="0">
                <a:solidFill>
                  <a:srgbClr val="002060"/>
                </a:solidFill>
              </a:rPr>
              <a:t>участие в достижении национальных целей развития </a:t>
            </a:r>
            <a:r>
              <a:rPr lang="ru-RU" sz="2400" b="1" dirty="0" smtClean="0">
                <a:solidFill>
                  <a:srgbClr val="002060"/>
                </a:solidFill>
              </a:rPr>
              <a:t>России в </a:t>
            </a:r>
            <a:r>
              <a:rPr lang="ru-RU" sz="2400" b="1" dirty="0">
                <a:solidFill>
                  <a:srgbClr val="002060"/>
                </a:solidFill>
              </a:rPr>
              <a:t>различных сферах социальной жизни и экономики, </a:t>
            </a:r>
            <a:r>
              <a:rPr lang="ru-RU" sz="2400" b="1" dirty="0" smtClean="0">
                <a:solidFill>
                  <a:srgbClr val="002060"/>
                </a:solidFill>
              </a:rPr>
              <a:t>творчески участвующий </a:t>
            </a:r>
            <a:r>
              <a:rPr lang="ru-RU" sz="2400" b="1" dirty="0">
                <a:solidFill>
                  <a:srgbClr val="002060"/>
                </a:solidFill>
              </a:rPr>
              <a:t>в деятельности общественных организаций, </a:t>
            </a:r>
            <a:r>
              <a:rPr lang="ru-RU" sz="2400" b="1" dirty="0" smtClean="0">
                <a:solidFill>
                  <a:srgbClr val="002060"/>
                </a:solidFill>
              </a:rPr>
              <a:t>объединений, волонтерских </a:t>
            </a:r>
            <a:r>
              <a:rPr lang="ru-RU" sz="2400" b="1" dirty="0">
                <a:solidFill>
                  <a:srgbClr val="002060"/>
                </a:solidFill>
              </a:rPr>
              <a:t>и благотворительных проектах.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2.2 </a:t>
            </a:r>
            <a:r>
              <a:rPr lang="ru-RU" sz="2400" b="1" dirty="0" smtClean="0">
                <a:solidFill>
                  <a:srgbClr val="002060"/>
                </a:solidFill>
              </a:rPr>
              <a:t>Принимающий и учитывающий </a:t>
            </a:r>
            <a:r>
              <a:rPr lang="ru-RU" sz="2400" b="1" dirty="0">
                <a:solidFill>
                  <a:srgbClr val="002060"/>
                </a:solidFill>
              </a:rPr>
              <a:t>в своих действиях ценность и неповторимость, права </a:t>
            </a:r>
            <a:r>
              <a:rPr lang="ru-RU" sz="2400" b="1" dirty="0" smtClean="0">
                <a:solidFill>
                  <a:srgbClr val="002060"/>
                </a:solidFill>
              </a:rPr>
              <a:t>и свободы </a:t>
            </a:r>
            <a:r>
              <a:rPr lang="ru-RU" sz="2400" b="1" dirty="0">
                <a:solidFill>
                  <a:srgbClr val="002060"/>
                </a:solidFill>
              </a:rPr>
              <a:t>других людей на основе развитого правосознания</a:t>
            </a:r>
          </a:p>
        </p:txBody>
      </p:sp>
    </p:spTree>
    <p:extLst>
      <p:ext uri="{BB962C8B-B14F-4D97-AF65-F5344CB8AC3E}">
        <p14:creationId xmlns:p14="http://schemas.microsoft.com/office/powerpoint/2010/main" val="34863599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4776" y="255621"/>
            <a:ext cx="10139836" cy="56213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рабочих </a:t>
            </a:r>
            <a:r>
              <a:rPr lang="ru-RU" sz="2400" b="1" dirty="0">
                <a:solidFill>
                  <a:srgbClr val="002060"/>
                </a:solidFill>
              </a:rPr>
              <a:t>программ </a:t>
            </a:r>
            <a:r>
              <a:rPr lang="ru-RU" sz="2400" b="1" dirty="0" smtClean="0">
                <a:solidFill>
                  <a:srgbClr val="002060"/>
                </a:solidFill>
              </a:rPr>
              <a:t>УД и ПМ: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355433" cy="552346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300" b="1" dirty="0" smtClean="0">
                <a:solidFill>
                  <a:srgbClr val="C00000"/>
                </a:solidFill>
              </a:rPr>
              <a:t>4. </a:t>
            </a:r>
            <a:r>
              <a:rPr lang="ru-RU" sz="2300" b="1" dirty="0">
                <a:solidFill>
                  <a:srgbClr val="C00000"/>
                </a:solidFill>
              </a:rPr>
              <a:t>Сформировать в студентах</a:t>
            </a:r>
            <a:r>
              <a:rPr lang="ru-RU" sz="23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300" b="1" dirty="0">
                <a:solidFill>
                  <a:srgbClr val="002060"/>
                </a:solidFill>
              </a:rPr>
              <a:t>способность в цифровой среде использовать различные цифровые средства, позволяющие во взаимодействии с другими людьми достигать поставленных целей; </a:t>
            </a:r>
            <a:endParaRPr lang="ru-RU" sz="23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rgbClr val="002060"/>
                </a:solidFill>
              </a:rPr>
              <a:t>-</a:t>
            </a:r>
            <a:r>
              <a:rPr lang="ru-RU" sz="2300" b="1" dirty="0" smtClean="0">
                <a:solidFill>
                  <a:srgbClr val="002060"/>
                </a:solidFill>
              </a:rPr>
              <a:t>стремление </a:t>
            </a:r>
            <a:r>
              <a:rPr lang="ru-RU" sz="2300" b="1" dirty="0">
                <a:solidFill>
                  <a:srgbClr val="002060"/>
                </a:solidFill>
              </a:rPr>
              <a:t>к формированию в сетевой среде личностно и профессионального конструктивного «цифрового следа»; </a:t>
            </a:r>
            <a:endParaRPr lang="ru-RU" sz="23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300" b="1" dirty="0" smtClean="0">
                <a:solidFill>
                  <a:srgbClr val="002060"/>
                </a:solidFill>
              </a:rPr>
              <a:t>-способность </a:t>
            </a:r>
            <a:r>
              <a:rPr lang="ru-RU" sz="2300" b="1" dirty="0">
                <a:solidFill>
                  <a:srgbClr val="002060"/>
                </a:solidFill>
              </a:rPr>
              <a:t>ставить перед собой цели под возникающие жизненные задачи, подбирать способы решения и средства развития, в том числе с использованием цифровых средств</a:t>
            </a:r>
            <a:r>
              <a:rPr lang="ru-RU" sz="23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300" b="1" dirty="0" smtClean="0">
                <a:solidFill>
                  <a:srgbClr val="002060"/>
                </a:solidFill>
              </a:rPr>
              <a:t>-готовность </a:t>
            </a:r>
            <a:r>
              <a:rPr lang="ru-RU" sz="2300" b="1" dirty="0">
                <a:solidFill>
                  <a:srgbClr val="002060"/>
                </a:solidFill>
              </a:rPr>
              <a:t>содействовать поддержанию престижа своей профессии и образовательной организации; </a:t>
            </a:r>
            <a:endParaRPr lang="ru-RU" sz="23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300" b="1" dirty="0" smtClean="0">
                <a:solidFill>
                  <a:srgbClr val="002060"/>
                </a:solidFill>
              </a:rPr>
              <a:t>-способность </a:t>
            </a:r>
            <a:r>
              <a:rPr lang="ru-RU" sz="2300" b="1" dirty="0">
                <a:solidFill>
                  <a:srgbClr val="002060"/>
                </a:solidFill>
              </a:rPr>
              <a:t>генерировать новые идеи для решения задач цифровой экономики, перестраивать сложившиеся способы решения задач, выдвигать альтернативные варианты действий с целью выработки новых оптимальных алгоритмов; </a:t>
            </a:r>
            <a:endParaRPr lang="ru-RU" sz="23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rgbClr val="002060"/>
                </a:solidFill>
              </a:rPr>
              <a:t>-</a:t>
            </a:r>
            <a:r>
              <a:rPr lang="ru-RU" sz="2300" b="1" dirty="0" smtClean="0">
                <a:solidFill>
                  <a:srgbClr val="002060"/>
                </a:solidFill>
              </a:rPr>
              <a:t>готовность </a:t>
            </a:r>
            <a:r>
              <a:rPr lang="ru-RU" sz="2300" b="1" dirty="0">
                <a:solidFill>
                  <a:srgbClr val="002060"/>
                </a:solidFill>
              </a:rPr>
              <a:t>позиционировать себя в сети как результативного и привлекательного участника трудовых отношений; </a:t>
            </a:r>
            <a:endParaRPr lang="ru-RU" sz="23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rgbClr val="002060"/>
                </a:solidFill>
              </a:rPr>
              <a:t>-</a:t>
            </a:r>
            <a:r>
              <a:rPr lang="ru-RU" sz="2300" b="1" dirty="0" smtClean="0">
                <a:solidFill>
                  <a:srgbClr val="002060"/>
                </a:solidFill>
              </a:rPr>
              <a:t>способность </a:t>
            </a:r>
            <a:r>
              <a:rPr lang="ru-RU" sz="2300" b="1" dirty="0">
                <a:solidFill>
                  <a:srgbClr val="002060"/>
                </a:solidFill>
              </a:rPr>
              <a:t>искать нужные источники информации и данные, воспринимать, анализировать, запоминать и передавать информацию с использованием цифровых средств; </a:t>
            </a:r>
            <a:endParaRPr lang="ru-RU" sz="23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rgbClr val="002060"/>
                </a:solidFill>
              </a:rPr>
              <a:t>-</a:t>
            </a:r>
            <a:r>
              <a:rPr lang="ru-RU" sz="2300" b="1" dirty="0" smtClean="0">
                <a:solidFill>
                  <a:srgbClr val="002060"/>
                </a:solidFill>
              </a:rPr>
              <a:t>предупреждать </a:t>
            </a:r>
            <a:r>
              <a:rPr lang="ru-RU" sz="2300" b="1" dirty="0">
                <a:solidFill>
                  <a:srgbClr val="002060"/>
                </a:solidFill>
              </a:rPr>
              <a:t>собственное и чужое деструктивное поведение в сетевом пространстве. </a:t>
            </a:r>
            <a:endParaRPr lang="ru-RU" sz="23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1229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368490"/>
            <a:ext cx="9962415" cy="10918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рабочих </a:t>
            </a:r>
            <a:r>
              <a:rPr lang="ru-RU" sz="2400" b="1" dirty="0">
                <a:solidFill>
                  <a:srgbClr val="002060"/>
                </a:solidFill>
              </a:rPr>
              <a:t>программ </a:t>
            </a:r>
            <a:r>
              <a:rPr lang="ru-RU" sz="2400" b="1" dirty="0" smtClean="0">
                <a:solidFill>
                  <a:srgbClr val="002060"/>
                </a:solidFill>
              </a:rPr>
              <a:t>УД и ПМ: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5. </a:t>
            </a:r>
            <a:r>
              <a:rPr lang="ru-RU" sz="2400" b="1" dirty="0">
                <a:solidFill>
                  <a:srgbClr val="FF0000"/>
                </a:solidFill>
              </a:rPr>
              <a:t>Сформировать в студентах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способность </a:t>
            </a:r>
            <a:r>
              <a:rPr lang="ru-RU" sz="2400" b="1" dirty="0">
                <a:solidFill>
                  <a:srgbClr val="002060"/>
                </a:solidFill>
              </a:rPr>
              <a:t>гибко реагировать на появление новых форм трудовой деятельности, готовность к их освоению;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осознание </a:t>
            </a:r>
            <a:r>
              <a:rPr lang="ru-RU" sz="2400" b="1" dirty="0">
                <a:solidFill>
                  <a:srgbClr val="002060"/>
                </a:solidFill>
              </a:rPr>
              <a:t>значимости системного познания мира, критического осмысления накопленного опыта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 способность </a:t>
            </a:r>
            <a:r>
              <a:rPr lang="ru-RU" sz="2400" b="1" dirty="0">
                <a:solidFill>
                  <a:srgbClr val="002060"/>
                </a:solidFill>
              </a:rPr>
              <a:t>развивать творческие способности, креативное мышление;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 готовность </a:t>
            </a:r>
            <a:r>
              <a:rPr lang="ru-RU" sz="2400" b="1" dirty="0">
                <a:solidFill>
                  <a:srgbClr val="002060"/>
                </a:solidFill>
              </a:rPr>
              <a:t>эффективного использования цифровой среды для решения своих образовательных или профессиональных задач. 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9976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рабочих программ УД и ПМ: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6. </a:t>
            </a:r>
            <a:r>
              <a:rPr lang="ru-RU" sz="2400" b="1" dirty="0">
                <a:solidFill>
                  <a:srgbClr val="C00000"/>
                </a:solidFill>
              </a:rPr>
              <a:t>Сформировать в студентах</a:t>
            </a:r>
            <a:r>
              <a:rPr lang="ru-RU" sz="24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000" b="1" dirty="0">
                <a:solidFill>
                  <a:srgbClr val="002060"/>
                </a:solidFill>
              </a:rPr>
              <a:t>готовность к профессиональной конкуренции и конструктивной реакции на критику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-приверженность </a:t>
            </a:r>
            <a:r>
              <a:rPr lang="ru-RU" sz="2000" b="1" dirty="0">
                <a:solidFill>
                  <a:srgbClr val="002060"/>
                </a:solidFill>
              </a:rPr>
              <a:t>принципам честности, порядочности, открытости;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-самостоятельность </a:t>
            </a:r>
            <a:r>
              <a:rPr lang="ru-RU" sz="2000" b="1" dirty="0">
                <a:solidFill>
                  <a:srgbClr val="002060"/>
                </a:solidFill>
              </a:rPr>
              <a:t>и ответственность в принятии решений во всех сферах своей деятельности, готовность к исполнению разнообразных социальных ролей, востребованных бизнесом, обществом и государством;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</a:t>
            </a:r>
            <a:r>
              <a:rPr lang="ru-RU" sz="2000" b="1" dirty="0" err="1" smtClean="0">
                <a:solidFill>
                  <a:srgbClr val="002060"/>
                </a:solidFill>
              </a:rPr>
              <a:t>эмпатию</a:t>
            </a:r>
            <a:r>
              <a:rPr lang="ru-RU" sz="2000" b="1" dirty="0">
                <a:solidFill>
                  <a:srgbClr val="002060"/>
                </a:solidFill>
              </a:rPr>
              <a:t>, активную гражданскую позицию, готовность участвовать в студенческом и территориальном самоуправлении, в том числе на условиях добровольчества, продуктивно взаимодействовать и участвовать в деятельности общественных организаций, а также некоммерческих организаций, заинтересованных в развитии гражданского общества и оказывающих поддержку нуждающимся 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9065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рабочих программ УД и ПМ: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7. </a:t>
            </a:r>
            <a:r>
              <a:rPr lang="ru-RU" sz="2000" b="1" dirty="0">
                <a:solidFill>
                  <a:srgbClr val="C00000"/>
                </a:solidFill>
              </a:rPr>
              <a:t>Сформировать в студентах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готовность </a:t>
            </a:r>
            <a:r>
              <a:rPr lang="ru-RU" sz="2400" b="1" dirty="0">
                <a:solidFill>
                  <a:srgbClr val="002060"/>
                </a:solidFill>
              </a:rPr>
              <a:t>препятствовать действиям, направленным на ущемление прав или унижение достоинства (в отношении себя или других людей</a:t>
            </a:r>
            <a:r>
              <a:rPr lang="ru-RU" sz="2400" b="1" dirty="0" smtClean="0">
                <a:solidFill>
                  <a:srgbClr val="002060"/>
                </a:solidFill>
              </a:rPr>
              <a:t>);</a:t>
            </a: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уважение к представителям различных этнокультурных, социальных, конфессиональных и иных групп;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сопричастность </a:t>
            </a:r>
            <a:r>
              <a:rPr lang="ru-RU" sz="2400" b="1" dirty="0">
                <a:solidFill>
                  <a:srgbClr val="002060"/>
                </a:solidFill>
              </a:rPr>
              <a:t>к сохранению, преумножению и трансляции культурных традиций и ценностей многонационального российского государства;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</a:rPr>
              <a:t>готовность </a:t>
            </a:r>
            <a:r>
              <a:rPr lang="ru-RU" sz="2400" b="1" dirty="0">
                <a:solidFill>
                  <a:srgbClr val="002060"/>
                </a:solidFill>
              </a:rPr>
              <a:t>вступать в конструктивное профессионально значимое взаимодействие с представителями разных субкультур.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96577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5621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рабочих программ УД и ПМ: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 lnSpcReduction="10000"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8. Сформировать </a:t>
            </a:r>
            <a:r>
              <a:rPr lang="ru-RU" sz="2000" b="1" dirty="0">
                <a:solidFill>
                  <a:srgbClr val="C00000"/>
                </a:solidFill>
              </a:rPr>
              <a:t>в студентах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</a:rPr>
              <a:t>соблюдение </a:t>
            </a:r>
            <a:r>
              <a:rPr lang="ru-RU" sz="2000" b="1" dirty="0">
                <a:solidFill>
                  <a:srgbClr val="002060"/>
                </a:solidFill>
              </a:rPr>
              <a:t>и готовность пропагандировать правила здорового и безопасного образа жизни, спорта;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</a:rPr>
              <a:t>способность </a:t>
            </a:r>
            <a:r>
              <a:rPr lang="ru-RU" sz="2000" b="1" dirty="0">
                <a:solidFill>
                  <a:srgbClr val="002060"/>
                </a:solidFill>
              </a:rPr>
              <a:t>к предупреждению либо к преодолению зависимости от алкоголя, табака, </a:t>
            </a:r>
            <a:r>
              <a:rPr lang="ru-RU" sz="2000" b="1" dirty="0" err="1">
                <a:solidFill>
                  <a:srgbClr val="002060"/>
                </a:solidFill>
              </a:rPr>
              <a:t>психоактивных</a:t>
            </a:r>
            <a:r>
              <a:rPr lang="ru-RU" sz="2000" b="1" dirty="0">
                <a:solidFill>
                  <a:srgbClr val="002060"/>
                </a:solidFill>
              </a:rPr>
              <a:t> веществ, азартных игр и т.д. заботу о защите окружающей среды, собственной и чужой безопасности, в том числе цифровой;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</a:rPr>
              <a:t>гармоничность</a:t>
            </a:r>
            <a:r>
              <a:rPr lang="ru-RU" sz="2000" b="1" dirty="0">
                <a:solidFill>
                  <a:srgbClr val="002060"/>
                </a:solidFill>
              </a:rPr>
              <a:t>, всесторонне развитие, готовность активно выражать свое отношение к преобразованию общественных пространств, промышленной и технологической эстетике предприятия, корпоративному дизайну, товарным знакам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способность оценивать возможные ограничители свободы своего профессионального выбора, предопределенные психофизиологическими особенностями или состоянием здоровья, </a:t>
            </a:r>
            <a:r>
              <a:rPr lang="ru-RU" sz="2000" b="1" dirty="0" err="1">
                <a:solidFill>
                  <a:srgbClr val="002060"/>
                </a:solidFill>
              </a:rPr>
              <a:t>мотивированность</a:t>
            </a:r>
            <a:r>
              <a:rPr lang="ru-RU" sz="2000" b="1" dirty="0">
                <a:solidFill>
                  <a:srgbClr val="002060"/>
                </a:solidFill>
              </a:rPr>
              <a:t> к сохранению здоровья в процессе профессиональной деятельности.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5905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75431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Общие задачи воспитания при реализации 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рабочих программ УД и ПМ: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179" y="1186249"/>
            <a:ext cx="10478530" cy="5523469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9. Сформировать </a:t>
            </a:r>
            <a:r>
              <a:rPr lang="ru-RU" sz="2000" b="1" dirty="0">
                <a:solidFill>
                  <a:srgbClr val="C00000"/>
                </a:solidFill>
              </a:rPr>
              <a:t>в студентах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400" b="1" dirty="0">
                <a:solidFill>
                  <a:srgbClr val="002060"/>
                </a:solidFill>
              </a:rPr>
              <a:t>открытость к текущим и перспективным изменениям в мире труда и профессий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err="1" smtClean="0">
                <a:solidFill>
                  <a:srgbClr val="002060"/>
                </a:solidFill>
              </a:rPr>
              <a:t>мотивированность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к освоению функционально близких видов профессиональной деятельности, имеющих общие объекты (условия, цели) труда, либо иные схожие характеристики;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-экономическую </a:t>
            </a:r>
            <a:r>
              <a:rPr lang="ru-RU" sz="2400" b="1" dirty="0">
                <a:solidFill>
                  <a:srgbClr val="002060"/>
                </a:solidFill>
              </a:rPr>
              <a:t>активность, предприимчивость, готовность к </a:t>
            </a:r>
            <a:r>
              <a:rPr lang="ru-RU" sz="2400" b="1" dirty="0" err="1">
                <a:solidFill>
                  <a:srgbClr val="002060"/>
                </a:solidFill>
              </a:rPr>
              <a:t>самозанятости</a:t>
            </a:r>
            <a:r>
              <a:rPr lang="ru-RU" sz="2400" b="1" dirty="0">
                <a:solidFill>
                  <a:srgbClr val="002060"/>
                </a:solidFill>
              </a:rPr>
              <a:t>;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психологическую </a:t>
            </a:r>
            <a:r>
              <a:rPr lang="ru-RU" sz="2400" b="1" dirty="0">
                <a:solidFill>
                  <a:srgbClr val="002060"/>
                </a:solidFill>
              </a:rPr>
              <a:t>устойчивость в ситуативно сложных или стремительно меняющихся ситуациях.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587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655" y="624110"/>
            <a:ext cx="9576958" cy="9180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Воспитательная </a:t>
            </a:r>
            <a:r>
              <a:rPr lang="ru-RU" sz="2800" b="1" dirty="0" smtClean="0">
                <a:solidFill>
                  <a:srgbClr val="002060"/>
                </a:solidFill>
              </a:rPr>
              <a:t>направленность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учебных занятий проявляется через: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8162" y="1828799"/>
            <a:ext cx="9836450" cy="4757351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учебные </a:t>
            </a:r>
            <a:r>
              <a:rPr lang="ru-RU" sz="2200" b="1" dirty="0">
                <a:solidFill>
                  <a:srgbClr val="002060"/>
                </a:solidFill>
              </a:rPr>
              <a:t>экскурсии на предприятия, походы и </a:t>
            </a:r>
            <a:r>
              <a:rPr lang="ru-RU" sz="2200" b="1" dirty="0" smtClean="0">
                <a:solidFill>
                  <a:srgbClr val="002060"/>
                </a:solidFill>
              </a:rPr>
              <a:t>игры; 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предметные олимпиады, кружки, </a:t>
            </a:r>
            <a:r>
              <a:rPr lang="ru-RU" sz="2200" b="1" dirty="0" smtClean="0">
                <a:solidFill>
                  <a:srgbClr val="002060"/>
                </a:solidFill>
              </a:rPr>
              <a:t>конференции;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конкурсы: </a:t>
            </a:r>
            <a:r>
              <a:rPr lang="ru-RU" sz="2200" b="1" dirty="0" smtClean="0">
                <a:solidFill>
                  <a:srgbClr val="002060"/>
                </a:solidFill>
              </a:rPr>
              <a:t>проектов, эссе,  </a:t>
            </a:r>
            <a:r>
              <a:rPr lang="ru-RU" sz="2200" b="1" dirty="0">
                <a:solidFill>
                  <a:srgbClr val="002060"/>
                </a:solidFill>
              </a:rPr>
              <a:t>курсовых работ, портфолио и </a:t>
            </a:r>
            <a:r>
              <a:rPr lang="ru-RU" sz="2200" b="1" dirty="0" err="1" smtClean="0">
                <a:solidFill>
                  <a:srgbClr val="002060"/>
                </a:solidFill>
              </a:rPr>
              <a:t>др</a:t>
            </a:r>
            <a:r>
              <a:rPr lang="ru-RU" sz="2200" b="1" dirty="0" smtClean="0">
                <a:solidFill>
                  <a:srgbClr val="002060"/>
                </a:solidFill>
              </a:rPr>
              <a:t>; 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учебную, производственную и преддипломную </a:t>
            </a:r>
            <a:r>
              <a:rPr lang="ru-RU" sz="2200" b="1" dirty="0" smtClean="0">
                <a:solidFill>
                  <a:srgbClr val="002060"/>
                </a:solidFill>
              </a:rPr>
              <a:t>практику;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экзамены по профессиональным модулям;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демонстрационный </a:t>
            </a:r>
            <a:r>
              <a:rPr lang="ru-RU" sz="2200" b="1" dirty="0">
                <a:solidFill>
                  <a:srgbClr val="002060"/>
                </a:solidFill>
              </a:rPr>
              <a:t>экзамен по стандартам </a:t>
            </a:r>
            <a:r>
              <a:rPr lang="ru-RU" sz="2200" b="1" dirty="0" err="1" smtClean="0">
                <a:solidFill>
                  <a:srgbClr val="002060"/>
                </a:solidFill>
              </a:rPr>
              <a:t>Ворлдскиллс</a:t>
            </a:r>
            <a:r>
              <a:rPr lang="ru-RU" sz="2200" b="1" dirty="0" smtClean="0">
                <a:solidFill>
                  <a:srgbClr val="002060"/>
                </a:solidFill>
              </a:rPr>
              <a:t>;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дни </a:t>
            </a:r>
            <a:r>
              <a:rPr lang="ru-RU" sz="2200" b="1" dirty="0">
                <a:solidFill>
                  <a:srgbClr val="002060"/>
                </a:solidFill>
              </a:rPr>
              <a:t>открытых дверей, встречи с работодателями, ветеранами </a:t>
            </a:r>
            <a:r>
              <a:rPr lang="ru-RU" sz="2200" b="1" dirty="0" smtClean="0">
                <a:solidFill>
                  <a:srgbClr val="002060"/>
                </a:solidFill>
              </a:rPr>
              <a:t>профессии;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ярмарки </a:t>
            </a:r>
            <a:r>
              <a:rPr lang="ru-RU" sz="2200" b="1" dirty="0">
                <a:solidFill>
                  <a:srgbClr val="002060"/>
                </a:solidFill>
              </a:rPr>
              <a:t>трудоустройства и </a:t>
            </a:r>
            <a:r>
              <a:rPr lang="ru-RU" sz="2200" b="1" dirty="0" smtClean="0">
                <a:solidFill>
                  <a:srgbClr val="002060"/>
                </a:solidFill>
              </a:rPr>
              <a:t>вакансий;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участие </a:t>
            </a:r>
            <a:r>
              <a:rPr lang="ru-RU" sz="2200" b="1" dirty="0">
                <a:solidFill>
                  <a:srgbClr val="002060"/>
                </a:solidFill>
              </a:rPr>
              <a:t>во всероссийских акциях и др.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991850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7" y="624110"/>
            <a:ext cx="9962415" cy="80890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Внутренняя оценка </a:t>
            </a:r>
            <a:r>
              <a:rPr lang="ru-RU" sz="2800" b="1" dirty="0">
                <a:solidFill>
                  <a:srgbClr val="002060"/>
                </a:solidFill>
              </a:rPr>
              <a:t>итогов воспитательной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2891" y="1433015"/>
            <a:ext cx="10536070" cy="5076967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C00000"/>
                </a:solidFill>
              </a:rPr>
              <a:t>Критериями внутренней оценки итогов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воспитательной </a:t>
            </a:r>
            <a:r>
              <a:rPr lang="ru-RU" sz="2400" b="1" dirty="0">
                <a:solidFill>
                  <a:srgbClr val="C00000"/>
                </a:solidFill>
              </a:rPr>
              <a:t>работы являются: </a:t>
            </a:r>
          </a:p>
          <a:p>
            <a:pPr algn="just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уровень воспитанности студентов (по сравнительному анализу входящей и исходящей диагностики личностного роста);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индивидуальные </a:t>
            </a:r>
            <a:r>
              <a:rPr lang="ru-RU" sz="2400" b="1" dirty="0">
                <a:solidFill>
                  <a:srgbClr val="002060"/>
                </a:solidFill>
              </a:rPr>
              <a:t>учебные и </a:t>
            </a:r>
            <a:r>
              <a:rPr lang="ru-RU" sz="2400" b="1" dirty="0" err="1">
                <a:solidFill>
                  <a:srgbClr val="002060"/>
                </a:solidFill>
              </a:rPr>
              <a:t>внеучебные</a:t>
            </a:r>
            <a:r>
              <a:rPr lang="ru-RU" sz="2400" b="1" dirty="0">
                <a:solidFill>
                  <a:srgbClr val="002060"/>
                </a:solidFill>
              </a:rPr>
              <a:t> достижения студентов (по результатам участия студентов в конкурсной, творческой и общественной жизни колледжа, округа, города - ежегодно);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социальная </a:t>
            </a:r>
            <a:r>
              <a:rPr lang="ru-RU" sz="2400" b="1" dirty="0">
                <a:solidFill>
                  <a:srgbClr val="002060"/>
                </a:solidFill>
              </a:rPr>
              <a:t>успешность и </a:t>
            </a:r>
            <a:r>
              <a:rPr lang="ru-RU" sz="2400" b="1" dirty="0" err="1">
                <a:solidFill>
                  <a:srgbClr val="002060"/>
                </a:solidFill>
              </a:rPr>
              <a:t>конкурентноспособность</a:t>
            </a:r>
            <a:r>
              <a:rPr lang="ru-RU" sz="2400" b="1" dirty="0">
                <a:solidFill>
                  <a:srgbClr val="002060"/>
                </a:solidFill>
              </a:rPr>
              <a:t> выпускников колледжа на рынке труда (по мониторингу профессиональной карьеры выпускников – 2 раза в год).</a:t>
            </a:r>
          </a:p>
        </p:txBody>
      </p:sp>
    </p:spTree>
    <p:extLst>
      <p:ext uri="{BB962C8B-B14F-4D97-AF65-F5344CB8AC3E}">
        <p14:creationId xmlns:p14="http://schemas.microsoft.com/office/powerpoint/2010/main" val="62417884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316406" y="1624083"/>
            <a:ext cx="6086900" cy="1916271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Благодарю  за внимание !</a:t>
            </a:r>
          </a:p>
        </p:txBody>
      </p:sp>
      <p:pic>
        <p:nvPicPr>
          <p:cNvPr id="6" name="Picture 2" descr="http://im6-tub.yandex.net/i?id=118946832-10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036" y="4271323"/>
            <a:ext cx="3200444" cy="216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002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08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Портрет гражданина России 2035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( Институт воспитания Российской академии образования)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459" y="1668162"/>
            <a:ext cx="10207153" cy="4979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3.Социальная </a:t>
            </a:r>
            <a:r>
              <a:rPr lang="ru-RU" sz="2400" b="1" dirty="0">
                <a:solidFill>
                  <a:srgbClr val="FF0000"/>
                </a:solidFill>
              </a:rPr>
              <a:t>направленность и </a:t>
            </a:r>
            <a:r>
              <a:rPr lang="ru-RU" sz="2400" b="1" dirty="0" smtClean="0">
                <a:solidFill>
                  <a:srgbClr val="FF0000"/>
                </a:solidFill>
              </a:rPr>
              <a:t>зрелость: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3.1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Проявляющий самостоятельность и </a:t>
            </a:r>
            <a:r>
              <a:rPr lang="ru-RU" sz="2400" b="1" dirty="0">
                <a:solidFill>
                  <a:srgbClr val="002060"/>
                </a:solidFill>
              </a:rPr>
              <a:t>ответственность в постановке и достижении жизненных целей, </a:t>
            </a:r>
            <a:r>
              <a:rPr lang="ru-RU" sz="2400" b="1" dirty="0" smtClean="0">
                <a:solidFill>
                  <a:srgbClr val="002060"/>
                </a:solidFill>
              </a:rPr>
              <a:t>активность, честность </a:t>
            </a:r>
            <a:r>
              <a:rPr lang="ru-RU" sz="2400" b="1" dirty="0">
                <a:solidFill>
                  <a:srgbClr val="002060"/>
                </a:solidFill>
              </a:rPr>
              <a:t>и принципиальность в общественной сфере, нетерпимость </a:t>
            </a:r>
            <a:r>
              <a:rPr lang="ru-RU" sz="2400" b="1" dirty="0" smtClean="0">
                <a:solidFill>
                  <a:srgbClr val="002060"/>
                </a:solidFill>
              </a:rPr>
              <a:t>к проявлениям </a:t>
            </a:r>
            <a:r>
              <a:rPr lang="ru-RU" sz="2400" b="1" dirty="0">
                <a:solidFill>
                  <a:srgbClr val="002060"/>
                </a:solidFill>
              </a:rPr>
              <a:t>непрофессионализма в трудовой деятельности, уважение </a:t>
            </a:r>
            <a:r>
              <a:rPr lang="ru-RU" sz="2400" b="1" dirty="0" smtClean="0">
                <a:solidFill>
                  <a:srgbClr val="002060"/>
                </a:solidFill>
              </a:rPr>
              <a:t>и признание </a:t>
            </a:r>
            <a:r>
              <a:rPr lang="ru-RU" sz="2400" b="1" dirty="0">
                <a:solidFill>
                  <a:srgbClr val="002060"/>
                </a:solidFill>
              </a:rPr>
              <a:t>ценности каждой человеческой личности, сочувствие </a:t>
            </a:r>
            <a:r>
              <a:rPr lang="ru-RU" sz="2400" b="1" dirty="0" smtClean="0">
                <a:solidFill>
                  <a:srgbClr val="002060"/>
                </a:solidFill>
              </a:rPr>
              <a:t>и </a:t>
            </a:r>
            <a:r>
              <a:rPr lang="ru-RU" sz="2400" b="1" dirty="0" err="1" smtClean="0">
                <a:solidFill>
                  <a:srgbClr val="002060"/>
                </a:solidFill>
              </a:rPr>
              <a:t>деятельностное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сострадание к другим людям.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3.2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Сознательно проектирующий свой </a:t>
            </a:r>
            <a:r>
              <a:rPr lang="ru-RU" sz="2400" b="1" dirty="0">
                <a:solidFill>
                  <a:srgbClr val="002060"/>
                </a:solidFill>
              </a:rPr>
              <a:t>жизненный путь, использующий для достижения проблем </a:t>
            </a:r>
            <a:r>
              <a:rPr lang="ru-RU" sz="2400" b="1" dirty="0" smtClean="0">
                <a:solidFill>
                  <a:srgbClr val="002060"/>
                </a:solidFill>
              </a:rPr>
              <a:t>и достижения </a:t>
            </a:r>
            <a:r>
              <a:rPr lang="ru-RU" sz="2400" b="1" dirty="0">
                <a:solidFill>
                  <a:srgbClr val="002060"/>
                </a:solidFill>
              </a:rPr>
              <a:t>целей средства </a:t>
            </a:r>
            <a:r>
              <a:rPr lang="ru-RU" sz="2400" b="1" dirty="0" err="1">
                <a:solidFill>
                  <a:srgbClr val="002060"/>
                </a:solidFill>
              </a:rPr>
              <a:t>саморегуляции</a:t>
            </a:r>
            <a:r>
              <a:rPr lang="ru-RU" sz="2400" b="1" dirty="0">
                <a:solidFill>
                  <a:srgbClr val="002060"/>
                </a:solidFill>
              </a:rPr>
              <a:t>, самоорганизации и рефлексии</a:t>
            </a:r>
          </a:p>
        </p:txBody>
      </p:sp>
    </p:spTree>
    <p:extLst>
      <p:ext uri="{BB962C8B-B14F-4D97-AF65-F5344CB8AC3E}">
        <p14:creationId xmlns:p14="http://schemas.microsoft.com/office/powerpoint/2010/main" val="360227757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3850</TotalTime>
  <Words>7478</Words>
  <Application>Microsoft Office PowerPoint</Application>
  <PresentationFormat>Широкоэкранный</PresentationFormat>
  <Paragraphs>855</Paragraphs>
  <Slides>88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94" baseType="lpstr">
      <vt:lpstr>Arial</vt:lpstr>
      <vt:lpstr>Calibri</vt:lpstr>
      <vt:lpstr>Century Gothic</vt:lpstr>
      <vt:lpstr>Times New Roman</vt:lpstr>
      <vt:lpstr>Wingdings 3</vt:lpstr>
      <vt:lpstr>Легкий дым</vt:lpstr>
      <vt:lpstr> </vt:lpstr>
      <vt:lpstr> Выдержка из ФЗ № 304 от 31.07.2020</vt:lpstr>
      <vt:lpstr>Понятие воспитания  п. 2 в ред. ФЗ от 31.07.2020 N 304-ФЗ</vt:lpstr>
      <vt:lpstr>Основные направления воспитания согласно Стратегии развития воспитания в РФ на период до 2025г</vt:lpstr>
      <vt:lpstr>Главная цель воспитания</vt:lpstr>
      <vt:lpstr>Портрет гражданина России 2035 ( Институт воспитания Российской академии образования)</vt:lpstr>
      <vt:lpstr>Портрет гражданина России 2035 ( Институт воспитания Российской академии образования)</vt:lpstr>
      <vt:lpstr>Портрет гражданина России 2035 ( Институт воспитания Российской академии образования)</vt:lpstr>
      <vt:lpstr>Портрет гражданина России 2035 ( Институт воспитания Российской академии образования)</vt:lpstr>
      <vt:lpstr>Портрет гражданина России 2035 ( Институт воспитания Российской академии образования)</vt:lpstr>
      <vt:lpstr>Портрет гражданина России 2035 ( Институт воспитания Российской академии образования)</vt:lpstr>
      <vt:lpstr>Портрет гражданина России 2035 ( Институт воспитания Российской академии образования)</vt:lpstr>
      <vt:lpstr>Понятие личности, признаки личности</vt:lpstr>
      <vt:lpstr>Признаки личности Человек не рождается личностью, он становится ею в процессе своего развития </vt:lpstr>
      <vt:lpstr>Быть личностью – это значит:     </vt:lpstr>
      <vt:lpstr>Ключевые составляющие личности</vt:lpstr>
      <vt:lpstr>Ключевые составляющие личности</vt:lpstr>
      <vt:lpstr>Ключевые составляющие личности</vt:lpstr>
      <vt:lpstr>Ключевые составляющие личности</vt:lpstr>
      <vt:lpstr>Ключевые составляющие  личности</vt:lpstr>
      <vt:lpstr>Ключевые составляющие  личности- темперамент</vt:lpstr>
      <vt:lpstr>Ключевые составляющие  личности- темперамент</vt:lpstr>
      <vt:lpstr>Ключевые составляющие  личности</vt:lpstr>
      <vt:lpstr>Классификация эмоций по Б. И. Додонову</vt:lpstr>
      <vt:lpstr>Классификация эмоций по Б. И. Додонову</vt:lpstr>
      <vt:lpstr>Ключевые составляющие  личности</vt:lpstr>
      <vt:lpstr>Типы личности по Холланду</vt:lpstr>
      <vt:lpstr>Типы личности по Холланду</vt:lpstr>
      <vt:lpstr>Личности по устройству психики</vt:lpstr>
      <vt:lpstr>Личности по отношению к конфликтной ситуации</vt:lpstr>
      <vt:lpstr>Личности по отношению к конфликтной ситуации</vt:lpstr>
      <vt:lpstr>Качества личности</vt:lpstr>
      <vt:lpstr>Презентация PowerPoint</vt:lpstr>
      <vt:lpstr>Презентация PowerPoint</vt:lpstr>
      <vt:lpstr>Презентация PowerPoint</vt:lpstr>
      <vt:lpstr>Качества личности</vt:lpstr>
      <vt:lpstr>Качества личности</vt:lpstr>
      <vt:lpstr>Качества личности</vt:lpstr>
      <vt:lpstr>Презентация PowerPoint</vt:lpstr>
      <vt:lpstr>Ключевые качества  личности        21 века</vt:lpstr>
      <vt:lpstr>Понятие личностная компетентность,  личностные компетенции</vt:lpstr>
      <vt:lpstr>Содержание личностной компетенции </vt:lpstr>
      <vt:lpstr>Цель воспитательной работы - формирование личностной компетенции студентов</vt:lpstr>
      <vt:lpstr>Задачи воспитательной работы </vt:lpstr>
      <vt:lpstr>Направления воспитательной работы</vt:lpstr>
      <vt:lpstr>Цель воспитания- формирование чувств и отношений</vt:lpstr>
      <vt:lpstr>Дескрипторы личностных результатов (ЛР) реализации программы воспитания</vt:lpstr>
      <vt:lpstr>Дескрипторы личностных результатов (ЛР) реализации программы воспитания</vt:lpstr>
      <vt:lpstr>Дескрипторы личностных результатов (ЛР) реализации программы воспитания</vt:lpstr>
      <vt:lpstr>Дескрипторы личностных результатов (ЛР) реализации программы воспитания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Портрет выпускника СПО (дескрипторы) </vt:lpstr>
      <vt:lpstr>Направления воспитательной работы  преподавателя экономико-управленческих дисциплин </vt:lpstr>
      <vt:lpstr>Направления воспитательной работы  преподавателя экономико-управленческих дисциплин </vt:lpstr>
      <vt:lpstr>Направления воспитательной работы  преподавателя экономико-управленческих дисциплин </vt:lpstr>
      <vt:lpstr>Направления воспитательной работы  преподавателя экономико-управленческих дисциплин </vt:lpstr>
      <vt:lpstr>Направления воспитательной работы преподавателя  экономико-управленческих дисциплин </vt:lpstr>
      <vt:lpstr>Направления воспитательной работы преподавателя  экономико-управленческих дисциплин 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Общие задачи воспитания при реализации  рабочих программ УД и ПМ:</vt:lpstr>
      <vt:lpstr>Воспитательная направленность  учебных занятий проявляется через:</vt:lpstr>
      <vt:lpstr>Внутренняя оценка итогов воспитательной работы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Рагожник Ф.А.</dc:creator>
  <cp:lastModifiedBy>Рагожник Ф.А.</cp:lastModifiedBy>
  <cp:revision>173</cp:revision>
  <dcterms:created xsi:type="dcterms:W3CDTF">2021-10-20T04:41:55Z</dcterms:created>
  <dcterms:modified xsi:type="dcterms:W3CDTF">2022-02-25T08:18:43Z</dcterms:modified>
</cp:coreProperties>
</file>