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88825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820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69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1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820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69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120" y="273600"/>
            <a:ext cx="1096956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1820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80269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6091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1820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80269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609120" y="273600"/>
            <a:ext cx="1096956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31820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8026920" y="160452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6091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PlaceHolder 6"/>
          <p:cNvSpPr>
            <a:spLocks noGrp="1"/>
          </p:cNvSpPr>
          <p:nvPr>
            <p:ph type="body"/>
          </p:nvPr>
        </p:nvSpPr>
        <p:spPr>
          <a:xfrm>
            <a:off x="431820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7"/>
          <p:cNvSpPr>
            <a:spLocks noGrp="1"/>
          </p:cNvSpPr>
          <p:nvPr>
            <p:ph type="body"/>
          </p:nvPr>
        </p:nvSpPr>
        <p:spPr>
          <a:xfrm>
            <a:off x="8026920" y="3682080"/>
            <a:ext cx="3531960" cy="1896840"/>
          </a:xfrm>
          <a:prstGeom prst="rect">
            <a:avLst/>
          </a:prstGeom>
        </p:spPr>
        <p:txBody>
          <a:bodyPr lIns="0" tIns="0" rIns="0" bIns="0">
            <a:normAutofit fontScale="75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120" y="273600"/>
            <a:ext cx="1096956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609480" y="6245280"/>
            <a:ext cx="2843640" cy="475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4164480" y="6245280"/>
            <a:ext cx="3859560" cy="47592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8735400" y="6245280"/>
            <a:ext cx="2843640" cy="475920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fld id="{D2FF2880-2B4F-4F8F-93F4-9ACF87735783}" type="slidenum">
              <a:rPr lang="ru-RU" sz="1400" b="0" strike="noStrike" spc="-1">
                <a:solidFill>
                  <a:srgbClr val="000000"/>
                </a:solidFill>
                <a:latin typeface="Arial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8" hidden="1"/>
          <p:cNvSpPr/>
          <p:nvPr/>
        </p:nvSpPr>
        <p:spPr>
          <a:xfrm>
            <a:off x="304560" y="0"/>
            <a:ext cx="11579040" cy="6857640"/>
          </a:xfrm>
          <a:prstGeom prst="rect">
            <a:avLst/>
          </a:prstGeom>
          <a:gradFill rotWithShape="0"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55294"/>
                </a:srgbClr>
              </a:gs>
            </a:gsLst>
            <a:lin ang="7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" name="PlaceHolder 1"/>
          <p:cNvSpPr>
            <a:spLocks noGrp="1"/>
          </p:cNvSpPr>
          <p:nvPr>
            <p:ph type="dt"/>
          </p:nvPr>
        </p:nvSpPr>
        <p:spPr>
          <a:xfrm>
            <a:off x="1117440" y="6400800"/>
            <a:ext cx="2742120" cy="320400"/>
          </a:xfrm>
          <a:prstGeom prst="rect">
            <a:avLst/>
          </a:prstGeom>
        </p:spPr>
        <p:txBody>
          <a:bodyPr lIns="122040" tIns="60840" rIns="122040" bIns="60840" anchor="b">
            <a:noAutofit/>
          </a:bodyPr>
          <a:lstStyle/>
          <a:p>
            <a:pPr>
              <a:lnSpc>
                <a:spcPct val="100000"/>
              </a:lnSpc>
            </a:pPr>
            <a:fld id="{214E0DA2-CE37-4E9D-B963-E6717C2894F3}" type="datetime">
              <a:rPr lang="ru-RU" sz="1200" b="0" strike="noStrike" spc="-1">
                <a:solidFill>
                  <a:srgbClr val="808080"/>
                </a:solidFill>
                <a:latin typeface="Century Gothic"/>
              </a:rPr>
              <a:t>16.03.2024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/>
          </p:nvPr>
        </p:nvSpPr>
        <p:spPr>
          <a:xfrm>
            <a:off x="3907800" y="6400800"/>
            <a:ext cx="6216120" cy="320400"/>
          </a:xfrm>
          <a:prstGeom prst="rect">
            <a:avLst/>
          </a:prstGeom>
        </p:spPr>
        <p:txBody>
          <a:bodyPr lIns="122040" tIns="60840" rIns="122040" bIns="60840" anchor="b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/>
          </p:nvPr>
        </p:nvSpPr>
        <p:spPr>
          <a:xfrm>
            <a:off x="10167120" y="6400800"/>
            <a:ext cx="1107000" cy="320400"/>
          </a:xfrm>
          <a:prstGeom prst="rect">
            <a:avLst/>
          </a:prstGeom>
        </p:spPr>
        <p:txBody>
          <a:bodyPr lIns="122040" tIns="60840" rIns="122040" bIns="60840" anchor="b">
            <a:noAutofit/>
          </a:bodyPr>
          <a:lstStyle/>
          <a:p>
            <a:pPr algn="r">
              <a:lnSpc>
                <a:spcPct val="100000"/>
              </a:lnSpc>
            </a:pPr>
            <a:fld id="{2D176239-DD4A-43A9-ADCD-F550614A1B6B}" type="slidenum">
              <a:rPr lang="ru-RU" sz="1200" b="0" strike="noStrike" spc="-1">
                <a:solidFill>
                  <a:srgbClr val="808080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2400" b="0" strike="noStrike" spc="-1">
                <a:solidFill>
                  <a:srgbClr val="374C81"/>
                </a:solidFill>
                <a:latin typeface="Century Gothic"/>
              </a:rPr>
              <a:t>Для правки текста заглавия щёлкните мышью</a:t>
            </a: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374C81"/>
                </a:solidFill>
                <a:latin typeface="Century Gothic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374C81"/>
                </a:solidFill>
                <a:latin typeface="Century Gothic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374C81"/>
                </a:solidFill>
                <a:latin typeface="Century Gothic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374C81"/>
                </a:solidFill>
                <a:latin typeface="Century Gothic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374C81"/>
                </a:solidFill>
                <a:latin typeface="Century Gothic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374C81"/>
                </a:solidFill>
                <a:latin typeface="Century Gothic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374C81"/>
                </a:solidFill>
                <a:latin typeface="Century Gothic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" hidden="1"/>
          <p:cNvSpPr/>
          <p:nvPr/>
        </p:nvSpPr>
        <p:spPr>
          <a:xfrm>
            <a:off x="304560" y="0"/>
            <a:ext cx="11579040" cy="6857640"/>
          </a:xfrm>
          <a:prstGeom prst="rect">
            <a:avLst/>
          </a:prstGeom>
          <a:gradFill rotWithShape="0"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55294"/>
                </a:srgbClr>
              </a:gs>
            </a:gsLst>
            <a:lin ang="78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812520" y="4444920"/>
            <a:ext cx="7008120" cy="1929960"/>
          </a:xfrm>
          <a:prstGeom prst="rect">
            <a:avLst/>
          </a:prstGeom>
        </p:spPr>
        <p:txBody>
          <a:bodyPr lIns="122040" tIns="60840" rIns="122040" bIns="60840">
            <a:normAutofit/>
          </a:bodyPr>
          <a:lstStyle/>
          <a:p>
            <a:pPr>
              <a:lnSpc>
                <a:spcPct val="85000"/>
              </a:lnSpc>
            </a:pPr>
            <a:r>
              <a:rPr lang="ru-RU" sz="5400" b="0" strike="noStrike" spc="-1">
                <a:solidFill>
                  <a:srgbClr val="374C81"/>
                </a:solidFill>
                <a:latin typeface="Century Gothic"/>
              </a:rPr>
              <a:t>Образец заголовка</a:t>
            </a:r>
            <a:endParaRPr lang="en-US" sz="5400" b="0" strike="noStrike" spc="-1">
              <a:solidFill>
                <a:srgbClr val="374C81"/>
              </a:solidFill>
              <a:latin typeface="Century Gothic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812520" y="3124080"/>
            <a:ext cx="7008120" cy="1296720"/>
          </a:xfrm>
          <a:prstGeom prst="rect">
            <a:avLst/>
          </a:prstGeom>
        </p:spPr>
        <p:txBody>
          <a:bodyPr lIns="122040" tIns="60840" rIns="122040" bIns="60840" anchor="b">
            <a:normAutofit/>
          </a:bodyPr>
          <a:lstStyle/>
          <a:p>
            <a:pPr>
              <a:lnSpc>
                <a:spcPct val="95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374C81"/>
                </a:solidFill>
                <a:latin typeface="Century Gothic"/>
              </a:rPr>
              <a:t>Образец текста</a:t>
            </a:r>
            <a:endParaRPr lang="en-US" sz="2800" b="0" strike="noStrike" spc="-1">
              <a:solidFill>
                <a:srgbClr val="374C81"/>
              </a:solidFill>
              <a:latin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Группа 20"/>
          <p:cNvGrpSpPr/>
          <p:nvPr/>
        </p:nvGrpSpPr>
        <p:grpSpPr>
          <a:xfrm>
            <a:off x="793260" y="1227735"/>
            <a:ext cx="11153880" cy="5340105"/>
            <a:chOff x="793260" y="1227735"/>
            <a:chExt cx="11153880" cy="5340105"/>
          </a:xfrm>
        </p:grpSpPr>
        <p:sp>
          <p:nvSpPr>
            <p:cNvPr id="123" name="Прямоугольник 2"/>
            <p:cNvSpPr/>
            <p:nvPr/>
          </p:nvSpPr>
          <p:spPr>
            <a:xfrm>
              <a:off x="793260" y="1227735"/>
              <a:ext cx="11153880" cy="913320"/>
            </a:xfrm>
            <a:prstGeom prst="rect">
              <a:avLst/>
            </a:prstGeom>
            <a:noFill/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  <a:scene3d>
                <a:camera prst="orthographicFront"/>
                <a:lightRig rig="threePt" dir="t"/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5400" b="1" strike="noStrike" spc="49" dirty="0">
                  <a:solidFill>
                    <a:srgbClr val="1717B5"/>
                  </a:solidFill>
                  <a:latin typeface="OpenSansLight"/>
                </a:rPr>
                <a:t>Здоровье и экзамены</a:t>
              </a:r>
              <a:endParaRPr lang="ru-RU" sz="5400" b="0" strike="noStrike" spc="-1" dirty="0">
                <a:latin typeface="Arial"/>
              </a:endParaRPr>
            </a:p>
          </p:txBody>
        </p:sp>
        <p:grpSp>
          <p:nvGrpSpPr>
            <p:cNvPr id="124" name="Группа 3"/>
            <p:cNvGrpSpPr/>
            <p:nvPr/>
          </p:nvGrpSpPr>
          <p:grpSpPr>
            <a:xfrm>
              <a:off x="2532600" y="1737360"/>
              <a:ext cx="8173440" cy="4830480"/>
              <a:chOff x="2532600" y="1737360"/>
              <a:chExt cx="8173440" cy="4830480"/>
            </a:xfrm>
          </p:grpSpPr>
          <p:grpSp>
            <p:nvGrpSpPr>
              <p:cNvPr id="125" name="Group 2"/>
              <p:cNvGrpSpPr/>
              <p:nvPr/>
            </p:nvGrpSpPr>
            <p:grpSpPr>
              <a:xfrm>
                <a:off x="2532600" y="1737360"/>
                <a:ext cx="8173440" cy="4830480"/>
                <a:chOff x="2532600" y="1737360"/>
                <a:chExt cx="8173440" cy="4830480"/>
              </a:xfrm>
            </p:grpSpPr>
            <p:sp>
              <p:nvSpPr>
                <p:cNvPr id="126" name="Oval 3"/>
                <p:cNvSpPr/>
                <p:nvPr/>
              </p:nvSpPr>
              <p:spPr>
                <a:xfrm>
                  <a:off x="3964320" y="4747680"/>
                  <a:ext cx="6741720" cy="132516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DDDDDD"/>
                    </a:gs>
                    <a:gs pos="100000">
                      <a:srgbClr val="F7F9F2"/>
                    </a:gs>
                  </a:gsLst>
                  <a:lin ang="2700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7" name="Oval 4"/>
                <p:cNvSpPr/>
                <p:nvPr/>
              </p:nvSpPr>
              <p:spPr>
                <a:xfrm rot="20769000">
                  <a:off x="2972880" y="2653200"/>
                  <a:ext cx="6890400" cy="305640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8080"/>
                    </a:gs>
                    <a:gs pos="50000">
                      <a:srgbClr val="C9C9C9"/>
                    </a:gs>
                    <a:gs pos="100000">
                      <a:srgbClr val="808080"/>
                    </a:gs>
                  </a:gsLst>
                  <a:lin ang="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8" name="Oval 5"/>
                <p:cNvSpPr/>
                <p:nvPr/>
              </p:nvSpPr>
              <p:spPr>
                <a:xfrm rot="20769000">
                  <a:off x="3043800" y="2490480"/>
                  <a:ext cx="6652800" cy="296136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2791BB"/>
                    </a:gs>
                    <a:gs pos="100000">
                      <a:srgbClr val="000000"/>
                    </a:gs>
                  </a:gsLst>
                  <a:lin ang="169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9" name="Arc 6"/>
                <p:cNvSpPr/>
                <p:nvPr/>
              </p:nvSpPr>
              <p:spPr>
                <a:xfrm rot="20769000">
                  <a:off x="6291000" y="2373480"/>
                  <a:ext cx="3407760" cy="1992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00" h="29046">
                      <a:moveTo>
                        <a:pt x="13190" y="-1"/>
                      </a:moveTo>
                      <a:cubicBezTo>
                        <a:pt x="18493" y="4089"/>
                        <a:pt x="21600" y="10407"/>
                        <a:pt x="21600" y="17105"/>
                      </a:cubicBezTo>
                      <a:cubicBezTo>
                        <a:pt x="21600" y="21352"/>
                        <a:pt x="20347" y="25506"/>
                        <a:pt x="17999" y="29046"/>
                      </a:cubicBezTo>
                      <a:moveTo>
                        <a:pt x="13190" y="-1"/>
                      </a:moveTo>
                      <a:cubicBezTo>
                        <a:pt x="18493" y="4089"/>
                        <a:pt x="21600" y="10407"/>
                        <a:pt x="21600" y="17105"/>
                      </a:cubicBezTo>
                      <a:cubicBezTo>
                        <a:pt x="21600" y="21352"/>
                        <a:pt x="20347" y="25506"/>
                        <a:pt x="17999" y="29046"/>
                      </a:cubicBezTo>
                      <a:lnTo>
                        <a:pt x="0" y="1710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A9EB0"/>
                    </a:gs>
                    <a:gs pos="100000">
                      <a:srgbClr val="A0C1CC"/>
                    </a:gs>
                  </a:gsLst>
                  <a:lin ang="439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0" name="Arc 7"/>
                <p:cNvSpPr/>
                <p:nvPr/>
              </p:nvSpPr>
              <p:spPr>
                <a:xfrm rot="20769000" flipH="1">
                  <a:off x="3396960" y="4206960"/>
                  <a:ext cx="3926160" cy="14954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14" h="21600">
                      <a:moveTo>
                        <a:pt x="25114" y="2497"/>
                      </a:moveTo>
                      <a:cubicBezTo>
                        <a:pt x="23846" y="13386"/>
                        <a:pt x="14622" y="21599"/>
                        <a:pt x="3659" y="21600"/>
                      </a:cubicBezTo>
                      <a:cubicBezTo>
                        <a:pt x="2432" y="21600"/>
                        <a:pt x="1208" y="21495"/>
                        <a:pt x="0" y="21287"/>
                      </a:cubicBezTo>
                      <a:moveTo>
                        <a:pt x="25114" y="2497"/>
                      </a:moveTo>
                      <a:cubicBezTo>
                        <a:pt x="23846" y="13386"/>
                        <a:pt x="14622" y="21599"/>
                        <a:pt x="3659" y="21600"/>
                      </a:cubicBezTo>
                      <a:cubicBezTo>
                        <a:pt x="2432" y="21600"/>
                        <a:pt x="1208" y="21495"/>
                        <a:pt x="0" y="21287"/>
                      </a:cubicBezTo>
                      <a:lnTo>
                        <a:pt x="3659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24657D"/>
                    </a:gs>
                    <a:gs pos="100000">
                      <a:srgbClr val="3492B4"/>
                    </a:gs>
                  </a:gsLst>
                  <a:lin ang="709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1" name="Arc 8"/>
                <p:cNvSpPr/>
                <p:nvPr/>
              </p:nvSpPr>
              <p:spPr>
                <a:xfrm rot="20769000">
                  <a:off x="4623840" y="2416320"/>
                  <a:ext cx="3861720" cy="143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49" h="21600">
                      <a:moveTo>
                        <a:pt x="0" y="2373"/>
                      </a:moveTo>
                      <a:cubicBezTo>
                        <a:pt x="3046" y="813"/>
                        <a:pt x="6420" y="-1"/>
                        <a:pt x="9843" y="0"/>
                      </a:cubicBezTo>
                      <a:cubicBezTo>
                        <a:pt x="15299" y="0"/>
                        <a:pt x="20553" y="2064"/>
                        <a:pt x="24549" y="5779"/>
                      </a:cubicBezTo>
                      <a:moveTo>
                        <a:pt x="0" y="2373"/>
                      </a:moveTo>
                      <a:cubicBezTo>
                        <a:pt x="3046" y="813"/>
                        <a:pt x="6420" y="-1"/>
                        <a:pt x="9843" y="0"/>
                      </a:cubicBezTo>
                      <a:cubicBezTo>
                        <a:pt x="15299" y="0"/>
                        <a:pt x="20553" y="2064"/>
                        <a:pt x="24549" y="5779"/>
                      </a:cubicBezTo>
                      <a:lnTo>
                        <a:pt x="9843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A9EB0"/>
                    </a:gs>
                    <a:gs pos="100000">
                      <a:srgbClr val="4C727F"/>
                    </a:gs>
                  </a:gsLst>
                  <a:lin ang="169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2" name="Arc 9"/>
                <p:cNvSpPr/>
                <p:nvPr/>
              </p:nvSpPr>
              <p:spPr>
                <a:xfrm rot="20769000" flipH="1">
                  <a:off x="2949120" y="2960640"/>
                  <a:ext cx="3409920" cy="20941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00" h="30468">
                      <a:moveTo>
                        <a:pt x="8291" y="0"/>
                      </a:moveTo>
                      <a:cubicBezTo>
                        <a:pt x="16349" y="3349"/>
                        <a:pt x="21600" y="11218"/>
                        <a:pt x="21600" y="19945"/>
                      </a:cubicBezTo>
                      <a:cubicBezTo>
                        <a:pt x="21600" y="23628"/>
                        <a:pt x="20657" y="27251"/>
                        <a:pt x="18863" y="30468"/>
                      </a:cubicBezTo>
                      <a:moveTo>
                        <a:pt x="8291" y="0"/>
                      </a:moveTo>
                      <a:cubicBezTo>
                        <a:pt x="16349" y="3349"/>
                        <a:pt x="21600" y="11218"/>
                        <a:pt x="21600" y="19945"/>
                      </a:cubicBezTo>
                      <a:cubicBezTo>
                        <a:pt x="21600" y="23628"/>
                        <a:pt x="20657" y="27251"/>
                        <a:pt x="18863" y="30468"/>
                      </a:cubicBezTo>
                      <a:lnTo>
                        <a:pt x="0" y="1994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CB444"/>
                    </a:gs>
                    <a:gs pos="100000">
                      <a:srgbClr val="39531F"/>
                    </a:gs>
                  </a:gsLst>
                  <a:lin ang="709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3" name="Freeform 10"/>
                <p:cNvSpPr/>
                <p:nvPr/>
              </p:nvSpPr>
              <p:spPr>
                <a:xfrm>
                  <a:off x="7995240" y="3904560"/>
                  <a:ext cx="2125800" cy="369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5" h="1120">
                      <a:moveTo>
                        <a:pt x="9" y="888"/>
                      </a:moveTo>
                      <a:lnTo>
                        <a:pt x="1105" y="0"/>
                      </a:lnTo>
                      <a:lnTo>
                        <a:pt x="1081" y="256"/>
                      </a:lnTo>
                      <a:cubicBezTo>
                        <a:pt x="1014" y="373"/>
                        <a:pt x="882" y="560"/>
                        <a:pt x="705" y="704"/>
                      </a:cubicBezTo>
                      <a:cubicBezTo>
                        <a:pt x="528" y="848"/>
                        <a:pt x="133" y="1089"/>
                        <a:pt x="17" y="1120"/>
                      </a:cubicBezTo>
                      <a:cubicBezTo>
                        <a:pt x="0" y="1038"/>
                        <a:pt x="9" y="888"/>
                        <a:pt x="9" y="888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1E3E5C"/>
                    </a:gs>
                    <a:gs pos="100000">
                      <a:srgbClr val="336699"/>
                    </a:gs>
                  </a:gsLst>
                  <a:lin ang="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4" name="Arc 11"/>
                <p:cNvSpPr/>
                <p:nvPr/>
              </p:nvSpPr>
              <p:spPr>
                <a:xfrm rot="20716200">
                  <a:off x="6759000" y="3306240"/>
                  <a:ext cx="3258000" cy="1886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16" h="21282">
                      <a:moveTo>
                        <a:pt x="18016" y="11915"/>
                      </a:moveTo>
                      <a:cubicBezTo>
                        <a:pt x="14735" y="16875"/>
                        <a:pt x="9554" y="20264"/>
                        <a:pt x="3694" y="21281"/>
                      </a:cubicBezTo>
                      <a:moveTo>
                        <a:pt x="18016" y="11915"/>
                      </a:moveTo>
                      <a:cubicBezTo>
                        <a:pt x="14735" y="16875"/>
                        <a:pt x="9554" y="20264"/>
                        <a:pt x="3694" y="2128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172F46"/>
                    </a:gs>
                    <a:gs pos="100000">
                      <a:srgbClr val="336699"/>
                    </a:gs>
                  </a:gsLst>
                  <a:lin ang="1638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5" name="Freeform 12"/>
                <p:cNvSpPr/>
                <p:nvPr/>
              </p:nvSpPr>
              <p:spPr>
                <a:xfrm>
                  <a:off x="6794640" y="4244400"/>
                  <a:ext cx="1248480" cy="3693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" h="928">
                      <a:moveTo>
                        <a:pt x="648" y="632"/>
                      </a:moveTo>
                      <a:lnTo>
                        <a:pt x="648" y="928"/>
                      </a:lnTo>
                      <a:lnTo>
                        <a:pt x="0" y="64"/>
                      </a:lnTo>
                      <a:lnTo>
                        <a:pt x="96" y="0"/>
                      </a:lnTo>
                      <a:lnTo>
                        <a:pt x="648" y="63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336699"/>
                    </a:gs>
                    <a:gs pos="100000">
                      <a:srgbClr val="1B3753"/>
                    </a:gs>
                  </a:gsLst>
                  <a:lin ang="2700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6" name="Oval 13"/>
                <p:cNvSpPr/>
                <p:nvPr/>
              </p:nvSpPr>
              <p:spPr>
                <a:xfrm rot="20769000">
                  <a:off x="4875840" y="3195360"/>
                  <a:ext cx="3223800" cy="135756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DDDDDD"/>
                    </a:gs>
                    <a:gs pos="50000">
                      <a:srgbClr val="F0F0F0"/>
                    </a:gs>
                    <a:gs pos="100000">
                      <a:srgbClr val="DDDDDD"/>
                    </a:gs>
                  </a:gsLst>
                  <a:lin ang="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7" name="Freeform 19"/>
                <p:cNvSpPr/>
                <p:nvPr/>
              </p:nvSpPr>
              <p:spPr>
                <a:xfrm>
                  <a:off x="6698520" y="4460040"/>
                  <a:ext cx="1046520" cy="10792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" h="680">
                      <a:moveTo>
                        <a:pt x="0" y="16"/>
                      </a:moveTo>
                      <a:lnTo>
                        <a:pt x="256" y="528"/>
                      </a:lnTo>
                      <a:lnTo>
                        <a:pt x="264" y="680"/>
                      </a:lnTo>
                      <a:lnTo>
                        <a:pt x="448" y="624"/>
                      </a:lnTo>
                      <a:lnTo>
                        <a:pt x="544" y="576"/>
                      </a:lnTo>
                      <a:lnTo>
                        <a:pt x="11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6A9EB0">
                        <a:alpha val="19215"/>
                      </a:srgbClr>
                    </a:gs>
                    <a:gs pos="100000">
                      <a:srgbClr val="9BBECA"/>
                    </a:gs>
                  </a:gsLst>
                  <a:lin ang="5400000"/>
                </a:gra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8" name="Oval 20"/>
                <p:cNvSpPr/>
                <p:nvPr/>
              </p:nvSpPr>
              <p:spPr>
                <a:xfrm rot="20769000">
                  <a:off x="5010840" y="3446280"/>
                  <a:ext cx="3092760" cy="1104840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noFill/>
                </a:ln>
                <a:effectLst>
                  <a:outerShdw blurRad="108000" dist="12600" dir="5400000" algn="ctr">
                    <a:srgbClr val="000000"/>
                  </a:outerShdw>
                </a:effectLst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  <p:sp>
            <p:nvSpPr>
              <p:cNvPr id="139" name="TextBox 5"/>
              <p:cNvSpPr/>
              <p:nvPr/>
            </p:nvSpPr>
            <p:spPr>
              <a:xfrm>
                <a:off x="5646240" y="3457800"/>
                <a:ext cx="3150360" cy="785160"/>
              </a:xfrm>
              <a:prstGeom prst="rect">
                <a:avLst/>
              </a:prstGeom>
              <a:noFill/>
              <a:ln w="0">
                <a:noFill/>
              </a:ln>
              <a:effectLst>
                <a:outerShdw blurRad="108000" dist="12600" dir="5400000" algn="ctr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  <a:scene3d>
                  <a:camera prst="orthographicFront"/>
                  <a:lightRig rig="threePt" dir="t"/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a:bodyPr>
              <a:lstStyle/>
              <a:p>
                <a:pPr>
                  <a:lnSpc>
                    <a:spcPct val="95000"/>
                  </a:lnSpc>
                </a:pPr>
                <a:r>
                  <a:rPr lang="ru-RU" sz="2400" b="1" strike="noStrike" spc="-1">
                    <a:solidFill>
                      <a:srgbClr val="374C81"/>
                    </a:solidFill>
                    <a:latin typeface="Century Gothic"/>
                  </a:rPr>
                  <a:t>Родительское собрание</a:t>
                </a:r>
                <a:endParaRPr lang="ru-RU" sz="2400" b="0" strike="noStrike" spc="-1">
                  <a:latin typeface="Arial"/>
                </a:endParaRPr>
              </a:p>
            </p:txBody>
          </p:sp>
        </p:grpSp>
        <p:sp>
          <p:nvSpPr>
            <p:cNvPr id="140" name="Прямоугольник 19"/>
            <p:cNvSpPr/>
            <p:nvPr/>
          </p:nvSpPr>
          <p:spPr>
            <a:xfrm>
              <a:off x="6698520" y="5767307"/>
              <a:ext cx="5164051" cy="437760"/>
            </a:xfrm>
            <a:prstGeom prst="rect">
              <a:avLst/>
            </a:prstGeom>
            <a:noFill/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square" lIns="90000" tIns="45000" rIns="90000" bIns="45000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ru-RU" sz="2400" strike="noStrike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/>
                </a:rPr>
                <a:t>Педагог-психолог: Мухтарова Н.В.</a:t>
              </a:r>
              <a:endParaRPr lang="ru-RU" sz="2400" strike="noStrike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</a:endParaRPr>
            </a:p>
          </p:txBody>
        </p:sp>
      </p:grpSp>
      <p:sp>
        <p:nvSpPr>
          <p:cNvPr id="22" name="Прямоугольник 2"/>
          <p:cNvSpPr/>
          <p:nvPr/>
        </p:nvSpPr>
        <p:spPr>
          <a:xfrm>
            <a:off x="2786066" y="285729"/>
            <a:ext cx="6461173" cy="460211"/>
          </a:xfrm>
          <a:prstGeom prst="rect">
            <a:avLst/>
          </a:prstGeom>
          <a:noFill/>
          <a:ln w="0">
            <a:noFill/>
          </a:ln>
          <a:effectLst>
            <a:outerShdw blurRad="108000" dist="12600" dir="5400000" algn="ctr">
              <a:srgbClr val="000000"/>
            </a:outerShdw>
          </a:effectLst>
          <a:scene3d>
            <a:camera prst="orthographicFront"/>
            <a:lightRig rig="threeP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sz="2400" b="1" spc="49" dirty="0" smtClean="0">
                <a:solidFill>
                  <a:srgbClr val="1717B5"/>
                </a:solidFill>
                <a:latin typeface="OpenSansLight"/>
              </a:rPr>
              <a:t>РЖД лицей №12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3" name="Прямоугольник 19"/>
          <p:cNvSpPr/>
          <p:nvPr/>
        </p:nvSpPr>
        <p:spPr>
          <a:xfrm>
            <a:off x="5581898" y="6345253"/>
            <a:ext cx="1576604" cy="437760"/>
          </a:xfrm>
          <a:prstGeom prst="rect">
            <a:avLst/>
          </a:prstGeom>
          <a:noFill/>
          <a:ln w="0">
            <a:noFill/>
          </a:ln>
          <a:effectLst>
            <a:outerShdw blurRad="108000" dist="12600" dir="5400000" algn="ctr">
              <a:srgbClr val="000000"/>
            </a:outerShdw>
          </a:effectLst>
          <a:scene3d>
            <a:camera prst="orthographicFront"/>
            <a:lightRig rig="threeP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95000"/>
              </a:lnSpc>
            </a:pPr>
            <a:r>
              <a:rPr lang="ru-RU" sz="2400" strike="noStrike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/>
              </a:rPr>
              <a:t>2024 г.</a:t>
            </a:r>
            <a:endParaRPr lang="ru-RU" sz="2400" strike="noStrike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3_1"/>
          <p:cNvPicPr/>
          <p:nvPr/>
        </p:nvPicPr>
        <p:blipFill>
          <a:blip r:embed="rId2"/>
          <a:stretch/>
        </p:blipFill>
        <p:spPr>
          <a:xfrm>
            <a:off x="210600" y="2634840"/>
            <a:ext cx="8071920" cy="4176360"/>
          </a:xfrm>
          <a:prstGeom prst="rect">
            <a:avLst/>
          </a:prstGeom>
          <a:ln w="0">
            <a:noFill/>
          </a:ln>
        </p:spPr>
      </p:pic>
      <p:sp>
        <p:nvSpPr>
          <p:cNvPr id="163" name="Прямоугольник 4_2"/>
          <p:cNvSpPr/>
          <p:nvPr/>
        </p:nvSpPr>
        <p:spPr>
          <a:xfrm>
            <a:off x="779400" y="104760"/>
            <a:ext cx="964872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262673"/>
                </a:solidFill>
                <a:latin typeface="Times New Roman"/>
              </a:rPr>
              <a:t>Итак, чтобы поддержать ребенка,</a:t>
            </a:r>
            <a:r>
              <a:rPr lang="en-US" sz="3200" b="1" strike="noStrike" spc="-1">
                <a:solidFill>
                  <a:srgbClr val="262673"/>
                </a:solidFill>
                <a:latin typeface="Times New Roman"/>
              </a:rPr>
              <a:t> </a:t>
            </a:r>
            <a:r>
              <a:rPr lang="ru-RU" sz="3200" b="1" strike="noStrike" spc="-1">
                <a:solidFill>
                  <a:srgbClr val="262673"/>
                </a:solidFill>
                <a:latin typeface="Times New Roman"/>
              </a:rPr>
              <a:t>необходимо: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64" name="Прямоугольник 5_2"/>
          <p:cNvSpPr/>
          <p:nvPr/>
        </p:nvSpPr>
        <p:spPr>
          <a:xfrm>
            <a:off x="275040" y="965520"/>
            <a:ext cx="7691400" cy="5784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indent="-216000">
              <a:lnSpc>
                <a:spcPct val="100000"/>
              </a:lnSpc>
              <a:buClr>
                <a:srgbClr val="262673"/>
              </a:buClr>
              <a:buFont typeface="Arial"/>
              <a:buChar char="•"/>
            </a:pPr>
            <a:r>
              <a:rPr lang="ru-RU" sz="3400" b="1" strike="noStrike" spc="-1" dirty="0">
                <a:solidFill>
                  <a:srgbClr val="262673"/>
                </a:solidFill>
                <a:latin typeface="Times New Roman"/>
              </a:rPr>
              <a:t>опираться на сильные стороны ребенка;</a:t>
            </a:r>
            <a:endParaRPr lang="ru-RU" sz="3400" b="0" strike="noStrike" spc="-1" dirty="0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262673"/>
              </a:buClr>
              <a:buFont typeface="Arial"/>
              <a:buChar char="•"/>
            </a:pPr>
            <a:r>
              <a:rPr lang="ru-RU" sz="3400" b="1" strike="noStrike" spc="-1" dirty="0">
                <a:solidFill>
                  <a:srgbClr val="262673"/>
                </a:solidFill>
                <a:latin typeface="Times New Roman"/>
              </a:rPr>
              <a:t>избегать подчеркивания промахов ребенка;</a:t>
            </a:r>
            <a:endParaRPr lang="ru-RU" sz="3400" b="0" strike="noStrike" spc="-1" dirty="0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262673"/>
              </a:buClr>
              <a:buFont typeface="Arial"/>
              <a:buChar char="•"/>
            </a:pPr>
            <a:r>
              <a:rPr lang="ru-RU" sz="3400" b="1" strike="noStrike" spc="-1" dirty="0">
                <a:solidFill>
                  <a:srgbClr val="262673"/>
                </a:solidFill>
                <a:latin typeface="Times New Roman"/>
              </a:rPr>
              <a:t>проявлять веру в ребенка, сочувствие к нему, уверенность в его силах;</a:t>
            </a:r>
            <a:endParaRPr lang="ru-RU" sz="3400" b="0" strike="noStrike" spc="-1" dirty="0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262673"/>
              </a:buClr>
              <a:buFont typeface="Arial"/>
              <a:buChar char="•"/>
            </a:pPr>
            <a:r>
              <a:rPr lang="ru-RU" sz="3400" b="1" strike="noStrike" spc="-1" dirty="0">
                <a:solidFill>
                  <a:srgbClr val="262673"/>
                </a:solidFill>
                <a:latin typeface="Times New Roman"/>
              </a:rPr>
              <a:t>создать дома обстановку дружелюбия и уважения, уметь и хотеть демонстрировать любовь и уважение к ребенку.</a:t>
            </a:r>
            <a:endParaRPr lang="ru-RU" sz="3400" b="0" strike="noStrike" spc="-1" dirty="0">
              <a:latin typeface="Arial"/>
            </a:endParaRPr>
          </a:p>
        </p:txBody>
      </p:sp>
      <p:pic>
        <p:nvPicPr>
          <p:cNvPr id="165" name="Picture 2_3" descr="http://kompravda.eu/share/i/12/5185592/wr-720.sh-18.jpg"/>
          <p:cNvPicPr/>
          <p:nvPr/>
        </p:nvPicPr>
        <p:blipFill>
          <a:blip r:embed="rId3"/>
          <a:stretch/>
        </p:blipFill>
        <p:spPr>
          <a:xfrm>
            <a:off x="8283240" y="2493000"/>
            <a:ext cx="3690360" cy="370764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2"/>
          <p:cNvPicPr/>
          <p:nvPr/>
        </p:nvPicPr>
        <p:blipFill>
          <a:blip r:embed="rId2"/>
          <a:stretch/>
        </p:blipFill>
        <p:spPr>
          <a:xfrm rot="1750800">
            <a:off x="212760" y="1553400"/>
            <a:ext cx="6370200" cy="4176360"/>
          </a:xfrm>
          <a:prstGeom prst="rect">
            <a:avLst/>
          </a:prstGeom>
          <a:ln w="0">
            <a:noFill/>
          </a:ln>
        </p:spPr>
      </p:pic>
      <p:sp>
        <p:nvSpPr>
          <p:cNvPr id="167" name="Прямоугольник 1"/>
          <p:cNvSpPr/>
          <p:nvPr/>
        </p:nvSpPr>
        <p:spPr>
          <a:xfrm>
            <a:off x="919440" y="270360"/>
            <a:ext cx="806436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800000"/>
                </a:solidFill>
                <a:latin typeface="Times New Roman"/>
              </a:rPr>
              <a:t>Будьте одновременно тверды и добры, </a:t>
            </a:r>
            <a:endParaRPr lang="ru-RU" sz="3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800000"/>
                </a:solidFill>
                <a:latin typeface="Times New Roman"/>
              </a:rPr>
              <a:t>но не выступайте в роли судьи</a:t>
            </a:r>
            <a:r>
              <a:rPr lang="ru-RU" sz="3200" b="0" strike="noStrike" spc="-1" dirty="0">
                <a:solidFill>
                  <a:srgbClr val="666666"/>
                </a:solidFill>
                <a:latin typeface="Times New Roman"/>
              </a:rPr>
              <a:t>. 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168" name="Прямоугольник 2"/>
          <p:cNvSpPr/>
          <p:nvPr/>
        </p:nvSpPr>
        <p:spPr>
          <a:xfrm>
            <a:off x="333720" y="2205000"/>
            <a:ext cx="9072720" cy="452286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262673"/>
                </a:solidFill>
                <a:latin typeface="Times New Roman"/>
              </a:rPr>
              <a:t>Поддерживайте своего ребенка, демонстрируйте, что понимаете его переживания. Не повышайте тревожность ребенка накануне экзаменов – это может отрицательно сказаться на результате тестирования. Ребенку всегда передается волнение родителей, и если взрослые в ответственный момент могут справиться со своими эмоциями, то ребенок в силу возрастных особенностей может эмоционально </a:t>
            </a:r>
            <a:r>
              <a:rPr lang="ru-RU" sz="3200" b="0" strike="noStrike" spc="-1" dirty="0" smtClean="0">
                <a:solidFill>
                  <a:srgbClr val="262673"/>
                </a:solidFill>
                <a:latin typeface="Times New Roman"/>
              </a:rPr>
              <a:t>«сорваться».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169" name="Picture 2" descr="http://school-18.3dn.ru/_nw/3/s70325626.jpg"/>
          <p:cNvPicPr/>
          <p:nvPr/>
        </p:nvPicPr>
        <p:blipFill>
          <a:blip r:embed="rId3"/>
          <a:stretch/>
        </p:blipFill>
        <p:spPr>
          <a:xfrm>
            <a:off x="8984160" y="1124640"/>
            <a:ext cx="3162600" cy="309564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2"/>
          <p:cNvPicPr/>
          <p:nvPr/>
        </p:nvPicPr>
        <p:blipFill>
          <a:blip r:embed="rId2"/>
          <a:stretch/>
        </p:blipFill>
        <p:spPr>
          <a:xfrm>
            <a:off x="621720" y="2612880"/>
            <a:ext cx="5184360" cy="4090680"/>
          </a:xfrm>
          <a:prstGeom prst="rect">
            <a:avLst/>
          </a:prstGeom>
          <a:ln w="0">
            <a:noFill/>
          </a:ln>
        </p:spPr>
      </p:pic>
      <p:sp>
        <p:nvSpPr>
          <p:cNvPr id="171" name="Прямоугольник 1"/>
          <p:cNvSpPr/>
          <p:nvPr/>
        </p:nvSpPr>
        <p:spPr>
          <a:xfrm>
            <a:off x="0" y="188640"/>
            <a:ext cx="12188520" cy="3930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800000"/>
                </a:solidFill>
                <a:latin typeface="Times New Roman"/>
              </a:rPr>
              <a:t>Успокойтесь!</a:t>
            </a:r>
            <a:r>
              <a:rPr lang="ru-RU" sz="3600" b="1" strike="noStrike" spc="-1" dirty="0">
                <a:solidFill>
                  <a:srgbClr val="666666"/>
                </a:solidFill>
                <a:latin typeface="Times New Roman"/>
              </a:rPr>
              <a:t> 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0" strike="noStrike" spc="-1" dirty="0">
                <a:solidFill>
                  <a:srgbClr val="262673"/>
                </a:solidFill>
                <a:latin typeface="Times New Roman"/>
              </a:rPr>
              <a:t>Ваша тревога передается детям, и их волнение только усиливается. Постарайтесь подбодрить ребенка, вселить в него чувство уверенности и желание достичь положительных результатов.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800000"/>
                </a:solidFill>
                <a:latin typeface="Times New Roman"/>
              </a:rPr>
              <a:t>Подбадривайте детей, хвалите их</a:t>
            </a:r>
            <a:r>
              <a:rPr lang="ru-RU" sz="3600" b="0" strike="noStrike" spc="-1" dirty="0">
                <a:solidFill>
                  <a:srgbClr val="262673"/>
                </a:solidFill>
                <a:latin typeface="Times New Roman"/>
              </a:rPr>
              <a:t> за то, что они делают хорошо. Повышайте их уверенность в себе.</a:t>
            </a:r>
            <a:endParaRPr lang="ru-RU" sz="3600" b="0" strike="noStrike" spc="-1" dirty="0">
              <a:latin typeface="Arial"/>
            </a:endParaRPr>
          </a:p>
        </p:txBody>
      </p:sp>
      <p:pic>
        <p:nvPicPr>
          <p:cNvPr id="172" name="Picture 2" descr="http://klubznaniy.ru/%D0%95%D0%93%D0%AD%20%D1%81%D1%82%D1%80%D0%B5%D1%81%D1%81%202.jpg"/>
          <p:cNvPicPr/>
          <p:nvPr/>
        </p:nvPicPr>
        <p:blipFill>
          <a:blip r:embed="rId3"/>
          <a:stretch/>
        </p:blipFill>
        <p:spPr>
          <a:xfrm>
            <a:off x="8470800" y="3933000"/>
            <a:ext cx="3403800" cy="272124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/>
          <p:cNvPicPr/>
          <p:nvPr/>
        </p:nvPicPr>
        <p:blipFill>
          <a:blip r:embed="rId2"/>
          <a:stretch/>
        </p:blipFill>
        <p:spPr>
          <a:xfrm>
            <a:off x="981720" y="2406240"/>
            <a:ext cx="4876560" cy="4090680"/>
          </a:xfrm>
          <a:prstGeom prst="rect">
            <a:avLst/>
          </a:prstGeom>
          <a:ln w="0">
            <a:noFill/>
          </a:ln>
        </p:spPr>
      </p:pic>
      <p:sp>
        <p:nvSpPr>
          <p:cNvPr id="174" name="Прямоугольник 1"/>
          <p:cNvSpPr/>
          <p:nvPr/>
        </p:nvSpPr>
        <p:spPr>
          <a:xfrm>
            <a:off x="981720" y="478382"/>
            <a:ext cx="8280720" cy="53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800000"/>
                </a:solidFill>
                <a:latin typeface="Times New Roman"/>
              </a:rPr>
              <a:t>Отнеситесь философски</a:t>
            </a:r>
            <a:r>
              <a:rPr lang="ru-RU" sz="3200" b="0" strike="noStrike" spc="-1" dirty="0">
                <a:solidFill>
                  <a:srgbClr val="262673"/>
                </a:solidFill>
                <a:latin typeface="Times New Roman"/>
              </a:rPr>
              <a:t> к количеству баллов, полученному ребенком при сдаче ЕГЭ, и не критикуйте его после экзамена. Внушайте своему сыну или дочери мысль, что количество баллов не является совершенным измерением его возможностей.  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0" strike="noStrike" spc="-1" dirty="0">
                <a:solidFill>
                  <a:srgbClr val="262673"/>
                </a:solidFill>
                <a:latin typeface="Times New Roman"/>
              </a:rPr>
              <a:t>Очень важно, чтобы родители помогли ему сохранить уверенность в своих силах</a:t>
            </a: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Вместе вы обязательно найдете выход! </a:t>
            </a:r>
            <a:endParaRPr lang="ru-RU" sz="2800" b="0" strike="noStrike" spc="-1" dirty="0">
              <a:latin typeface="Arial"/>
            </a:endParaRPr>
          </a:p>
        </p:txBody>
      </p:sp>
      <p:pic>
        <p:nvPicPr>
          <p:cNvPr id="175" name="Picture 4" descr="http://womendraiv.ru/uploads/posts/2011-06/1307741436981806e601a233efab17c9d1ae7456d4d9c.jpeg"/>
          <p:cNvPicPr/>
          <p:nvPr/>
        </p:nvPicPr>
        <p:blipFill>
          <a:blip r:embed="rId3"/>
          <a:stretch/>
        </p:blipFill>
        <p:spPr>
          <a:xfrm>
            <a:off x="8398800" y="3295800"/>
            <a:ext cx="3573720" cy="320076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2"/>
          <p:cNvPicPr/>
          <p:nvPr/>
        </p:nvPicPr>
        <p:blipFill>
          <a:blip r:embed="rId2"/>
          <a:stretch/>
        </p:blipFill>
        <p:spPr>
          <a:xfrm>
            <a:off x="6886440" y="2061000"/>
            <a:ext cx="4876560" cy="4090680"/>
          </a:xfrm>
          <a:prstGeom prst="rect">
            <a:avLst/>
          </a:prstGeom>
          <a:ln w="0">
            <a:noFill/>
          </a:ln>
        </p:spPr>
      </p:pic>
      <p:sp>
        <p:nvSpPr>
          <p:cNvPr id="177" name="Прямоугольник 1"/>
          <p:cNvSpPr/>
          <p:nvPr/>
        </p:nvSpPr>
        <p:spPr>
          <a:xfrm>
            <a:off x="837720" y="504395"/>
            <a:ext cx="11062440" cy="563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800000"/>
                </a:solidFill>
                <a:latin typeface="Times New Roman"/>
              </a:rPr>
              <a:t>Сохраняйте здоровье выпускника: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800000"/>
                </a:solidFill>
                <a:latin typeface="Times New Roman"/>
              </a:rPr>
              <a:t>Наблюдайте за самочувствием ребенка.</a:t>
            </a:r>
            <a:r>
              <a:rPr lang="ru-RU" sz="2800" b="0" strike="noStrike" spc="-1" dirty="0">
                <a:solidFill>
                  <a:srgbClr val="666666"/>
                </a:solidFill>
                <a:latin typeface="Times New Roman"/>
              </a:rPr>
              <a:t> </a:t>
            </a: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Никто, кроме вас, не сможет вовремя заметить и предотвратить ухудшение состояния ребенка, связанное с переутомлением.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800000"/>
                </a:solidFill>
                <a:latin typeface="Times New Roman"/>
              </a:rPr>
              <a:t>Контролируйте режим</a:t>
            </a:r>
            <a:r>
              <a:rPr lang="ru-RU" sz="2800" b="0" strike="noStrike" spc="-1" dirty="0">
                <a:solidFill>
                  <a:srgbClr val="666666"/>
                </a:solidFill>
                <a:latin typeface="Times New Roman"/>
              </a:rPr>
              <a:t> </a:t>
            </a: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подготовки к экзамену, не допускайте перегрузок, объясните сыну или дочери, что он обязательно должен чередовать занятия с отдыхом.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800000"/>
                </a:solidFill>
                <a:latin typeface="Times New Roman"/>
              </a:rPr>
              <a:t>Обеспечьте дома удобное место</a:t>
            </a:r>
            <a:r>
              <a:rPr lang="ru-RU" sz="2800" b="0" strike="noStrike" spc="-1" dirty="0">
                <a:solidFill>
                  <a:srgbClr val="666666"/>
                </a:solidFill>
                <a:latin typeface="Times New Roman"/>
              </a:rPr>
              <a:t> </a:t>
            </a: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для занятий, проследите, чтобы никто из домашних не мешал.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800000"/>
                </a:solidFill>
                <a:latin typeface="Times New Roman"/>
              </a:rPr>
              <a:t>Обратите внимание на питание</a:t>
            </a:r>
            <a:r>
              <a:rPr lang="ru-RU" sz="2800" b="0" strike="noStrike" spc="-1" dirty="0">
                <a:solidFill>
                  <a:srgbClr val="666666"/>
                </a:solidFill>
                <a:latin typeface="Times New Roman"/>
              </a:rPr>
              <a:t>: </a:t>
            </a: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во время интенсивного умственного напряжения необходима питательная и разнообразная пища и сбалансированный комплекс витаминов. Такие продукты, как рыба, творог, орехи, курага и т. д., стимулируют работу головного мозга.</a:t>
            </a: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/>
          <p:cNvPicPr/>
          <p:nvPr/>
        </p:nvPicPr>
        <p:blipFill>
          <a:blip r:embed="rId2"/>
          <a:stretch/>
        </p:blipFill>
        <p:spPr>
          <a:xfrm>
            <a:off x="3430080" y="2421000"/>
            <a:ext cx="4876560" cy="4090680"/>
          </a:xfrm>
          <a:prstGeom prst="rect">
            <a:avLst/>
          </a:prstGeom>
          <a:ln w="0">
            <a:noFill/>
          </a:ln>
        </p:spPr>
      </p:pic>
      <p:sp>
        <p:nvSpPr>
          <p:cNvPr id="179" name="Прямоугольник 1"/>
          <p:cNvSpPr/>
          <p:nvPr/>
        </p:nvSpPr>
        <p:spPr>
          <a:xfrm>
            <a:off x="5014440" y="476640"/>
            <a:ext cx="712836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80" name="Picture 4" descr="http://paramitacenter.ru/sites/default/files/1_3.jpg"/>
          <p:cNvPicPr/>
          <p:nvPr/>
        </p:nvPicPr>
        <p:blipFill>
          <a:blip r:embed="rId3"/>
          <a:srcRect b="93"/>
          <a:stretch/>
        </p:blipFill>
        <p:spPr>
          <a:xfrm>
            <a:off x="333720" y="476640"/>
            <a:ext cx="3470040" cy="291348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81" name="Рисунок 180"/>
          <p:cNvPicPr/>
          <p:nvPr/>
        </p:nvPicPr>
        <p:blipFill>
          <a:blip r:embed="rId4"/>
          <a:stretch/>
        </p:blipFill>
        <p:spPr>
          <a:xfrm>
            <a:off x="9180000" y="360000"/>
            <a:ext cx="2596320" cy="367956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181"/>
          <p:cNvPicPr/>
          <p:nvPr/>
        </p:nvPicPr>
        <p:blipFill>
          <a:blip r:embed="rId5"/>
          <a:stretch/>
        </p:blipFill>
        <p:spPr>
          <a:xfrm>
            <a:off x="4140000" y="2874240"/>
            <a:ext cx="3594600" cy="3425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Прямоугольник 1"/>
          <p:cNvSpPr/>
          <p:nvPr/>
        </p:nvSpPr>
        <p:spPr>
          <a:xfrm>
            <a:off x="388800" y="1155240"/>
            <a:ext cx="11782800" cy="628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 dirty="0">
                <a:solidFill>
                  <a:srgbClr val="262673"/>
                </a:solidFill>
                <a:latin typeface="Times New Roman"/>
              </a:rPr>
              <a:t>Заранее во время тренировки по тестовым заданиям приучайте ребенка ориентироваться во времени и уметь его распределять. 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84" name="Прямоугольник 2"/>
          <p:cNvSpPr/>
          <p:nvPr/>
        </p:nvSpPr>
        <p:spPr>
          <a:xfrm>
            <a:off x="151920" y="5589360"/>
            <a:ext cx="12053880" cy="94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800000"/>
                </a:solidFill>
                <a:latin typeface="Times New Roman"/>
              </a:rPr>
              <a:t>Накануне экзамена обеспечьте ребенку полноценный отдых</a:t>
            </a:r>
            <a:r>
              <a:rPr lang="ru-RU" sz="2800" b="0" strike="noStrike" spc="-1" dirty="0">
                <a:solidFill>
                  <a:srgbClr val="666666"/>
                </a:solidFill>
                <a:latin typeface="Times New Roman"/>
              </a:rPr>
              <a:t>, </a:t>
            </a:r>
            <a:r>
              <a:rPr lang="ru-RU" sz="2800" b="1" strike="noStrike" spc="-1" dirty="0">
                <a:solidFill>
                  <a:srgbClr val="262673"/>
                </a:solidFill>
                <a:latin typeface="Times New Roman"/>
              </a:rPr>
              <a:t>он должен как следует выспаться. Прогулка перед сном поможет снять напряжение.</a:t>
            </a:r>
            <a:endParaRPr lang="ru-RU" sz="2800" b="0" strike="noStrike" spc="-1" dirty="0">
              <a:latin typeface="Arial"/>
            </a:endParaRPr>
          </a:p>
        </p:txBody>
      </p:sp>
      <p:pic>
        <p:nvPicPr>
          <p:cNvPr id="185" name="Picture 4" descr="http://pokhudanie.ru/wp-content/uploads/2016/11/kak-obshatsia-s-podrostkom-1024x512.jpg"/>
          <p:cNvPicPr/>
          <p:nvPr/>
        </p:nvPicPr>
        <p:blipFill>
          <a:blip r:embed="rId2"/>
          <a:stretch/>
        </p:blipFill>
        <p:spPr>
          <a:xfrm>
            <a:off x="4457880" y="2637000"/>
            <a:ext cx="3913560" cy="2603520"/>
          </a:xfrm>
          <a:prstGeom prst="rect">
            <a:avLst/>
          </a:prstGeom>
          <a:ln w="0">
            <a:noFill/>
          </a:ln>
          <a:effectLst>
            <a:outerShdw blurRad="150120" dist="250081" dir="8461089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Прямоугольник 1"/>
          <p:cNvSpPr/>
          <p:nvPr/>
        </p:nvSpPr>
        <p:spPr>
          <a:xfrm>
            <a:off x="2062080" y="404640"/>
            <a:ext cx="9648720" cy="277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262673"/>
                </a:solidFill>
                <a:latin typeface="Times New Roman"/>
              </a:rPr>
              <a:t>Самое главное - это снизить напряжение и тревожность ребенка и обеспечить подходящие условия для занятий!</a:t>
            </a:r>
            <a:endParaRPr lang="ru-RU" sz="4400" b="0" strike="noStrike" spc="-1" dirty="0">
              <a:latin typeface="Arial"/>
            </a:endParaRPr>
          </a:p>
        </p:txBody>
      </p:sp>
      <p:grpSp>
        <p:nvGrpSpPr>
          <p:cNvPr id="188" name="Group 2"/>
          <p:cNvGrpSpPr/>
          <p:nvPr/>
        </p:nvGrpSpPr>
        <p:grpSpPr>
          <a:xfrm>
            <a:off x="4187160" y="3245760"/>
            <a:ext cx="4931280" cy="2999160"/>
            <a:chOff x="4187160" y="3245760"/>
            <a:chExt cx="4931280" cy="2999160"/>
          </a:xfrm>
        </p:grpSpPr>
        <p:sp>
          <p:nvSpPr>
            <p:cNvPr id="189" name="Oval 3"/>
            <p:cNvSpPr/>
            <p:nvPr/>
          </p:nvSpPr>
          <p:spPr>
            <a:xfrm>
              <a:off x="5036760" y="5122800"/>
              <a:ext cx="4081680" cy="826200"/>
            </a:xfrm>
            <a:prstGeom prst="ellipse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F7F9F2"/>
                </a:gs>
              </a:gsLst>
              <a:lin ang="2700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0" name="Oval 4"/>
            <p:cNvSpPr/>
            <p:nvPr/>
          </p:nvSpPr>
          <p:spPr>
            <a:xfrm rot="20745000">
              <a:off x="4445640" y="3815280"/>
              <a:ext cx="4179960" cy="190224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C9C9C9"/>
                </a:gs>
                <a:gs pos="100000">
                  <a:srgbClr val="808080"/>
                </a:gs>
              </a:gsLst>
              <a:lin ang="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1" name="Oval 5"/>
            <p:cNvSpPr/>
            <p:nvPr/>
          </p:nvSpPr>
          <p:spPr>
            <a:xfrm rot="20745000">
              <a:off x="4489200" y="3713760"/>
              <a:ext cx="4034880" cy="1843200"/>
            </a:xfrm>
            <a:prstGeom prst="ellipse">
              <a:avLst/>
            </a:prstGeom>
            <a:gradFill rotWithShape="0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169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2" name="Arc 6"/>
            <p:cNvSpPr/>
            <p:nvPr/>
          </p:nvSpPr>
          <p:spPr>
            <a:xfrm rot="20745000">
              <a:off x="6453000" y="3641760"/>
              <a:ext cx="2066760" cy="1240200"/>
            </a:xfrm>
            <a:custGeom>
              <a:avLst/>
              <a:gdLst/>
              <a:ahLst/>
              <a:cxnLst/>
              <a:rect l="l" t="t" r="r" b="b"/>
              <a:pathLst>
                <a:path w="21600" h="29046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0">
              <a:gsLst>
                <a:gs pos="0">
                  <a:srgbClr val="6A9EB0"/>
                </a:gs>
                <a:gs pos="100000">
                  <a:srgbClr val="A0C1CC"/>
                </a:gs>
              </a:gsLst>
              <a:lin ang="439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3" name="Arc 7"/>
            <p:cNvSpPr/>
            <p:nvPr/>
          </p:nvSpPr>
          <p:spPr>
            <a:xfrm rot="20745000" flipH="1">
              <a:off x="4698000" y="4788360"/>
              <a:ext cx="2379960" cy="931320"/>
            </a:xfrm>
            <a:custGeom>
              <a:avLst/>
              <a:gdLst/>
              <a:ahLst/>
              <a:cxnLst/>
              <a:rect l="l" t="t" r="r" b="b"/>
              <a:pathLst>
                <a:path w="25114" h="2160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0">
              <a:gsLst>
                <a:gs pos="0">
                  <a:srgbClr val="24657D"/>
                </a:gs>
                <a:gs pos="100000">
                  <a:srgbClr val="3492B4"/>
                </a:gs>
              </a:gsLst>
              <a:lin ang="709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4" name="Arc 8"/>
            <p:cNvSpPr/>
            <p:nvPr/>
          </p:nvSpPr>
          <p:spPr>
            <a:xfrm rot="20745000">
              <a:off x="5439960" y="3668400"/>
              <a:ext cx="2341800" cy="893880"/>
            </a:xfrm>
            <a:custGeom>
              <a:avLst/>
              <a:gdLst/>
              <a:ahLst/>
              <a:cxnLst/>
              <a:rect l="l" t="t" r="r" b="b"/>
              <a:pathLst>
                <a:path w="24549" h="2160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6A9EB0"/>
                </a:gs>
                <a:gs pos="100000">
                  <a:srgbClr val="4C727F"/>
                </a:gs>
              </a:gsLst>
              <a:lin ang="169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5" name="Arc 9"/>
            <p:cNvSpPr/>
            <p:nvPr/>
          </p:nvSpPr>
          <p:spPr>
            <a:xfrm rot="20745000" flipH="1">
              <a:off x="4428720" y="4012200"/>
              <a:ext cx="2067840" cy="1303200"/>
            </a:xfrm>
            <a:custGeom>
              <a:avLst/>
              <a:gdLst/>
              <a:ahLst/>
              <a:cxnLst/>
              <a:rect l="l" t="t" r="r" b="b"/>
              <a:pathLst>
                <a:path w="21600" h="30468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0">
              <a:gsLst>
                <a:gs pos="0">
                  <a:srgbClr val="7CB444"/>
                </a:gs>
                <a:gs pos="100000">
                  <a:srgbClr val="39531F"/>
                </a:gs>
              </a:gsLst>
              <a:lin ang="709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6" name="Freeform 10"/>
            <p:cNvSpPr/>
            <p:nvPr/>
          </p:nvSpPr>
          <p:spPr>
            <a:xfrm>
              <a:off x="7477200" y="4597200"/>
              <a:ext cx="1287000" cy="230400"/>
            </a:xfrm>
            <a:custGeom>
              <a:avLst/>
              <a:gdLst/>
              <a:ahLst/>
              <a:cxnLst/>
              <a:rect l="l" t="t" r="r" b="b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rgbClr val="1E3E5C"/>
                </a:gs>
                <a:gs pos="100000">
                  <a:srgbClr val="336699"/>
                </a:gs>
              </a:gsLst>
              <a:lin ang="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7" name="Arc 11"/>
            <p:cNvSpPr/>
            <p:nvPr/>
          </p:nvSpPr>
          <p:spPr>
            <a:xfrm rot="20690400">
              <a:off x="6734880" y="4222800"/>
              <a:ext cx="1976400" cy="1173960"/>
            </a:xfrm>
            <a:custGeom>
              <a:avLst/>
              <a:gdLst/>
              <a:ahLst/>
              <a:cxnLst/>
              <a:rect l="l" t="t" r="r" b="b"/>
              <a:pathLst>
                <a:path w="18016" h="21282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72F46"/>
                </a:gs>
                <a:gs pos="100000">
                  <a:srgbClr val="336699"/>
                </a:gs>
              </a:gsLst>
              <a:lin ang="1638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8" name="Freeform 12"/>
            <p:cNvSpPr/>
            <p:nvPr/>
          </p:nvSpPr>
          <p:spPr>
            <a:xfrm>
              <a:off x="6751440" y="4809240"/>
              <a:ext cx="754560" cy="230400"/>
            </a:xfrm>
            <a:custGeom>
              <a:avLst/>
              <a:gdLst/>
              <a:ahLst/>
              <a:cxnLst/>
              <a:rect l="l" t="t" r="r" b="b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0">
              <a:gsLst>
                <a:gs pos="0">
                  <a:srgbClr val="336699"/>
                </a:gs>
                <a:gs pos="100000">
                  <a:srgbClr val="1B3753"/>
                </a:gs>
              </a:gsLst>
              <a:lin ang="2700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9" name="Oval 13"/>
            <p:cNvSpPr/>
            <p:nvPr/>
          </p:nvSpPr>
          <p:spPr>
            <a:xfrm rot="20745000">
              <a:off x="5592600" y="4154040"/>
              <a:ext cx="1955160" cy="844920"/>
            </a:xfrm>
            <a:prstGeom prst="ellipse">
              <a:avLst/>
            </a:prstGeom>
            <a:gradFill rotWithShape="0">
              <a:gsLst>
                <a:gs pos="0">
                  <a:srgbClr val="DDDDDD"/>
                </a:gs>
                <a:gs pos="50000">
                  <a:srgbClr val="F0F0F0"/>
                </a:gs>
                <a:gs pos="100000">
                  <a:srgbClr val="DDDDDD"/>
                </a:gs>
              </a:gsLst>
              <a:lin ang="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0" name="Freeform 19"/>
            <p:cNvSpPr/>
            <p:nvPr/>
          </p:nvSpPr>
          <p:spPr>
            <a:xfrm>
              <a:off x="6692040" y="4943880"/>
              <a:ext cx="633240" cy="672840"/>
            </a:xfrm>
            <a:custGeom>
              <a:avLst/>
              <a:gdLst/>
              <a:ahLst/>
              <a:cxnLst/>
              <a:rect l="l" t="t" r="r" b="b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0">
              <a:gsLst>
                <a:gs pos="0">
                  <a:srgbClr val="6A9EB0">
                    <a:alpha val="19215"/>
                  </a:srgbClr>
                </a:gs>
                <a:gs pos="100000">
                  <a:srgbClr val="9BBECA"/>
                </a:gs>
              </a:gsLst>
              <a:lin ang="5400000"/>
            </a:gra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1" name="Oval 20"/>
            <p:cNvSpPr/>
            <p:nvPr/>
          </p:nvSpPr>
          <p:spPr>
            <a:xfrm rot="20745000">
              <a:off x="5673240" y="4310640"/>
              <a:ext cx="1875600" cy="687600"/>
            </a:xfrm>
            <a:prstGeom prst="ellipse">
              <a:avLst/>
            </a:prstGeom>
            <a:solidFill>
              <a:srgbClr val="FFFFFF"/>
            </a:solidFill>
            <a:ln w="0">
              <a:noFill/>
            </a:ln>
            <a:effectLst>
              <a:outerShdw blurRad="108000" dist="12600" dir="5400000" algn="ctr">
                <a:srgbClr val="000000"/>
              </a:outerShdw>
            </a:effectLst>
            <a:scene3d>
              <a:camera prst="orthographicFront"/>
              <a:lightRig rig="threeP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2_4"/>
          <p:cNvPicPr/>
          <p:nvPr/>
        </p:nvPicPr>
        <p:blipFill>
          <a:blip r:embed="rId2"/>
          <a:stretch/>
        </p:blipFill>
        <p:spPr>
          <a:xfrm>
            <a:off x="7311960" y="968400"/>
            <a:ext cx="4876560" cy="4820040"/>
          </a:xfrm>
          <a:prstGeom prst="rect">
            <a:avLst/>
          </a:prstGeom>
          <a:ln w="0">
            <a:noFill/>
          </a:ln>
        </p:spPr>
      </p:pic>
      <p:pic>
        <p:nvPicPr>
          <p:cNvPr id="142" name="Рисунок 141"/>
          <p:cNvPicPr/>
          <p:nvPr/>
        </p:nvPicPr>
        <p:blipFill>
          <a:blip r:embed="rId3"/>
          <a:stretch/>
        </p:blipFill>
        <p:spPr>
          <a:xfrm>
            <a:off x="180000" y="74520"/>
            <a:ext cx="11880000" cy="6585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2_5"/>
          <p:cNvPicPr/>
          <p:nvPr/>
        </p:nvPicPr>
        <p:blipFill>
          <a:blip r:embed="rId2"/>
          <a:stretch/>
        </p:blipFill>
        <p:spPr>
          <a:xfrm>
            <a:off x="7311960" y="968400"/>
            <a:ext cx="4876560" cy="4820040"/>
          </a:xfrm>
          <a:prstGeom prst="rect">
            <a:avLst/>
          </a:prstGeom>
          <a:ln w="0">
            <a:noFill/>
          </a:ln>
        </p:spPr>
      </p:pic>
      <p:pic>
        <p:nvPicPr>
          <p:cNvPr id="144" name="Picture 2_6" descr="http://ffl-mgosgi.ru/documents/NEWS/2015/probEGE1.jpg"/>
          <p:cNvPicPr/>
          <p:nvPr/>
        </p:nvPicPr>
        <p:blipFill>
          <a:blip r:embed="rId3"/>
          <a:stretch/>
        </p:blipFill>
        <p:spPr>
          <a:xfrm>
            <a:off x="8902800" y="2349000"/>
            <a:ext cx="2829600" cy="2664000"/>
          </a:xfrm>
          <a:prstGeom prst="rect">
            <a:avLst/>
          </a:prstGeom>
          <a:ln w="0">
            <a:noFill/>
          </a:ln>
        </p:spPr>
      </p:pic>
      <p:pic>
        <p:nvPicPr>
          <p:cNvPr id="145" name="Рисунок 144"/>
          <p:cNvPicPr/>
          <p:nvPr/>
        </p:nvPicPr>
        <p:blipFill>
          <a:blip r:embed="rId4"/>
          <a:stretch/>
        </p:blipFill>
        <p:spPr>
          <a:xfrm>
            <a:off x="29160" y="19440"/>
            <a:ext cx="12188520" cy="6855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2"/>
          <p:cNvPicPr/>
          <p:nvPr/>
        </p:nvPicPr>
        <p:blipFill>
          <a:blip r:embed="rId2"/>
          <a:stretch/>
        </p:blipFill>
        <p:spPr>
          <a:xfrm>
            <a:off x="7311960" y="968400"/>
            <a:ext cx="4876560" cy="4820040"/>
          </a:xfrm>
          <a:prstGeom prst="rect">
            <a:avLst/>
          </a:prstGeom>
          <a:ln w="0">
            <a:noFill/>
          </a:ln>
        </p:spPr>
      </p:pic>
      <p:sp>
        <p:nvSpPr>
          <p:cNvPr id="147" name="Прямоугольник 2"/>
          <p:cNvSpPr/>
          <p:nvPr/>
        </p:nvSpPr>
        <p:spPr>
          <a:xfrm>
            <a:off x="405720" y="1268640"/>
            <a:ext cx="8784720" cy="5209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8" name="Рисунок 147"/>
          <p:cNvPicPr/>
          <p:nvPr/>
        </p:nvPicPr>
        <p:blipFill>
          <a:blip r:embed="rId3"/>
          <a:stretch/>
        </p:blipFill>
        <p:spPr>
          <a:xfrm>
            <a:off x="2091600" y="443520"/>
            <a:ext cx="7808400" cy="5856480"/>
          </a:xfrm>
          <a:prstGeom prst="rect">
            <a:avLst/>
          </a:prstGeom>
          <a:ln w="0">
            <a:noFill/>
          </a:ln>
        </p:spPr>
      </p:pic>
      <p:pic>
        <p:nvPicPr>
          <p:cNvPr id="149" name="Рисунок 148"/>
          <p:cNvPicPr/>
          <p:nvPr/>
        </p:nvPicPr>
        <p:blipFill>
          <a:blip r:embed="rId3"/>
          <a:stretch/>
        </p:blipFill>
        <p:spPr>
          <a:xfrm>
            <a:off x="2091600" y="443520"/>
            <a:ext cx="7808400" cy="5856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2_0"/>
          <p:cNvPicPr/>
          <p:nvPr/>
        </p:nvPicPr>
        <p:blipFill>
          <a:blip r:embed="rId2"/>
          <a:stretch/>
        </p:blipFill>
        <p:spPr>
          <a:xfrm>
            <a:off x="7311960" y="968400"/>
            <a:ext cx="4876560" cy="4820040"/>
          </a:xfrm>
          <a:prstGeom prst="rect">
            <a:avLst/>
          </a:prstGeom>
          <a:ln w="0">
            <a:noFill/>
          </a:ln>
        </p:spPr>
      </p:pic>
      <p:pic>
        <p:nvPicPr>
          <p:cNvPr id="151" name="Picture 2_2" descr="http://ffl-mgosgi.ru/documents/NEWS/2015/probEGE1.jpg"/>
          <p:cNvPicPr/>
          <p:nvPr/>
        </p:nvPicPr>
        <p:blipFill>
          <a:blip r:embed="rId3"/>
          <a:stretch/>
        </p:blipFill>
        <p:spPr>
          <a:xfrm>
            <a:off x="8902800" y="2349000"/>
            <a:ext cx="2829600" cy="2664000"/>
          </a:xfrm>
          <a:prstGeom prst="rect">
            <a:avLst/>
          </a:prstGeom>
          <a:ln w="0">
            <a:noFill/>
          </a:ln>
        </p:spPr>
      </p:pic>
      <p:sp>
        <p:nvSpPr>
          <p:cNvPr id="152" name="Прямоугольник 1_1"/>
          <p:cNvSpPr/>
          <p:nvPr/>
        </p:nvSpPr>
        <p:spPr>
          <a:xfrm>
            <a:off x="405720" y="260640"/>
            <a:ext cx="9072720" cy="69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663300"/>
                </a:solidFill>
                <a:latin typeface="Times New Roman"/>
              </a:rPr>
              <a:t>Как же поддержать</a:t>
            </a:r>
            <a:r>
              <a:rPr lang="en-US" sz="4000" b="1" strike="noStrike" spc="-1">
                <a:solidFill>
                  <a:srgbClr val="663300"/>
                </a:solidFill>
                <a:latin typeface="Times New Roman"/>
              </a:rPr>
              <a:t>  </a:t>
            </a:r>
            <a:r>
              <a:rPr lang="ru-RU" sz="4000" b="1" strike="noStrike" spc="-1">
                <a:solidFill>
                  <a:srgbClr val="663300"/>
                </a:solidFill>
                <a:latin typeface="Times New Roman"/>
              </a:rPr>
              <a:t>выпускника?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53" name="Прямоугольник 2_1"/>
          <p:cNvSpPr/>
          <p:nvPr/>
        </p:nvSpPr>
        <p:spPr>
          <a:xfrm>
            <a:off x="405720" y="1268640"/>
            <a:ext cx="8784720" cy="563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262673"/>
                </a:solidFill>
                <a:latin typeface="Times New Roman"/>
              </a:rPr>
              <a:t>Поддерживать ребенка – значит верить в него.  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262673"/>
                </a:solidFill>
                <a:latin typeface="Times New Roman"/>
              </a:rPr>
              <a:t>Взрослые имеют немало возможностей, чтобы продемонстрировать ребенку свое удовлетворение от его достижений или усилий. 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262673"/>
                </a:solidFill>
                <a:latin typeface="Times New Roman"/>
              </a:rPr>
              <a:t>Другой путь – научить подростка справляться с различными задачами, создав у него установку: «Ты сможешь это сделать».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262673"/>
                </a:solidFill>
                <a:latin typeface="Times New Roman"/>
              </a:rPr>
              <a:t>Существуют слова, которые поддерживают детей, например: «Зная тебя, я уверен, что ты все сделаешь хорошо», «Ты знаешь это очень хорошо». Поддерживать можно посредством прикосновений, совместных действий, физического соучастия, выражение лица.</a:t>
            </a:r>
            <a:endParaRPr lang="ru-RU" sz="2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Рисунок 154"/>
          <p:cNvPicPr/>
          <p:nvPr/>
        </p:nvPicPr>
        <p:blipFill>
          <a:blip r:embed="rId2"/>
          <a:stretch/>
        </p:blipFill>
        <p:spPr>
          <a:xfrm>
            <a:off x="1980000" y="315000"/>
            <a:ext cx="8460000" cy="6345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Рисунок 156"/>
          <p:cNvPicPr/>
          <p:nvPr/>
        </p:nvPicPr>
        <p:blipFill>
          <a:blip r:embed="rId2"/>
          <a:stretch/>
        </p:blipFill>
        <p:spPr>
          <a:xfrm>
            <a:off x="1545480" y="18360"/>
            <a:ext cx="915516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spsid-pechatniki.ru/800/600/https/ds02.infourok.ru/uploads/ex/0986/0003ed9d-c77fc359/img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91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Рисунок 160"/>
          <p:cNvPicPr/>
          <p:nvPr/>
        </p:nvPicPr>
        <p:blipFill>
          <a:blip r:embed="rId2"/>
          <a:stretch/>
        </p:blipFill>
        <p:spPr>
          <a:xfrm>
            <a:off x="1971000" y="136080"/>
            <a:ext cx="8721000" cy="65325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p15="http://schemas.microsoft.com/office/powerpoint/2012/main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Как найти общий язык с подростками</Template>
  <TotalTime>175</TotalTime>
  <Words>214</Words>
  <Application>Microsoft Office PowerPoint</Application>
  <PresentationFormat>Произвольный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Century Gothic</vt:lpstr>
      <vt:lpstr>DejaVu Sans</vt:lpstr>
      <vt:lpstr>OpenSansLight</vt:lpstr>
      <vt:lpstr>Symbol</vt:lpstr>
      <vt:lpstr>Times New Roman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dc:description/>
  <cp:lastModifiedBy>Rusik</cp:lastModifiedBy>
  <cp:revision>7</cp:revision>
  <dcterms:created xsi:type="dcterms:W3CDTF">2017-05-20T13:48:22Z</dcterms:created>
  <dcterms:modified xsi:type="dcterms:W3CDTF">2024-03-16T15:50:20Z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441199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PresentationFormat">
    <vt:lpwstr>Произвольный</vt:lpwstr>
  </property>
  <property fmtid="{D5CDD505-2E9C-101B-9397-08002B2CF9AE}" pid="6" name="Slides">
    <vt:i4>12</vt:i4>
  </property>
  <property fmtid="{D5CDD505-2E9C-101B-9397-08002B2CF9AE}" pid="7" name="_TemplateID">
    <vt:lpwstr>TC027879409991</vt:lpwstr>
  </property>
</Properties>
</file>