
<file path=[Content_Types].xml><?xml version="1.0" encoding="utf-8"?>
<Types xmlns="http://schemas.openxmlformats.org/package/2006/content-types">
  <Default Extension="emf" ContentType="image/x-emf"/>
  <Default Extension="jpeg" ContentType="image/jpeg"/>
  <Default Extension="png" ContentType="image/png"/>
  <Default Extension="pptx" ContentType="application/vnd.openxmlformats-officedocument.presentationml.presentation"/>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19"/>
  </p:notesMasterIdLst>
  <p:sldIdLst>
    <p:sldId id="256" r:id="rId2"/>
    <p:sldId id="258" r:id="rId3"/>
    <p:sldId id="259" r:id="rId4"/>
    <p:sldId id="301" r:id="rId5"/>
    <p:sldId id="304" r:id="rId6"/>
    <p:sldId id="305" r:id="rId7"/>
    <p:sldId id="306" r:id="rId8"/>
    <p:sldId id="299" r:id="rId9"/>
    <p:sldId id="262" r:id="rId10"/>
    <p:sldId id="263" r:id="rId11"/>
    <p:sldId id="294" r:id="rId12"/>
    <p:sldId id="290" r:id="rId13"/>
    <p:sldId id="296" r:id="rId14"/>
    <p:sldId id="287" r:id="rId15"/>
    <p:sldId id="298" r:id="rId16"/>
    <p:sldId id="307" r:id="rId17"/>
    <p:sldId id="297" r:id="rId18"/>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5D5DD3F2-3D98-4C85-94B7-5886585DDA62}">
          <p14:sldIdLst>
            <p14:sldId id="256"/>
            <p14:sldId id="258"/>
            <p14:sldId id="259"/>
            <p14:sldId id="301"/>
            <p14:sldId id="304"/>
            <p14:sldId id="305"/>
            <p14:sldId id="306"/>
            <p14:sldId id="299"/>
            <p14:sldId id="262"/>
            <p14:sldId id="263"/>
            <p14:sldId id="294"/>
            <p14:sldId id="290"/>
            <p14:sldId id="296"/>
            <p14:sldId id="287"/>
            <p14:sldId id="298"/>
            <p14:sldId id="307"/>
          </p14:sldIdLst>
        </p14:section>
        <p14:section name="Раздел без заголовка" id="{BCBCFFAD-B3E0-4D65-9CFA-E03802AFB60C}">
          <p14:sldIdLst>
            <p14:sldId id="297"/>
          </p14:sldIdLst>
        </p14:section>
      </p14:sectionLst>
    </p:ex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6" d="100"/>
          <a:sy n="76" d="100"/>
        </p:scale>
        <p:origin x="1554" y="108"/>
      </p:cViewPr>
      <p:guideLst>
        <p:guide orient="horz" pos="2880"/>
        <p:guide pos="216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B656F5-D78B-4030-8EC3-D9D2704A0B6D}" type="datetimeFigureOut">
              <a:rPr lang="ru-RU" smtClean="0"/>
              <a:pPr/>
              <a:t>18.04.2026</a:t>
            </a:fld>
            <a:endParaRPr lang="ru-RU"/>
          </a:p>
        </p:txBody>
      </p:sp>
      <p:sp>
        <p:nvSpPr>
          <p:cNvPr id="4" name="Образ слайда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E0FCBB-32C1-4AA4-9092-DADD4F1B250A}" type="slidenum">
              <a:rPr lang="ru-RU" smtClean="0"/>
              <a:pPr/>
              <a:t>‹#›</a:t>
            </a:fld>
            <a:endParaRPr lang="ru-RU"/>
          </a:p>
        </p:txBody>
      </p:sp>
    </p:spTree>
    <p:extLst>
      <p:ext uri="{BB962C8B-B14F-4D97-AF65-F5344CB8AC3E}">
        <p14:creationId xmlns:p14="http://schemas.microsoft.com/office/powerpoint/2010/main" val="2147786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143125" y="685800"/>
            <a:ext cx="2571750" cy="3429000"/>
          </a:xfrm>
        </p:spPr>
      </p:sp>
      <p:sp>
        <p:nvSpPr>
          <p:cNvPr id="3" name="Заметки 2"/>
          <p:cNvSpPr>
            <a:spLocks noGrp="1"/>
          </p:cNvSpPr>
          <p:nvPr>
            <p:ph type="body" idx="1"/>
          </p:nvPr>
        </p:nvSpPr>
        <p:spPr/>
        <p:txBody>
          <a:bodyPr>
            <a:normAutofit/>
          </a:bodyPr>
          <a:lstStyle/>
          <a:p>
            <a:r>
              <a:rPr lang="ru-RU" dirty="0"/>
              <a:t>Чтобы всё успевать, надо уметь правильно составлять режим дня.</a:t>
            </a:r>
          </a:p>
          <a:p>
            <a:r>
              <a:rPr lang="ru-RU" dirty="0"/>
              <a:t>Сначала надо составить список своих основных дел на день. Затем распределить их по часам с утра до вечера. Дела должны чередоваться с отдыхом.</a:t>
            </a:r>
          </a:p>
        </p:txBody>
      </p:sp>
      <p:sp>
        <p:nvSpPr>
          <p:cNvPr id="4" name="Номер слайда 3"/>
          <p:cNvSpPr>
            <a:spLocks noGrp="1"/>
          </p:cNvSpPr>
          <p:nvPr>
            <p:ph type="sldNum" sz="quarter" idx="10"/>
          </p:nvPr>
        </p:nvSpPr>
        <p:spPr/>
        <p:txBody>
          <a:bodyPr/>
          <a:lstStyle/>
          <a:p>
            <a:fld id="{7EE0FCBB-32C1-4AA4-9092-DADD4F1B250A}" type="slidenum">
              <a:rPr lang="ru-RU" smtClean="0"/>
              <a:pPr/>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400050" y="1828800"/>
            <a:ext cx="5888736" cy="24384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a:t>Образец заголовка</a:t>
            </a:r>
            <a:endParaRPr kumimoji="0" lang="en-US"/>
          </a:p>
        </p:txBody>
      </p:sp>
      <p:sp>
        <p:nvSpPr>
          <p:cNvPr id="17" name="Подзаголовок 16"/>
          <p:cNvSpPr>
            <a:spLocks noGrp="1"/>
          </p:cNvSpPr>
          <p:nvPr>
            <p:ph type="subTitle" idx="1"/>
          </p:nvPr>
        </p:nvSpPr>
        <p:spPr>
          <a:xfrm>
            <a:off x="400050" y="4304715"/>
            <a:ext cx="5891022" cy="23368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18.04.2026</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18.04.2026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4972050" y="1219202"/>
            <a:ext cx="1543050" cy="6949017"/>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342900" y="1219202"/>
            <a:ext cx="4514850" cy="6949017"/>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18.04.2026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18.04.2026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7764" y="1755648"/>
            <a:ext cx="5829300" cy="1816608"/>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a:t>Образец заголовка</a:t>
            </a:r>
            <a:endParaRPr kumimoji="0" lang="en-US"/>
          </a:p>
        </p:txBody>
      </p:sp>
      <p:sp>
        <p:nvSpPr>
          <p:cNvPr id="3" name="Текст 2"/>
          <p:cNvSpPr>
            <a:spLocks noGrp="1"/>
          </p:cNvSpPr>
          <p:nvPr>
            <p:ph type="body" idx="1"/>
          </p:nvPr>
        </p:nvSpPr>
        <p:spPr>
          <a:xfrm>
            <a:off x="397764" y="3606219"/>
            <a:ext cx="5829300" cy="2012949"/>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18.04.2026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938784"/>
            <a:ext cx="6172200" cy="1524000"/>
          </a:xfrm>
        </p:spPr>
        <p:txBody>
          <a:bodyPr/>
          <a:lstStyle/>
          <a:p>
            <a:r>
              <a:rPr kumimoji="0" lang="ru-RU"/>
              <a:t>Образец заголовка</a:t>
            </a:r>
            <a:endParaRPr kumimoji="0" lang="en-US"/>
          </a:p>
        </p:txBody>
      </p:sp>
      <p:sp>
        <p:nvSpPr>
          <p:cNvPr id="3" name="Содержимое 2"/>
          <p:cNvSpPr>
            <a:spLocks noGrp="1"/>
          </p:cNvSpPr>
          <p:nvPr>
            <p:ph sz="half" idx="1"/>
          </p:nvPr>
        </p:nvSpPr>
        <p:spPr>
          <a:xfrm>
            <a:off x="342900" y="2560113"/>
            <a:ext cx="3028950" cy="591312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Содержимое 3"/>
          <p:cNvSpPr>
            <a:spLocks noGrp="1"/>
          </p:cNvSpPr>
          <p:nvPr>
            <p:ph sz="half" idx="2"/>
          </p:nvPr>
        </p:nvSpPr>
        <p:spPr>
          <a:xfrm>
            <a:off x="3486150" y="2560113"/>
            <a:ext cx="3028950" cy="591312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18.04.2026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938784"/>
            <a:ext cx="6172200" cy="1524000"/>
          </a:xfrm>
        </p:spPr>
        <p:txBody>
          <a:bodyPr tIns="45720" anchor="b"/>
          <a:lstStyle>
            <a:lvl1pPr>
              <a:defRPr/>
            </a:lvl1pPr>
          </a:lstStyle>
          <a:p>
            <a:r>
              <a:rPr kumimoji="0" lang="ru-RU"/>
              <a:t>Образец заголовка</a:t>
            </a:r>
            <a:endParaRPr kumimoji="0" lang="en-US"/>
          </a:p>
        </p:txBody>
      </p:sp>
      <p:sp>
        <p:nvSpPr>
          <p:cNvPr id="3" name="Текст 2"/>
          <p:cNvSpPr>
            <a:spLocks noGrp="1"/>
          </p:cNvSpPr>
          <p:nvPr>
            <p:ph type="body" idx="1"/>
          </p:nvPr>
        </p:nvSpPr>
        <p:spPr>
          <a:xfrm>
            <a:off x="342900" y="2473664"/>
            <a:ext cx="3030141" cy="879136"/>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Текст 3"/>
          <p:cNvSpPr>
            <a:spLocks noGrp="1"/>
          </p:cNvSpPr>
          <p:nvPr>
            <p:ph type="body" sz="half" idx="3"/>
          </p:nvPr>
        </p:nvSpPr>
        <p:spPr>
          <a:xfrm>
            <a:off x="3483769" y="2479677"/>
            <a:ext cx="3031331" cy="873124"/>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5" name="Содержимое 4"/>
          <p:cNvSpPr>
            <a:spLocks noGrp="1"/>
          </p:cNvSpPr>
          <p:nvPr>
            <p:ph sz="quarter" idx="2"/>
          </p:nvPr>
        </p:nvSpPr>
        <p:spPr>
          <a:xfrm>
            <a:off x="342900" y="3352800"/>
            <a:ext cx="3030141" cy="5127627"/>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Содержимое 5"/>
          <p:cNvSpPr>
            <a:spLocks noGrp="1"/>
          </p:cNvSpPr>
          <p:nvPr>
            <p:ph sz="quarter" idx="4"/>
          </p:nvPr>
        </p:nvSpPr>
        <p:spPr>
          <a:xfrm>
            <a:off x="3483769" y="3352800"/>
            <a:ext cx="3031331" cy="5127627"/>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18.04.2026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938784"/>
            <a:ext cx="6229350" cy="1524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18.04.2026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18.04.2026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350" y="685803"/>
            <a:ext cx="2057400" cy="154940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a:t>Образец заголовка</a:t>
            </a:r>
            <a:endParaRPr kumimoji="0" lang="en-US"/>
          </a:p>
        </p:txBody>
      </p:sp>
      <p:sp>
        <p:nvSpPr>
          <p:cNvPr id="3" name="Текст 2"/>
          <p:cNvSpPr>
            <a:spLocks noGrp="1"/>
          </p:cNvSpPr>
          <p:nvPr>
            <p:ph type="body" idx="2"/>
          </p:nvPr>
        </p:nvSpPr>
        <p:spPr>
          <a:xfrm>
            <a:off x="514350" y="2235200"/>
            <a:ext cx="2057400" cy="6096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a:t>Образец текста</a:t>
            </a:r>
          </a:p>
        </p:txBody>
      </p:sp>
      <p:sp>
        <p:nvSpPr>
          <p:cNvPr id="4" name="Содержимое 3"/>
          <p:cNvSpPr>
            <a:spLocks noGrp="1"/>
          </p:cNvSpPr>
          <p:nvPr>
            <p:ph sz="half" idx="1"/>
          </p:nvPr>
        </p:nvSpPr>
        <p:spPr>
          <a:xfrm>
            <a:off x="2681287" y="2235200"/>
            <a:ext cx="3833813" cy="6096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18.04.2026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2374315" y="1477436"/>
            <a:ext cx="3943350" cy="54864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6003101" y="7146359"/>
            <a:ext cx="116586" cy="207264"/>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457200" y="1569329"/>
            <a:ext cx="1659636" cy="2110161"/>
          </a:xfrm>
        </p:spPr>
        <p:txBody>
          <a:bodyPr vert="horz" lIns="45720" tIns="45720" rIns="45720" bIns="45720" anchor="b"/>
          <a:lstStyle>
            <a:lvl1pPr algn="l">
              <a:buNone/>
              <a:defRPr sz="2000" b="1">
                <a:solidFill>
                  <a:schemeClr val="tx2"/>
                </a:solidFill>
              </a:defRPr>
            </a:lvl1pPr>
          </a:lstStyle>
          <a:p>
            <a:r>
              <a:rPr kumimoji="0" lang="ru-RU"/>
              <a:t>Образец заголовка</a:t>
            </a:r>
            <a:endParaRPr kumimoji="0" lang="en-US"/>
          </a:p>
        </p:txBody>
      </p:sp>
      <p:sp>
        <p:nvSpPr>
          <p:cNvPr id="4" name="Текст 3"/>
          <p:cNvSpPr>
            <a:spLocks noGrp="1"/>
          </p:cNvSpPr>
          <p:nvPr>
            <p:ph type="body" sz="half" idx="2"/>
          </p:nvPr>
        </p:nvSpPr>
        <p:spPr>
          <a:xfrm>
            <a:off x="457200" y="3771713"/>
            <a:ext cx="1657350" cy="290576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18.04.2026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6057900" y="8475134"/>
            <a:ext cx="457200" cy="486833"/>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2614345" y="1599356"/>
            <a:ext cx="3463290" cy="524256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a:t>Вставка рисунка</a:t>
            </a:r>
            <a:endParaRPr kumimoji="0" lang="en-US" dirty="0"/>
          </a:p>
        </p:txBody>
      </p:sp>
      <p:sp>
        <p:nvSpPr>
          <p:cNvPr id="10" name="Полилиния 9"/>
          <p:cNvSpPr>
            <a:spLocks/>
          </p:cNvSpPr>
          <p:nvPr/>
        </p:nvSpPr>
        <p:spPr bwMode="auto">
          <a:xfrm flipV="1">
            <a:off x="-7144" y="7755467"/>
            <a:ext cx="6872288" cy="1388533"/>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3286125" y="8293101"/>
            <a:ext cx="3571875" cy="850900"/>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7144" y="-9525"/>
            <a:ext cx="6872288" cy="1388533"/>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3286125" y="-9525"/>
            <a:ext cx="3571875" cy="850900"/>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342900" y="938784"/>
            <a:ext cx="6172200" cy="1524000"/>
          </a:xfrm>
          <a:prstGeom prst="rect">
            <a:avLst/>
          </a:prstGeom>
        </p:spPr>
        <p:txBody>
          <a:bodyPr vert="horz" lIns="0" rIns="0" bIns="0" anchor="b">
            <a:normAutofit/>
          </a:bodyPr>
          <a:lstStyle/>
          <a:p>
            <a:r>
              <a:rPr kumimoji="0" lang="ru-RU"/>
              <a:t>Образец заголовка</a:t>
            </a:r>
            <a:endParaRPr kumimoji="0" lang="en-US"/>
          </a:p>
        </p:txBody>
      </p:sp>
      <p:sp>
        <p:nvSpPr>
          <p:cNvPr id="30" name="Текст 29"/>
          <p:cNvSpPr>
            <a:spLocks noGrp="1"/>
          </p:cNvSpPr>
          <p:nvPr>
            <p:ph type="body" idx="1"/>
          </p:nvPr>
        </p:nvSpPr>
        <p:spPr>
          <a:xfrm>
            <a:off x="342900" y="2580640"/>
            <a:ext cx="6172200" cy="5852160"/>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0" name="Дата 9"/>
          <p:cNvSpPr>
            <a:spLocks noGrp="1"/>
          </p:cNvSpPr>
          <p:nvPr>
            <p:ph type="dt" sz="half" idx="2"/>
          </p:nvPr>
        </p:nvSpPr>
        <p:spPr>
          <a:xfrm>
            <a:off x="342900" y="8475134"/>
            <a:ext cx="1600200" cy="486833"/>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18.04.2026</a:t>
            </a:fld>
            <a:endParaRPr lang="ru-RU"/>
          </a:p>
        </p:txBody>
      </p:sp>
      <p:sp>
        <p:nvSpPr>
          <p:cNvPr id="22" name="Нижний колонтитул 21"/>
          <p:cNvSpPr>
            <a:spLocks noGrp="1"/>
          </p:cNvSpPr>
          <p:nvPr>
            <p:ph type="ftr" sz="quarter" idx="3"/>
          </p:nvPr>
        </p:nvSpPr>
        <p:spPr>
          <a:xfrm>
            <a:off x="2000250" y="8475134"/>
            <a:ext cx="2514600" cy="486833"/>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5943600" y="8475134"/>
            <a:ext cx="571500" cy="486833"/>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4263" y="269877"/>
            <a:ext cx="6885411" cy="865632"/>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dissolve/>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PowerPoint_Presentation.ppt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6.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807042" y="1019605"/>
            <a:ext cx="2322258" cy="4992555"/>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br>
              <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endParaRPr lang="ru-RU" sz="2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8" name="Рисунок 7">
            <a:extLst>
              <a:ext uri="{FF2B5EF4-FFF2-40B4-BE49-F238E27FC236}">
                <a16:creationId xmlns:a16="http://schemas.microsoft.com/office/drawing/2014/main" id="{F0FDA5AE-CCE3-445F-A7FD-3752ABB32279}"/>
              </a:ext>
            </a:extLst>
          </p:cNvPr>
          <p:cNvPicPr>
            <a:picLocks noChangeAspect="1"/>
          </p:cNvPicPr>
          <p:nvPr/>
        </p:nvPicPr>
        <p:blipFill>
          <a:blip r:embed="rId2"/>
          <a:stretch>
            <a:fillRect/>
          </a:stretch>
        </p:blipFill>
        <p:spPr>
          <a:xfrm>
            <a:off x="130368" y="467544"/>
            <a:ext cx="6597263" cy="8496944"/>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42900" y="323528"/>
            <a:ext cx="6229350" cy="136815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Practical-experimental research</a:t>
            </a:r>
            <a:endParaRPr lang="ru-RU" sz="3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2" name="Прямоугольник 1"/>
          <p:cNvSpPr/>
          <p:nvPr/>
        </p:nvSpPr>
        <p:spPr>
          <a:xfrm>
            <a:off x="132655" y="2051720"/>
            <a:ext cx="6536703" cy="4708981"/>
          </a:xfrm>
          <a:prstGeom prst="rect">
            <a:avLst/>
          </a:prstGeom>
        </p:spPr>
        <p:txBody>
          <a:bodyPr wrap="square">
            <a:spAutoFit/>
          </a:bodyPr>
          <a:lstStyle/>
          <a:p>
            <a:r>
              <a:rPr lang="en-US" sz="2000" dirty="0">
                <a:solidFill>
                  <a:schemeClr val="accent1"/>
                </a:solidFill>
              </a:rPr>
              <a:t>In the course of the study, we found that quite a large number of students of our school often encounter "trap words", but they can rarely correctly translate them into their native language out of context. Having put forward the hypothesis that a secondary school student can easily recognize "trap words" and translate it into Russian correctly only in the context, we decided to conduct an experiment together with students of our school among the 6th grades. A total of 100 students aged 12-13 years participated in the study. None of the students could translate all the suggested expressions at once. Thus , in order to stop getting confused in "trap words", students should pay special attention to their memorization, that is, carefully memorize such words, because their erroneous use can discourage a foreign-speaking interlocutor.</a:t>
            </a:r>
          </a:p>
          <a:p>
            <a:endParaRPr lang="ru-RU" sz="2000" dirty="0">
              <a:solidFill>
                <a:schemeClr val="accent1"/>
              </a:solidFill>
            </a:endParaRP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85400" y="-5638800"/>
            <a:ext cx="4800000" cy="36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2654" y="6760702"/>
            <a:ext cx="2720281" cy="2144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40968" y="6760701"/>
            <a:ext cx="3096344" cy="20875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400050" y="683568"/>
            <a:ext cx="5888736" cy="2232248"/>
          </a:xfrm>
        </p:spPr>
        <p:txBody>
          <a:bodyPr>
            <a:normAutofit/>
          </a:bodyPr>
          <a:lstStyle/>
          <a:p>
            <a:r>
              <a:rPr lang="en-US" sz="2400" dirty="0">
                <a:solidFill>
                  <a:schemeClr val="accent2"/>
                </a:solidFill>
                <a:latin typeface="+mn-lt"/>
              </a:rPr>
              <a:t>The students were offered two tasks to translate English words. The first task is a list of" trap words " out of context, which the students had to translate into Russian </a:t>
            </a:r>
            <a:br>
              <a:rPr lang="ru-RU" sz="2400" dirty="0">
                <a:solidFill>
                  <a:schemeClr val="accent2"/>
                </a:solidFill>
              </a:rPr>
            </a:br>
            <a:endParaRPr lang="ru-RU" sz="2400" dirty="0"/>
          </a:p>
        </p:txBody>
      </p:sp>
      <p:sp>
        <p:nvSpPr>
          <p:cNvPr id="4" name="Подзаголовок 3"/>
          <p:cNvSpPr>
            <a:spLocks noGrp="1"/>
          </p:cNvSpPr>
          <p:nvPr>
            <p:ph type="subTitle" idx="1"/>
          </p:nvPr>
        </p:nvSpPr>
        <p:spPr>
          <a:xfrm>
            <a:off x="400050" y="4304714"/>
            <a:ext cx="5891022" cy="4299733"/>
          </a:xfrm>
        </p:spPr>
        <p:txBody>
          <a:bodyPr/>
          <a:lstStyle/>
          <a:p>
            <a:endParaRPr lang="ru-RU" dirty="0"/>
          </a:p>
        </p:txBody>
      </p:sp>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640" y="3254529"/>
            <a:ext cx="6492213" cy="5565943"/>
          </a:xfrm>
          <a:prstGeom prst="rect">
            <a:avLst/>
          </a:prstGeom>
        </p:spPr>
      </p:pic>
    </p:spTree>
    <p:extLst>
      <p:ext uri="{BB962C8B-B14F-4D97-AF65-F5344CB8AC3E}">
        <p14:creationId xmlns:p14="http://schemas.microsoft.com/office/powerpoint/2010/main" val="362857910"/>
      </p:ext>
    </p:extLst>
  </p:cSld>
  <p:clrMapOvr>
    <a:masterClrMapping/>
  </p:clrMapOvr>
  <p:transition>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42900" y="107504"/>
            <a:ext cx="6229350" cy="244827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anose="02020603050405020304" pitchFamily="18" charset="0"/>
                <a:cs typeface="Times New Roman" panose="02020603050405020304" pitchFamily="18" charset="0"/>
              </a:rPr>
              <a:t>Results of the survey</a:t>
            </a:r>
            <a:br>
              <a:rPr lang="en-US" sz="2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anose="02020603050405020304" pitchFamily="18" charset="0"/>
                <a:cs typeface="Times New Roman" panose="02020603050405020304" pitchFamily="18" charset="0"/>
              </a:rPr>
            </a:br>
            <a:br>
              <a:rPr lang="en-US" sz="2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anose="02020603050405020304" pitchFamily="18" charset="0"/>
                <a:cs typeface="Times New Roman" panose="02020603050405020304" pitchFamily="18" charset="0"/>
              </a:rPr>
            </a:br>
            <a:r>
              <a:rPr lang="en-US" sz="18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anose="02020603050405020304" pitchFamily="18" charset="0"/>
                <a:cs typeface="Times New Roman" panose="02020603050405020304" pitchFamily="18" charset="0"/>
              </a:rPr>
              <a:t>It is obvious, that  only 29 % of students could translate these words correctly.</a:t>
            </a:r>
            <a:endParaRPr lang="ru-RU" sz="18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anose="02020603050405020304" pitchFamily="18" charset="0"/>
              <a:cs typeface="Times New Roman" panose="02020603050405020304" pitchFamily="18" charset="0"/>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696" y="3707904"/>
            <a:ext cx="5760640"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pPr lvl="0">
              <a:spcBef>
                <a:spcPts val="0"/>
              </a:spcBef>
            </a:pPr>
            <a:r>
              <a:rPr lang="en-US" sz="2800" dirty="0">
                <a:solidFill>
                  <a:srgbClr val="FF0000"/>
                </a:solidFill>
                <a:latin typeface="Times New Roman"/>
                <a:ea typeface="+mn-ea"/>
                <a:cs typeface="+mn-cs"/>
              </a:rPr>
              <a:t>The second task was to translate the "trap words" in context, that is, in sentences where you can guess the meaning of the word from the context. </a:t>
            </a:r>
            <a:br>
              <a:rPr lang="ru-RU" sz="2800" dirty="0">
                <a:solidFill>
                  <a:srgbClr val="FF0000"/>
                </a:solidFill>
                <a:latin typeface="Times New Roman"/>
                <a:ea typeface="+mn-ea"/>
                <a:cs typeface="+mn-cs"/>
              </a:rPr>
            </a:br>
            <a:endParaRPr lang="ru-RU" sz="2800" dirty="0">
              <a:solidFill>
                <a:srgbClr val="FF0000"/>
              </a:solidFill>
            </a:endParaRPr>
          </a:p>
        </p:txBody>
      </p:sp>
      <p:pic>
        <p:nvPicPr>
          <p:cNvPr id="6" name="Объект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136979" y="2051720"/>
            <a:ext cx="5090856" cy="3564794"/>
          </a:xfrm>
        </p:spPr>
      </p:pic>
      <p:pic>
        <p:nvPicPr>
          <p:cNvPr id="8" name="Объект 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1147472" y="5629391"/>
            <a:ext cx="5080363" cy="3600400"/>
          </a:xfrm>
        </p:spPr>
      </p:pic>
    </p:spTree>
    <p:extLst>
      <p:ext uri="{BB962C8B-B14F-4D97-AF65-F5344CB8AC3E}">
        <p14:creationId xmlns:p14="http://schemas.microsoft.com/office/powerpoint/2010/main" val="3587021659"/>
      </p:ext>
    </p:extLst>
  </p:cSld>
  <p:clrMapOvr>
    <a:masterClrMapping/>
  </p:clrMapOvr>
  <p:transition>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342900" y="179512"/>
            <a:ext cx="6172200" cy="2520280"/>
          </a:xfrm>
        </p:spPr>
        <p:txBody>
          <a:bodyPr>
            <a:normAutofit/>
          </a:bodyPr>
          <a:lstStyle/>
          <a:p>
            <a:pPr algn="ctr"/>
            <a:r>
              <a:rPr lang="en-US"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Results of the survey</a:t>
            </a:r>
            <a:br>
              <a:rPr lang="ru-RU"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sz="27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It is obvious, that only 50% of students could translate these words  correctly even in the context</a:t>
            </a:r>
            <a:r>
              <a:rPr lang="en-US" sz="27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rPr>
              <a:t>.</a:t>
            </a:r>
            <a:br>
              <a:rPr lang="en-US" sz="27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rPr>
            </a:br>
            <a:endParaRPr lang="ru-RU" sz="27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 y="3419872"/>
            <a:ext cx="6326460" cy="4680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42900" y="323528"/>
            <a:ext cx="6172200" cy="2139256"/>
          </a:xfrm>
        </p:spPr>
        <p:txBody>
          <a:bodyPr>
            <a:normAutofit fontScale="90000"/>
          </a:bodyPr>
          <a:lstStyle/>
          <a:p>
            <a:pPr algn="ctr"/>
            <a:r>
              <a:rPr lang="en-US" b="1" dirty="0"/>
              <a:t>Dictionary of  </a:t>
            </a:r>
            <a:br>
              <a:rPr lang="en-US" b="1" dirty="0"/>
            </a:br>
            <a:r>
              <a:rPr lang="en-US" b="1" dirty="0"/>
              <a:t>" trap words»</a:t>
            </a:r>
            <a:br>
              <a:rPr lang="ru-RU" dirty="0"/>
            </a:br>
            <a:endParaRPr lang="ru-RU" dirty="0"/>
          </a:p>
        </p:txBody>
      </p:sp>
      <p:sp>
        <p:nvSpPr>
          <p:cNvPr id="5" name="Объект 4"/>
          <p:cNvSpPr>
            <a:spLocks noGrp="1"/>
          </p:cNvSpPr>
          <p:nvPr>
            <p:ph idx="1"/>
          </p:nvPr>
        </p:nvSpPr>
        <p:spPr/>
        <p:txBody>
          <a:bodyPr/>
          <a:lstStyle/>
          <a:p>
            <a:r>
              <a:rPr lang="en-US" sz="2800" dirty="0"/>
              <a:t>As practice shows, students best remember words and phenomena in an interesting presentation. So, in the course of our research work, we compiled a dictionary of "false friends of the translator" for students. This dictionary can be printed in the form of a dictionary (Appendix No. 5) and used as a manual, it can also be used in lessons when studying the peculiarities of the English language.</a:t>
            </a:r>
            <a:endParaRPr lang="ru-RU" sz="2800" dirty="0"/>
          </a:p>
          <a:p>
            <a:endParaRPr lang="ru-RU" dirty="0"/>
          </a:p>
        </p:txBody>
      </p:sp>
    </p:spTree>
    <p:extLst>
      <p:ext uri="{BB962C8B-B14F-4D97-AF65-F5344CB8AC3E}">
        <p14:creationId xmlns:p14="http://schemas.microsoft.com/office/powerpoint/2010/main" val="3180648221"/>
      </p:ext>
    </p:extLst>
  </p:cSld>
  <p:clrMapOvr>
    <a:masterClrMapping/>
  </p:clrMapOvr>
  <p:transition>
    <p:dissolv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2800" dirty="0"/>
              <a:t>The practical significance of the work lies in the possibility of using the material in English lessons .</a:t>
            </a:r>
            <a:br>
              <a:rPr lang="en-US" sz="2800" dirty="0"/>
            </a:br>
            <a:br>
              <a:rPr lang="en-US" sz="2800" dirty="0"/>
            </a:br>
            <a:endParaRPr lang="ru-RU" sz="2800" dirty="0"/>
          </a:p>
        </p:txBody>
      </p:sp>
      <p:sp>
        <p:nvSpPr>
          <p:cNvPr id="4" name="Объект 3">
            <a:extLst>
              <a:ext uri="{FF2B5EF4-FFF2-40B4-BE49-F238E27FC236}">
                <a16:creationId xmlns:a16="http://schemas.microsoft.com/office/drawing/2014/main" id="{866DF06F-3157-438B-8355-188307CDA5F4}"/>
              </a:ext>
            </a:extLst>
          </p:cNvPr>
          <p:cNvSpPr>
            <a:spLocks noGrp="1"/>
          </p:cNvSpPr>
          <p:nvPr>
            <p:ph idx="1"/>
          </p:nvPr>
        </p:nvSpPr>
        <p:spPr>
          <a:xfrm>
            <a:off x="342900" y="2580640"/>
            <a:ext cx="6515100" cy="5852160"/>
          </a:xfrm>
        </p:spPr>
        <p:txBody>
          <a:bodyPr/>
          <a:lstStyle/>
          <a:p>
            <a:endParaRPr lang="ru-RU" dirty="0"/>
          </a:p>
        </p:txBody>
      </p:sp>
      <p:graphicFrame>
        <p:nvGraphicFramePr>
          <p:cNvPr id="5" name="Объект 4">
            <a:hlinkClick r:id="" action="ppaction://ole?verb=0"/>
            <a:extLst>
              <a:ext uri="{FF2B5EF4-FFF2-40B4-BE49-F238E27FC236}">
                <a16:creationId xmlns:a16="http://schemas.microsoft.com/office/drawing/2014/main" id="{F23AF8E5-E73B-4447-8D21-9E6A058A8A3E}"/>
              </a:ext>
            </a:extLst>
          </p:cNvPr>
          <p:cNvGraphicFramePr>
            <a:graphicFrameLocks noChangeAspect="1"/>
          </p:cNvGraphicFramePr>
          <p:nvPr>
            <p:extLst>
              <p:ext uri="{D42A27DB-BD31-4B8C-83A1-F6EECF244321}">
                <p14:modId xmlns:p14="http://schemas.microsoft.com/office/powerpoint/2010/main" val="2809232333"/>
              </p:ext>
            </p:extLst>
          </p:nvPr>
        </p:nvGraphicFramePr>
        <p:xfrm>
          <a:off x="165100" y="2664852"/>
          <a:ext cx="6350000" cy="4652888"/>
        </p:xfrm>
        <a:graphic>
          <a:graphicData uri="http://schemas.openxmlformats.org/presentationml/2006/ole">
            <mc:AlternateContent xmlns:mc="http://schemas.openxmlformats.org/markup-compatibility/2006">
              <mc:Choice xmlns:v="urn:schemas-microsoft-com:vml" Requires="v">
                <p:oleObj spid="_x0000_s1027" name="Presentation" r:id="rId3" imgW="6350040" imgH="3571920" progId="PowerPoint.Show.12">
                  <p:embed/>
                </p:oleObj>
              </mc:Choice>
              <mc:Fallback>
                <p:oleObj name="Presentation" r:id="rId3" imgW="6350040" imgH="3571920" progId="PowerPoint.Show.12">
                  <p:embed/>
                  <p:pic>
                    <p:nvPicPr>
                      <p:cNvPr id="0" name=""/>
                      <p:cNvPicPr/>
                      <p:nvPr/>
                    </p:nvPicPr>
                    <p:blipFill>
                      <a:blip r:embed="rId4"/>
                      <a:stretch>
                        <a:fillRect/>
                      </a:stretch>
                    </p:blipFill>
                    <p:spPr>
                      <a:xfrm>
                        <a:off x="165100" y="2664852"/>
                        <a:ext cx="6350000" cy="4652888"/>
                      </a:xfrm>
                      <a:prstGeom prst="rect">
                        <a:avLst/>
                      </a:prstGeom>
                    </p:spPr>
                  </p:pic>
                </p:oleObj>
              </mc:Fallback>
            </mc:AlternateContent>
          </a:graphicData>
        </a:graphic>
      </p:graphicFrame>
    </p:spTree>
    <p:extLst>
      <p:ext uri="{BB962C8B-B14F-4D97-AF65-F5344CB8AC3E}">
        <p14:creationId xmlns:p14="http://schemas.microsoft.com/office/powerpoint/2010/main" val="3210419954"/>
      </p:ext>
    </p:extLst>
  </p:cSld>
  <p:clrMapOvr>
    <a:masterClrMapping/>
  </p:clrMapOvr>
  <p:transition>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42900" y="938784"/>
            <a:ext cx="6229350" cy="3561208"/>
          </a:xfrm>
        </p:spPr>
        <p:txBody>
          <a:bodyPr/>
          <a:lstStyle/>
          <a:p>
            <a:r>
              <a:rPr lang="en-US" dirty="0"/>
              <a:t>Thank you  for your </a:t>
            </a:r>
            <a:br>
              <a:rPr lang="en-US" dirty="0"/>
            </a:br>
            <a:r>
              <a:rPr lang="en-US" dirty="0"/>
              <a:t>         attention!</a:t>
            </a:r>
            <a:endParaRPr lang="ru-RU" dirty="0"/>
          </a:p>
        </p:txBody>
      </p:sp>
    </p:spTree>
    <p:extLst>
      <p:ext uri="{BB962C8B-B14F-4D97-AF65-F5344CB8AC3E}">
        <p14:creationId xmlns:p14="http://schemas.microsoft.com/office/powerpoint/2010/main" val="2187396096"/>
      </p:ext>
    </p:extLst>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19828" y="635563"/>
            <a:ext cx="5914186" cy="1200133"/>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8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anose="020B0604020202020204" pitchFamily="34" charset="0"/>
                <a:cs typeface="Arial" panose="020B0604020202020204" pitchFamily="34" charset="0"/>
              </a:rPr>
              <a:t>The aim</a:t>
            </a:r>
            <a:r>
              <a:rPr lang="ru-RU" sz="48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anose="020B0604020202020204" pitchFamily="34" charset="0"/>
                <a:cs typeface="Arial" panose="020B0604020202020204" pitchFamily="34" charset="0"/>
              </a:rPr>
              <a:t>:</a:t>
            </a:r>
          </a:p>
        </p:txBody>
      </p:sp>
      <p:sp>
        <p:nvSpPr>
          <p:cNvPr id="6" name="TextBox 5"/>
          <p:cNvSpPr txBox="1"/>
          <p:nvPr/>
        </p:nvSpPr>
        <p:spPr>
          <a:xfrm>
            <a:off x="719828" y="2411760"/>
            <a:ext cx="5553998" cy="6001643"/>
          </a:xfrm>
          <a:prstGeom prst="rect">
            <a:avLst/>
          </a:prstGeom>
          <a:noFill/>
        </p:spPr>
        <p:txBody>
          <a:bodyPr wrap="square" rtlCol="0">
            <a:spAutoFit/>
          </a:bodyPr>
          <a:lstStyle/>
          <a:p>
            <a:r>
              <a:rPr lang="en-US" sz="2400" b="1" dirty="0">
                <a:solidFill>
                  <a:srgbClr val="FF0000"/>
                </a:solidFill>
              </a:rPr>
              <a:t>The aim </a:t>
            </a:r>
            <a:r>
              <a:rPr lang="en-US" sz="2400" b="1" dirty="0">
                <a:solidFill>
                  <a:schemeClr val="accent2"/>
                </a:solidFill>
              </a:rPr>
              <a:t>of the study is to analyze the "trap words" in the English language and identify the problems of this phenomenon in order to avoid incorrect translation.</a:t>
            </a:r>
          </a:p>
          <a:p>
            <a:r>
              <a:rPr lang="en-US" sz="2400" b="1" dirty="0">
                <a:solidFill>
                  <a:schemeClr val="accent2"/>
                </a:solidFill>
              </a:rPr>
              <a:t>In order to achieve the goal of the research work, it is necessary to solve </a:t>
            </a:r>
            <a:r>
              <a:rPr lang="en-US" sz="2400" b="1" dirty="0">
                <a:solidFill>
                  <a:srgbClr val="FF0000"/>
                </a:solidFill>
              </a:rPr>
              <a:t>a number of tasks:</a:t>
            </a:r>
          </a:p>
          <a:p>
            <a:r>
              <a:rPr lang="en-US" sz="2400" b="1" dirty="0">
                <a:solidFill>
                  <a:schemeClr val="accent2"/>
                </a:solidFill>
              </a:rPr>
              <a:t>- to learn  the concept of "false friends of the translator" or " trap words»;</a:t>
            </a:r>
          </a:p>
          <a:p>
            <a:r>
              <a:rPr lang="en-US" sz="2400" b="1" dirty="0">
                <a:solidFill>
                  <a:schemeClr val="accent2"/>
                </a:solidFill>
              </a:rPr>
              <a:t>- to analyze the phenomenon of "false friends of the translator" in Russian and English;</a:t>
            </a:r>
          </a:p>
          <a:p>
            <a:r>
              <a:rPr lang="en-US" sz="2400" b="1" dirty="0">
                <a:solidFill>
                  <a:schemeClr val="accent2"/>
                </a:solidFill>
              </a:rPr>
              <a:t>- to find out experimentally how this problem is relevant for the students of our school;</a:t>
            </a:r>
          </a:p>
        </p:txBody>
      </p:sp>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a:xfrm>
            <a:off x="1196752" y="179512"/>
            <a:ext cx="4968551" cy="1471629"/>
          </a:xfr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Research methods</a:t>
            </a:r>
            <a:endPar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1" name="Текст 10"/>
          <p:cNvSpPr>
            <a:spLocks noGrp="1"/>
          </p:cNvSpPr>
          <p:nvPr>
            <p:ph type="body" idx="2"/>
          </p:nvPr>
        </p:nvSpPr>
        <p:spPr>
          <a:xfrm>
            <a:off x="332656" y="1835696"/>
            <a:ext cx="6390710" cy="6144683"/>
          </a:xfrm>
        </p:spPr>
        <p:txBody>
          <a:bodyPr>
            <a:noAutofit/>
          </a:bodyPr>
          <a:lstStyle/>
          <a:p>
            <a:r>
              <a:rPr lang="en-US" sz="2400" b="1" dirty="0">
                <a:ln w="10541" cmpd="sng">
                  <a:solidFill>
                    <a:schemeClr val="accent1">
                      <a:shade val="88000"/>
                      <a:satMod val="110000"/>
                    </a:schemeClr>
                  </a:solidFill>
                  <a:prstDash val="solid"/>
                </a:ln>
                <a:solidFill>
                  <a:schemeClr val="accent2"/>
                </a:solidFill>
                <a:latin typeface="Times New Roman" panose="02020603050405020304" pitchFamily="18" charset="0"/>
                <a:cs typeface="Times New Roman" panose="02020603050405020304" pitchFamily="18" charset="0"/>
              </a:rPr>
              <a:t>Research methods:</a:t>
            </a:r>
          </a:p>
          <a:p>
            <a:r>
              <a:rPr lang="en-US" sz="2400" b="1" dirty="0">
                <a:ln w="10541" cmpd="sng">
                  <a:solidFill>
                    <a:schemeClr val="accent1">
                      <a:shade val="88000"/>
                      <a:satMod val="110000"/>
                    </a:schemeClr>
                  </a:solidFill>
                  <a:prstDash val="solid"/>
                </a:ln>
                <a:solidFill>
                  <a:schemeClr val="accent2"/>
                </a:solidFill>
                <a:latin typeface="Times New Roman" panose="02020603050405020304" pitchFamily="18" charset="0"/>
                <a:cs typeface="Times New Roman" panose="02020603050405020304" pitchFamily="18" charset="0"/>
              </a:rPr>
              <a:t>1) Theoretical (literature analysis, generalization, systematization);</a:t>
            </a:r>
          </a:p>
          <a:p>
            <a:r>
              <a:rPr lang="en-US" sz="2400" b="1" dirty="0">
                <a:ln w="10541" cmpd="sng">
                  <a:solidFill>
                    <a:schemeClr val="accent1">
                      <a:shade val="88000"/>
                      <a:satMod val="110000"/>
                    </a:schemeClr>
                  </a:solidFill>
                  <a:prstDash val="solid"/>
                </a:ln>
                <a:solidFill>
                  <a:schemeClr val="accent2"/>
                </a:solidFill>
                <a:latin typeface="Times New Roman" panose="02020603050405020304" pitchFamily="18" charset="0"/>
                <a:cs typeface="Times New Roman" panose="02020603050405020304" pitchFamily="18" charset="0"/>
              </a:rPr>
              <a:t>2) Practical (questionnaire).</a:t>
            </a:r>
          </a:p>
          <a:p>
            <a:r>
              <a:rPr lang="en-US" sz="2400" b="1" dirty="0">
                <a:ln w="10541" cmpd="sng">
                  <a:solidFill>
                    <a:schemeClr val="accent1">
                      <a:shade val="88000"/>
                      <a:satMod val="110000"/>
                    </a:schemeClr>
                  </a:solidFill>
                  <a:prstDash val="solid"/>
                </a:ln>
                <a:solidFill>
                  <a:schemeClr val="accent2"/>
                </a:solidFill>
                <a:latin typeface="Times New Roman" panose="02020603050405020304" pitchFamily="18" charset="0"/>
                <a:cs typeface="Times New Roman" panose="02020603050405020304" pitchFamily="18" charset="0"/>
              </a:rPr>
              <a:t>The subject of this study is "trap words", a vocabulary whose presence causes difficulties in translation.</a:t>
            </a:r>
          </a:p>
          <a:p>
            <a:r>
              <a:rPr lang="en-US" sz="2400" b="1" dirty="0">
                <a:ln w="10541" cmpd="sng">
                  <a:solidFill>
                    <a:schemeClr val="accent1">
                      <a:shade val="88000"/>
                      <a:satMod val="110000"/>
                    </a:schemeClr>
                  </a:solidFill>
                  <a:prstDash val="solid"/>
                </a:ln>
                <a:solidFill>
                  <a:schemeClr val="accent2"/>
                </a:solidFill>
                <a:latin typeface="Times New Roman" panose="02020603050405020304" pitchFamily="18" charset="0"/>
                <a:cs typeface="Times New Roman" panose="02020603050405020304" pitchFamily="18" charset="0"/>
              </a:rPr>
              <a:t>The relevance of the study is due to the fact that students often make mistakes when translating such words, because the grammatical and sound similarity of languages does not guarantee a high-quality translation.</a:t>
            </a:r>
          </a:p>
          <a:p>
            <a:endParaRPr lang="en-US" sz="1200" b="1" dirty="0">
              <a:ln w="10541" cmpd="sng">
                <a:solidFill>
                  <a:schemeClr val="accent1">
                    <a:shade val="88000"/>
                    <a:satMod val="110000"/>
                  </a:schemeClr>
                </a:solidFill>
                <a:prstDash val="solid"/>
              </a:ln>
              <a:solidFill>
                <a:schemeClr val="accent2"/>
              </a:solidFill>
              <a:latin typeface="+mj-lt"/>
            </a:endParaRPr>
          </a:p>
        </p:txBody>
      </p:sp>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3709594" y="6572225"/>
            <a:ext cx="2939819" cy="2204864"/>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 presetClass="entr" presetSubtype="16" fill="hold" grpId="0" nodeType="after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ox(in)">
                                      <p:cBhvr>
                                        <p:cTn id="12" dur="500"/>
                                        <p:tgtEl>
                                          <p:spTgt spid="11">
                                            <p:txEl>
                                              <p:pRg st="0" end="0"/>
                                            </p:txEl>
                                          </p:spTgt>
                                        </p:tgtEl>
                                      </p:cBhvr>
                                    </p:animEffect>
                                  </p:childTnLst>
                                </p:cTn>
                              </p:par>
                            </p:childTnLst>
                          </p:cTn>
                        </p:par>
                        <p:par>
                          <p:cTn id="13" fill="hold">
                            <p:stCondLst>
                              <p:cond delay="1000"/>
                            </p:stCondLst>
                            <p:childTnLst>
                              <p:par>
                                <p:cTn id="14" presetID="4" presetClass="entr" presetSubtype="16" fill="hold" grpId="0" nodeType="afterEffect">
                                  <p:stCondLst>
                                    <p:cond delay="0"/>
                                  </p:stCondLst>
                                  <p:childTnLst>
                                    <p:set>
                                      <p:cBhvr>
                                        <p:cTn id="15" dur="1" fill="hold">
                                          <p:stCondLst>
                                            <p:cond delay="0"/>
                                          </p:stCondLst>
                                        </p:cTn>
                                        <p:tgtEl>
                                          <p:spTgt spid="11">
                                            <p:txEl>
                                              <p:pRg st="1" end="1"/>
                                            </p:txEl>
                                          </p:spTgt>
                                        </p:tgtEl>
                                        <p:attrNameLst>
                                          <p:attrName>style.visibility</p:attrName>
                                        </p:attrNameLst>
                                      </p:cBhvr>
                                      <p:to>
                                        <p:strVal val="visible"/>
                                      </p:to>
                                    </p:set>
                                    <p:animEffect transition="in" filter="box(in)">
                                      <p:cBhvr>
                                        <p:cTn id="16" dur="500"/>
                                        <p:tgtEl>
                                          <p:spTgt spid="11">
                                            <p:txEl>
                                              <p:pRg st="1" end="1"/>
                                            </p:txEl>
                                          </p:spTgt>
                                        </p:tgtEl>
                                      </p:cBhvr>
                                    </p:animEffect>
                                  </p:childTnLst>
                                </p:cTn>
                              </p:par>
                            </p:childTnLst>
                          </p:cTn>
                        </p:par>
                        <p:par>
                          <p:cTn id="17" fill="hold">
                            <p:stCondLst>
                              <p:cond delay="1500"/>
                            </p:stCondLst>
                            <p:childTnLst>
                              <p:par>
                                <p:cTn id="18" presetID="4" presetClass="entr" presetSubtype="16" fill="hold" grpId="0" nodeType="afterEffect">
                                  <p:stCondLst>
                                    <p:cond delay="0"/>
                                  </p:stCondLst>
                                  <p:childTnLst>
                                    <p:set>
                                      <p:cBhvr>
                                        <p:cTn id="19" dur="1" fill="hold">
                                          <p:stCondLst>
                                            <p:cond delay="0"/>
                                          </p:stCondLst>
                                        </p:cTn>
                                        <p:tgtEl>
                                          <p:spTgt spid="11">
                                            <p:txEl>
                                              <p:pRg st="2" end="2"/>
                                            </p:txEl>
                                          </p:spTgt>
                                        </p:tgtEl>
                                        <p:attrNameLst>
                                          <p:attrName>style.visibility</p:attrName>
                                        </p:attrNameLst>
                                      </p:cBhvr>
                                      <p:to>
                                        <p:strVal val="visible"/>
                                      </p:to>
                                    </p:set>
                                    <p:animEffect transition="in" filter="box(in)">
                                      <p:cBhvr>
                                        <p:cTn id="20" dur="500"/>
                                        <p:tgtEl>
                                          <p:spTgt spid="11">
                                            <p:txEl>
                                              <p:pRg st="2" end="2"/>
                                            </p:txEl>
                                          </p:spTgt>
                                        </p:tgtEl>
                                      </p:cBhvr>
                                    </p:animEffect>
                                  </p:childTnLst>
                                </p:cTn>
                              </p:par>
                            </p:childTnLst>
                          </p:cTn>
                        </p:par>
                        <p:par>
                          <p:cTn id="21" fill="hold">
                            <p:stCondLst>
                              <p:cond delay="2000"/>
                            </p:stCondLst>
                            <p:childTnLst>
                              <p:par>
                                <p:cTn id="22" presetID="4" presetClass="entr" presetSubtype="16" fill="hold" grpId="0" nodeType="afterEffect">
                                  <p:stCondLst>
                                    <p:cond delay="0"/>
                                  </p:stCondLst>
                                  <p:childTnLst>
                                    <p:set>
                                      <p:cBhvr>
                                        <p:cTn id="23" dur="1" fill="hold">
                                          <p:stCondLst>
                                            <p:cond delay="0"/>
                                          </p:stCondLst>
                                        </p:cTn>
                                        <p:tgtEl>
                                          <p:spTgt spid="11">
                                            <p:txEl>
                                              <p:pRg st="3" end="3"/>
                                            </p:txEl>
                                          </p:spTgt>
                                        </p:tgtEl>
                                        <p:attrNameLst>
                                          <p:attrName>style.visibility</p:attrName>
                                        </p:attrNameLst>
                                      </p:cBhvr>
                                      <p:to>
                                        <p:strVal val="visible"/>
                                      </p:to>
                                    </p:set>
                                    <p:animEffect transition="in" filter="box(in)">
                                      <p:cBhvr>
                                        <p:cTn id="24" dur="500"/>
                                        <p:tgtEl>
                                          <p:spTgt spid="11">
                                            <p:txEl>
                                              <p:pRg st="3" end="3"/>
                                            </p:txEl>
                                          </p:spTgt>
                                        </p:tgtEl>
                                      </p:cBhvr>
                                    </p:animEffect>
                                  </p:childTnLst>
                                </p:cTn>
                              </p:par>
                            </p:childTnLst>
                          </p:cTn>
                        </p:par>
                        <p:par>
                          <p:cTn id="25" fill="hold">
                            <p:stCondLst>
                              <p:cond delay="2500"/>
                            </p:stCondLst>
                            <p:childTnLst>
                              <p:par>
                                <p:cTn id="26" presetID="4" presetClass="entr" presetSubtype="16" fill="hold" grpId="0" nodeType="afterEffect">
                                  <p:stCondLst>
                                    <p:cond delay="0"/>
                                  </p:stCondLst>
                                  <p:childTnLst>
                                    <p:set>
                                      <p:cBhvr>
                                        <p:cTn id="27" dur="1" fill="hold">
                                          <p:stCondLst>
                                            <p:cond delay="0"/>
                                          </p:stCondLst>
                                        </p:cTn>
                                        <p:tgtEl>
                                          <p:spTgt spid="11">
                                            <p:txEl>
                                              <p:pRg st="4" end="4"/>
                                            </p:txEl>
                                          </p:spTgt>
                                        </p:tgtEl>
                                        <p:attrNameLst>
                                          <p:attrName>style.visibility</p:attrName>
                                        </p:attrNameLst>
                                      </p:cBhvr>
                                      <p:to>
                                        <p:strVal val="visible"/>
                                      </p:to>
                                    </p:set>
                                    <p:animEffect transition="in" filter="box(in)">
                                      <p:cBhvr>
                                        <p:cTn id="28"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idx="4294967295"/>
          </p:nvPr>
        </p:nvSpPr>
        <p:spPr>
          <a:xfrm>
            <a:off x="836712" y="1043608"/>
            <a:ext cx="4968552" cy="1224136"/>
          </a:xfrm>
        </p:spPr>
        <p:txBody>
          <a:bodyPr>
            <a:normAutofit fontScale="90000"/>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31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3100" b="1" cap="all" dirty="0">
                <a:ln/>
                <a:solidFill>
                  <a:schemeClr val="accent1">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The history of the phenomenon of "false friends of the translator"</a:t>
            </a:r>
            <a:endParaRPr lang="ru-RU" sz="3600" b="1" cap="all" dirty="0">
              <a:ln/>
              <a:solidFill>
                <a:schemeClr val="accent1">
                  <a:lumMod val="7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Содержимое 6"/>
          <p:cNvSpPr>
            <a:spLocks noGrp="1"/>
          </p:cNvSpPr>
          <p:nvPr>
            <p:ph sz="half" idx="4294967295"/>
          </p:nvPr>
        </p:nvSpPr>
        <p:spPr>
          <a:xfrm>
            <a:off x="908720" y="2699792"/>
            <a:ext cx="5166854" cy="5688632"/>
          </a:xfrm>
        </p:spPr>
        <p:txBody>
          <a:bodyPr>
            <a:normAutofit/>
          </a:bodyPr>
          <a:lstStyle/>
          <a:p>
            <a:pPr>
              <a:buNone/>
            </a:pPr>
            <a:r>
              <a:rPr lang="ru-RU" dirty="0"/>
              <a:t>   </a:t>
            </a:r>
            <a:r>
              <a:rPr lang="en-US" dirty="0">
                <a:solidFill>
                  <a:schemeClr val="accent1">
                    <a:lumMod val="75000"/>
                  </a:schemeClr>
                </a:solidFill>
              </a:rPr>
              <a:t>But the truly extensive study of such phenomena in the language began in 1928 .Since that time, the term "false friends of the translator" or "trap words" was first introduced.</a:t>
            </a:r>
          </a:p>
          <a:p>
            <a:pPr>
              <a:buNone/>
            </a:pPr>
            <a:endParaRPr lang="en-US" dirty="0">
              <a:solidFill>
                <a:schemeClr val="accent1">
                  <a:lumMod val="75000"/>
                </a:schemeClr>
              </a:solidFill>
            </a:endParaRPr>
          </a:p>
          <a:p>
            <a:pPr>
              <a:buNone/>
            </a:pPr>
            <a:r>
              <a:rPr lang="en-US" dirty="0">
                <a:solidFill>
                  <a:schemeClr val="accent1">
                    <a:lumMod val="75000"/>
                  </a:schemeClr>
                </a:solidFill>
              </a:rPr>
              <a:t>There are two types of them:</a:t>
            </a:r>
          </a:p>
          <a:p>
            <a:pPr>
              <a:buNone/>
            </a:pPr>
            <a:r>
              <a:rPr lang="en-US" dirty="0">
                <a:solidFill>
                  <a:schemeClr val="accent1">
                    <a:lumMod val="75000"/>
                  </a:schemeClr>
                </a:solidFill>
              </a:rPr>
              <a:t>1) " completely false "</a:t>
            </a:r>
          </a:p>
          <a:p>
            <a:pPr>
              <a:buNone/>
            </a:pPr>
            <a:r>
              <a:rPr lang="en-US" dirty="0">
                <a:solidFill>
                  <a:schemeClr val="accent1">
                    <a:lumMod val="75000"/>
                  </a:schemeClr>
                </a:solidFill>
              </a:rPr>
              <a:t>2)" partially false "</a:t>
            </a:r>
          </a:p>
        </p:txBody>
      </p:sp>
    </p:spTree>
    <p:extLst>
      <p:ext uri="{BB962C8B-B14F-4D97-AF65-F5344CB8AC3E}">
        <p14:creationId xmlns:p14="http://schemas.microsoft.com/office/powerpoint/2010/main" val="1358291323"/>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3250"/>
                            </p:stCondLst>
                            <p:childTnLst>
                              <p:par>
                                <p:cTn id="13" presetID="2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wedge">
                                      <p:cBhvr>
                                        <p:cTn id="15" dur="500"/>
                                        <p:tgtEl>
                                          <p:spTgt spid="7">
                                            <p:txEl>
                                              <p:pRg st="0" end="0"/>
                                            </p:txEl>
                                          </p:spTgt>
                                        </p:tgtEl>
                                      </p:cBhvr>
                                    </p:animEffect>
                                  </p:childTnLst>
                                </p:cTn>
                              </p:par>
                            </p:childTnLst>
                          </p:cTn>
                        </p:par>
                        <p:par>
                          <p:cTn id="16" fill="hold">
                            <p:stCondLst>
                              <p:cond delay="3750"/>
                            </p:stCondLst>
                            <p:childTnLst>
                              <p:par>
                                <p:cTn id="17" presetID="20" presetClass="entr" presetSubtype="0" fill="hold" grpId="0" nodeType="after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wedge">
                                      <p:cBhvr>
                                        <p:cTn id="19" dur="500"/>
                                        <p:tgtEl>
                                          <p:spTgt spid="7">
                                            <p:txEl>
                                              <p:pRg st="2" end="2"/>
                                            </p:txEl>
                                          </p:spTgt>
                                        </p:tgtEl>
                                      </p:cBhvr>
                                    </p:animEffect>
                                  </p:childTnLst>
                                </p:cTn>
                              </p:par>
                            </p:childTnLst>
                          </p:cTn>
                        </p:par>
                        <p:par>
                          <p:cTn id="20" fill="hold">
                            <p:stCondLst>
                              <p:cond delay="4250"/>
                            </p:stCondLst>
                            <p:childTnLst>
                              <p:par>
                                <p:cTn id="21" presetID="20" presetClass="entr" presetSubtype="0" fill="hold" grpId="0" nodeType="after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wedge">
                                      <p:cBhvr>
                                        <p:cTn id="23" dur="500"/>
                                        <p:tgtEl>
                                          <p:spTgt spid="7">
                                            <p:txEl>
                                              <p:pRg st="3" end="3"/>
                                            </p:txEl>
                                          </p:spTgt>
                                        </p:tgtEl>
                                      </p:cBhvr>
                                    </p:animEffect>
                                  </p:childTnLst>
                                </p:cTn>
                              </p:par>
                            </p:childTnLst>
                          </p:cTn>
                        </p:par>
                        <p:par>
                          <p:cTn id="24" fill="hold">
                            <p:stCondLst>
                              <p:cond delay="4750"/>
                            </p:stCondLst>
                            <p:childTnLst>
                              <p:par>
                                <p:cTn id="25" presetID="20" presetClass="entr" presetSubtype="0" fill="hold" grpId="0" nodeType="after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edge">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4664" y="716107"/>
            <a:ext cx="5976664" cy="646331"/>
          </a:xfrm>
          <a:prstGeom prst="rect">
            <a:avLst/>
          </a:prstGeom>
          <a:noFill/>
        </p:spPr>
        <p:txBody>
          <a:bodyPr wrap="square" rtlCol="0">
            <a:spAutoFit/>
          </a:bodyPr>
          <a:lstStyle/>
          <a:p>
            <a:pPr algn="ctr"/>
            <a:r>
              <a:rPr lang="en-US" sz="3600" dirty="0">
                <a:solidFill>
                  <a:srgbClr val="00B0F0"/>
                </a:solidFill>
                <a:latin typeface="Yu Gothic UI Semibold" panose="020B0700000000000000" pitchFamily="34" charset="-128"/>
                <a:ea typeface="Yu Gothic UI Semibold" panose="020B0700000000000000" pitchFamily="34" charset="-128"/>
              </a:rPr>
              <a:t>examples</a:t>
            </a:r>
            <a:endParaRPr lang="ru-RU" sz="3600" dirty="0">
              <a:solidFill>
                <a:srgbClr val="00B0F0"/>
              </a:solidFill>
              <a:latin typeface="Yu Gothic UI Semibold" panose="020B0700000000000000" pitchFamily="34" charset="-128"/>
              <a:ea typeface="Yu Gothic UI Semibold" panose="020B0700000000000000" pitchFamily="34" charset="-12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8462" y="2411760"/>
            <a:ext cx="2857500" cy="2121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886873" y="1225097"/>
            <a:ext cx="2900677" cy="923330"/>
          </a:xfrm>
          <a:prstGeom prst="rect">
            <a:avLst/>
          </a:prstGeom>
          <a:noFill/>
        </p:spPr>
        <p:txBody>
          <a:bodyPr wrap="square" rtlCol="0">
            <a:spAutoFit/>
          </a:bodyPr>
          <a:lstStyle/>
          <a:p>
            <a:r>
              <a:rPr lang="ru-RU" dirty="0">
                <a:solidFill>
                  <a:schemeClr val="accent1">
                    <a:lumMod val="75000"/>
                  </a:schemeClr>
                </a:solidFill>
              </a:rPr>
              <a:t>artist — художник, музыкант, скульптор или архитектор (а не артист</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640" y="2411760"/>
            <a:ext cx="3168352" cy="20894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260648" y="1757814"/>
            <a:ext cx="3163934" cy="369332"/>
          </a:xfrm>
          <a:prstGeom prst="rect">
            <a:avLst/>
          </a:prstGeom>
        </p:spPr>
        <p:txBody>
          <a:bodyPr wrap="square">
            <a:spAutoFit/>
          </a:bodyPr>
          <a:lstStyle/>
          <a:p>
            <a:r>
              <a:rPr lang="ru-RU" dirty="0">
                <a:solidFill>
                  <a:schemeClr val="accent1">
                    <a:lumMod val="75000"/>
                  </a:schemeClr>
                </a:solidFill>
              </a:rPr>
              <a:t>bucket — ведро (а не букет</a:t>
            </a:r>
            <a:r>
              <a:rPr lang="ru-RU" dirty="0"/>
              <a:t>)</a:t>
            </a: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640" y="5148064"/>
            <a:ext cx="2590800"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Прямоугольник 6"/>
          <p:cNvSpPr/>
          <p:nvPr/>
        </p:nvSpPr>
        <p:spPr>
          <a:xfrm>
            <a:off x="128115" y="4501257"/>
            <a:ext cx="3429000" cy="646331"/>
          </a:xfrm>
          <a:prstGeom prst="rect">
            <a:avLst/>
          </a:prstGeom>
        </p:spPr>
        <p:txBody>
          <a:bodyPr>
            <a:spAutoFit/>
          </a:bodyPr>
          <a:lstStyle/>
          <a:p>
            <a:r>
              <a:rPr lang="ru-RU" dirty="0">
                <a:solidFill>
                  <a:schemeClr val="accent1">
                    <a:lumMod val="75000"/>
                  </a:schemeClr>
                </a:solidFill>
              </a:rPr>
              <a:t>cartoon — карикатура, мультфильм (а не картон)</a:t>
            </a:r>
          </a:p>
        </p:txBody>
      </p:sp>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70997" y="5508104"/>
            <a:ext cx="2965624" cy="2414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Прямоугольник 7"/>
          <p:cNvSpPr/>
          <p:nvPr/>
        </p:nvSpPr>
        <p:spPr>
          <a:xfrm>
            <a:off x="3085693" y="4716016"/>
            <a:ext cx="3701857" cy="646331"/>
          </a:xfrm>
          <a:prstGeom prst="rect">
            <a:avLst/>
          </a:prstGeom>
        </p:spPr>
        <p:txBody>
          <a:bodyPr wrap="square">
            <a:spAutoFit/>
          </a:bodyPr>
          <a:lstStyle/>
          <a:p>
            <a:r>
              <a:rPr lang="ru-RU" dirty="0">
                <a:solidFill>
                  <a:schemeClr val="accent1">
                    <a:lumMod val="75000"/>
                  </a:schemeClr>
                </a:solidFill>
              </a:rPr>
              <a:t>diary — дневник, ежедневник (а не диарея)</a:t>
            </a:r>
          </a:p>
        </p:txBody>
      </p:sp>
    </p:spTree>
    <p:extLst>
      <p:ext uri="{BB962C8B-B14F-4D97-AF65-F5344CB8AC3E}">
        <p14:creationId xmlns:p14="http://schemas.microsoft.com/office/powerpoint/2010/main" val="2742155897"/>
      </p:ext>
    </p:extLst>
  </p:cSld>
  <p:clrMapOvr>
    <a:masterClrMapping/>
  </p:clrMapOvr>
  <p:transition spd="slow">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2656" y="611560"/>
            <a:ext cx="6229350" cy="1224136"/>
          </a:xfrm>
        </p:spPr>
        <p:txBody>
          <a:bodyPr>
            <a:noAutofit/>
          </a:bodyPr>
          <a:lstStyle/>
          <a:p>
            <a:pPr algn="ctr"/>
            <a:r>
              <a:rPr lang="en-US" sz="4000" dirty="0">
                <a:solidFill>
                  <a:schemeClr val="accent1">
                    <a:lumMod val="75000"/>
                  </a:schemeClr>
                </a:solidFill>
              </a:rPr>
              <a:t>Students need to remember</a:t>
            </a:r>
            <a:endParaRPr lang="ru-RU" sz="4000" dirty="0">
              <a:solidFill>
                <a:schemeClr val="accent1">
                  <a:lumMod val="75000"/>
                </a:schemeClr>
              </a:solidFill>
            </a:endParaRPr>
          </a:p>
        </p:txBody>
      </p:sp>
      <p:sp>
        <p:nvSpPr>
          <p:cNvPr id="4" name="Прямоугольник 3"/>
          <p:cNvSpPr/>
          <p:nvPr/>
        </p:nvSpPr>
        <p:spPr>
          <a:xfrm>
            <a:off x="183951" y="4581292"/>
            <a:ext cx="4018756" cy="369332"/>
          </a:xfrm>
          <a:prstGeom prst="rect">
            <a:avLst/>
          </a:prstGeom>
        </p:spPr>
        <p:txBody>
          <a:bodyPr wrap="square">
            <a:spAutoFit/>
          </a:bodyPr>
          <a:lstStyle/>
          <a:p>
            <a:r>
              <a:rPr lang="ru-RU" dirty="0">
                <a:solidFill>
                  <a:schemeClr val="accent1">
                    <a:lumMod val="75000"/>
                  </a:schemeClr>
                </a:solidFill>
              </a:rPr>
              <a:t>physician — мед. врач (а не физик)</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664" y="2483768"/>
            <a:ext cx="3014464" cy="1975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65104" y="2483768"/>
            <a:ext cx="2160240" cy="2795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4005064" y="5318156"/>
            <a:ext cx="2708920" cy="923330"/>
          </a:xfrm>
          <a:prstGeom prst="rect">
            <a:avLst/>
          </a:prstGeom>
        </p:spPr>
        <p:txBody>
          <a:bodyPr wrap="square">
            <a:spAutoFit/>
          </a:bodyPr>
          <a:lstStyle/>
          <a:p>
            <a:r>
              <a:rPr lang="ru-RU" dirty="0">
                <a:solidFill>
                  <a:schemeClr val="accent1">
                    <a:lumMod val="75000"/>
                  </a:schemeClr>
                </a:solidFill>
              </a:rPr>
              <a:t>robe — халат, мантия, свободное одеяние (а не роба)</a:t>
            </a: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951" y="5436096"/>
            <a:ext cx="2565153" cy="2541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183951" y="8244408"/>
            <a:ext cx="3429000" cy="646331"/>
          </a:xfrm>
          <a:prstGeom prst="rect">
            <a:avLst/>
          </a:prstGeom>
        </p:spPr>
        <p:txBody>
          <a:bodyPr>
            <a:spAutoFit/>
          </a:bodyPr>
          <a:lstStyle/>
          <a:p>
            <a:r>
              <a:rPr lang="ru-RU" dirty="0">
                <a:solidFill>
                  <a:schemeClr val="accent1">
                    <a:lumMod val="75000"/>
                  </a:schemeClr>
                </a:solidFill>
              </a:rPr>
              <a:t>servant — слуга; служитель; служащий (а не сервант)</a:t>
            </a:r>
          </a:p>
        </p:txBody>
      </p:sp>
      <p:pic>
        <p:nvPicPr>
          <p:cNvPr id="307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67725" y="6241486"/>
            <a:ext cx="3211256" cy="19269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Прямоугольник 6"/>
          <p:cNvSpPr/>
          <p:nvPr/>
        </p:nvSpPr>
        <p:spPr>
          <a:xfrm>
            <a:off x="3258853" y="8239100"/>
            <a:ext cx="3429000" cy="646331"/>
          </a:xfrm>
          <a:prstGeom prst="rect">
            <a:avLst/>
          </a:prstGeom>
        </p:spPr>
        <p:txBody>
          <a:bodyPr>
            <a:spAutoFit/>
          </a:bodyPr>
          <a:lstStyle/>
          <a:p>
            <a:r>
              <a:rPr lang="ru-RU" dirty="0">
                <a:solidFill>
                  <a:schemeClr val="accent1">
                    <a:lumMod val="75000"/>
                  </a:schemeClr>
                </a:solidFill>
              </a:rPr>
              <a:t>trampoline — батут (а не тpамплин)</a:t>
            </a:r>
          </a:p>
        </p:txBody>
      </p:sp>
    </p:spTree>
    <p:extLst>
      <p:ext uri="{BB962C8B-B14F-4D97-AF65-F5344CB8AC3E}">
        <p14:creationId xmlns:p14="http://schemas.microsoft.com/office/powerpoint/2010/main" val="2345402811"/>
      </p:ext>
    </p:extLst>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731573"/>
            <a:ext cx="6229350" cy="600067"/>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do not confuse</a:t>
            </a:r>
            <a:r>
              <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3400" y="2555776"/>
            <a:ext cx="2390800" cy="24254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Прямоугольник 2"/>
          <p:cNvSpPr/>
          <p:nvPr/>
        </p:nvSpPr>
        <p:spPr>
          <a:xfrm>
            <a:off x="116632" y="1691680"/>
            <a:ext cx="3024336" cy="646331"/>
          </a:xfrm>
          <a:prstGeom prst="rect">
            <a:avLst/>
          </a:prstGeom>
        </p:spPr>
        <p:txBody>
          <a:bodyPr wrap="square">
            <a:spAutoFit/>
          </a:bodyPr>
          <a:lstStyle/>
          <a:p>
            <a:r>
              <a:rPr lang="ru-RU" dirty="0">
                <a:solidFill>
                  <a:schemeClr val="accent1"/>
                </a:solidFill>
              </a:rPr>
              <a:t>marmalade — варенье, джем, повидло (а не мармелад</a:t>
            </a:r>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4984" y="2486104"/>
            <a:ext cx="3456384" cy="24300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4221088" y="1704128"/>
            <a:ext cx="2520280" cy="646331"/>
          </a:xfrm>
          <a:prstGeom prst="rect">
            <a:avLst/>
          </a:prstGeom>
        </p:spPr>
        <p:txBody>
          <a:bodyPr wrap="square">
            <a:spAutoFit/>
          </a:bodyPr>
          <a:lstStyle/>
          <a:p>
            <a:r>
              <a:rPr lang="ru-RU" dirty="0">
                <a:solidFill>
                  <a:schemeClr val="accent1"/>
                </a:solidFill>
              </a:rPr>
              <a:t>lyrics — слова песни (а не лирика)</a:t>
            </a: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648" y="5868144"/>
            <a:ext cx="3638627" cy="2686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332656" y="4993676"/>
            <a:ext cx="3350595" cy="646331"/>
          </a:xfrm>
          <a:prstGeom prst="rect">
            <a:avLst/>
          </a:prstGeom>
        </p:spPr>
        <p:txBody>
          <a:bodyPr wrap="square">
            <a:spAutoFit/>
          </a:bodyPr>
          <a:lstStyle/>
          <a:p>
            <a:r>
              <a:rPr lang="ru-RU" dirty="0">
                <a:solidFill>
                  <a:schemeClr val="accent1"/>
                </a:solidFill>
              </a:rPr>
              <a:t>nature — природа, свойство (а не натура)</a:t>
            </a:r>
          </a:p>
        </p:txBody>
      </p:sp>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4964" y="5952295"/>
            <a:ext cx="2371079" cy="25177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Прямоугольник 9"/>
          <p:cNvSpPr/>
          <p:nvPr/>
        </p:nvSpPr>
        <p:spPr>
          <a:xfrm>
            <a:off x="4111730" y="4981228"/>
            <a:ext cx="2650604" cy="923330"/>
          </a:xfrm>
          <a:prstGeom prst="rect">
            <a:avLst/>
          </a:prstGeom>
        </p:spPr>
        <p:txBody>
          <a:bodyPr wrap="square">
            <a:spAutoFit/>
          </a:bodyPr>
          <a:lstStyle/>
          <a:p>
            <a:r>
              <a:rPr lang="ru-RU" dirty="0">
                <a:solidFill>
                  <a:schemeClr val="accent1"/>
                </a:solidFill>
              </a:rPr>
              <a:t>physique — телосложение, внешность (а не физика)</a:t>
            </a:r>
          </a:p>
        </p:txBody>
      </p:sp>
    </p:spTree>
    <p:extLst>
      <p:ext uri="{BB962C8B-B14F-4D97-AF65-F5344CB8AC3E}">
        <p14:creationId xmlns:p14="http://schemas.microsoft.com/office/powerpoint/2010/main" val="927014358"/>
      </p:ext>
    </p:extLst>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746456" y="1547664"/>
            <a:ext cx="5544616" cy="400110"/>
          </a:xfrm>
          <a:prstGeom prst="rect">
            <a:avLst/>
          </a:prstGeom>
        </p:spPr>
        <p:txBody>
          <a:bodyPr wrap="square">
            <a:spAutoFit/>
          </a:bodyPr>
          <a:lstStyle/>
          <a:p>
            <a:endParaRPr lang="en-US" sz="2000" dirty="0">
              <a:solidFill>
                <a:schemeClr val="accent1">
                  <a:lumMod val="75000"/>
                </a:schemeClr>
              </a:solidFill>
            </a:endParaRPr>
          </a:p>
        </p:txBody>
      </p:sp>
      <p:sp>
        <p:nvSpPr>
          <p:cNvPr id="5" name="Прямоугольник 4"/>
          <p:cNvSpPr/>
          <p:nvPr/>
        </p:nvSpPr>
        <p:spPr>
          <a:xfrm>
            <a:off x="476672" y="2699792"/>
            <a:ext cx="5400600" cy="5262979"/>
          </a:xfrm>
          <a:prstGeom prst="rect">
            <a:avLst/>
          </a:prstGeom>
        </p:spPr>
        <p:txBody>
          <a:bodyPr wrap="square">
            <a:spAutoFit/>
          </a:bodyPr>
          <a:lstStyle/>
          <a:p>
            <a:r>
              <a:rPr lang="en-US" sz="2400" dirty="0">
                <a:solidFill>
                  <a:schemeClr val="accent1">
                    <a:lumMod val="75000"/>
                  </a:schemeClr>
                </a:solidFill>
              </a:rPr>
              <a:t>The main reasons that lead to errors include:</a:t>
            </a:r>
          </a:p>
          <a:p>
            <a:r>
              <a:rPr lang="en-US" sz="2400" dirty="0">
                <a:solidFill>
                  <a:schemeClr val="accent1">
                    <a:lumMod val="75000"/>
                  </a:schemeClr>
                </a:solidFill>
              </a:rPr>
              <a:t>1) belief in the unambiguity of words and grammatical forms;</a:t>
            </a:r>
          </a:p>
          <a:p>
            <a:r>
              <a:rPr lang="en-US" sz="2400" dirty="0">
                <a:solidFill>
                  <a:schemeClr val="accent1">
                    <a:lumMod val="75000"/>
                  </a:schemeClr>
                </a:solidFill>
              </a:rPr>
              <a:t>2) mixing the graphic appearance of the word;</a:t>
            </a:r>
          </a:p>
          <a:p>
            <a:r>
              <a:rPr lang="en-US" sz="2400" dirty="0">
                <a:solidFill>
                  <a:schemeClr val="accent1">
                    <a:lumMod val="75000"/>
                  </a:schemeClr>
                </a:solidFill>
              </a:rPr>
              <a:t>3) erroneous use of analogy;</a:t>
            </a:r>
          </a:p>
          <a:p>
            <a:r>
              <a:rPr lang="en-US" sz="2400" dirty="0">
                <a:solidFill>
                  <a:schemeClr val="accent1">
                    <a:lumMod val="75000"/>
                  </a:schemeClr>
                </a:solidFill>
              </a:rPr>
              <a:t>4) translation words with more specific meanings than they have;</a:t>
            </a:r>
          </a:p>
          <a:p>
            <a:r>
              <a:rPr lang="en-US" sz="2400" dirty="0">
                <a:solidFill>
                  <a:schemeClr val="accent1">
                    <a:lumMod val="75000"/>
                  </a:schemeClr>
                </a:solidFill>
              </a:rPr>
              <a:t>5) inability to find the Russian meaning for the translation of English words</a:t>
            </a:r>
          </a:p>
          <a:p>
            <a:r>
              <a:rPr lang="en-US" sz="2400" dirty="0">
                <a:solidFill>
                  <a:schemeClr val="accent1">
                    <a:lumMod val="75000"/>
                  </a:schemeClr>
                </a:solidFill>
              </a:rPr>
              <a:t>6) ignorance of the laws of presentation of the material and the method of its transmission into Russian.</a:t>
            </a:r>
          </a:p>
        </p:txBody>
      </p:sp>
      <p:sp>
        <p:nvSpPr>
          <p:cNvPr id="6" name="Заголовок 5"/>
          <p:cNvSpPr>
            <a:spLocks noGrp="1"/>
          </p:cNvSpPr>
          <p:nvPr>
            <p:ph type="ctrTitle"/>
          </p:nvPr>
        </p:nvSpPr>
        <p:spPr>
          <a:xfrm>
            <a:off x="1196752" y="179512"/>
            <a:ext cx="4104456" cy="2088232"/>
          </a:xfrm>
        </p:spPr>
        <p:txBody>
          <a:bodyPr>
            <a:noAutofit/>
          </a:bodyPr>
          <a:lstStyle/>
          <a:p>
            <a:pPr algn="ctr"/>
            <a:r>
              <a:rPr lang="en-US" sz="3200" dirty="0">
                <a:solidFill>
                  <a:srgbClr val="FF0000"/>
                </a:solidFill>
                <a:effectLst/>
              </a:rPr>
              <a:t>The impact of </a:t>
            </a:r>
            <a:br>
              <a:rPr lang="en-US" sz="3200" dirty="0">
                <a:solidFill>
                  <a:srgbClr val="FF0000"/>
                </a:solidFill>
                <a:effectLst/>
              </a:rPr>
            </a:br>
            <a:r>
              <a:rPr lang="en-US" sz="3200" dirty="0">
                <a:solidFill>
                  <a:srgbClr val="FF0000"/>
                </a:solidFill>
                <a:effectLst/>
              </a:rPr>
              <a:t>"trap words" on translation</a:t>
            </a:r>
            <a:br>
              <a:rPr lang="ru-RU" sz="3200" dirty="0">
                <a:effectLst/>
              </a:rPr>
            </a:br>
            <a:endParaRPr lang="ru-RU" sz="3200" dirty="0">
              <a:solidFill>
                <a:srgbClr val="FF0000"/>
              </a:solidFill>
            </a:endParaRPr>
          </a:p>
        </p:txBody>
      </p:sp>
      <p:sp>
        <p:nvSpPr>
          <p:cNvPr id="7" name="Подзаголовок 6"/>
          <p:cNvSpPr>
            <a:spLocks noGrp="1"/>
          </p:cNvSpPr>
          <p:nvPr>
            <p:ph type="subTitle" idx="1"/>
          </p:nvPr>
        </p:nvSpPr>
        <p:spPr>
          <a:xfrm>
            <a:off x="6165304" y="4166242"/>
            <a:ext cx="125768" cy="45719"/>
          </a:xfrm>
        </p:spPr>
        <p:txBody>
          <a:bodyPr>
            <a:normAutofit fontScale="25000" lnSpcReduction="20000"/>
          </a:bodyPr>
          <a:lstStyle/>
          <a:p>
            <a:endParaRPr lang="ru-RU" dirty="0"/>
          </a:p>
        </p:txBody>
      </p:sp>
    </p:spTree>
    <p:extLst>
      <p:ext uri="{BB962C8B-B14F-4D97-AF65-F5344CB8AC3E}">
        <p14:creationId xmlns:p14="http://schemas.microsoft.com/office/powerpoint/2010/main" val="46205665"/>
      </p:ext>
    </p:extLst>
  </p:cSld>
  <p:clrMapOvr>
    <a:masterClrMapping/>
  </p:clrMapOvr>
  <p:transition>
    <p:dissolv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366184"/>
            <a:ext cx="6858000" cy="15240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600" b="1" cap="all" dirty="0">
                <a:ln/>
                <a:solidFill>
                  <a:schemeClr val="bg2">
                    <a:lumMod val="50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need to remember</a:t>
            </a:r>
            <a:r>
              <a:rPr lang="ru-RU" sz="3600" b="1" cap="all" dirty="0">
                <a:ln/>
                <a:solidFill>
                  <a:schemeClr val="bg2">
                    <a:lumMod val="50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t>
            </a:r>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6912" y="2857473"/>
            <a:ext cx="3989090" cy="3000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3068960" y="2123728"/>
            <a:ext cx="3429000" cy="646331"/>
          </a:xfrm>
          <a:prstGeom prst="rect">
            <a:avLst/>
          </a:prstGeom>
        </p:spPr>
        <p:txBody>
          <a:bodyPr>
            <a:spAutoFit/>
          </a:bodyPr>
          <a:lstStyle/>
          <a:p>
            <a:r>
              <a:rPr lang="ru-RU" dirty="0">
                <a:solidFill>
                  <a:schemeClr val="tx2">
                    <a:lumMod val="60000"/>
                    <a:lumOff val="40000"/>
                  </a:schemeClr>
                </a:solidFill>
              </a:rPr>
              <a:t>furniture — мебель (а не фурнитура)</a:t>
            </a:r>
          </a:p>
        </p:txBody>
      </p:sp>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514" y="6588224"/>
            <a:ext cx="3810000" cy="2381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479014" y="5857848"/>
            <a:ext cx="3429000" cy="646331"/>
          </a:xfrm>
          <a:prstGeom prst="rect">
            <a:avLst/>
          </a:prstGeom>
        </p:spPr>
        <p:txBody>
          <a:bodyPr>
            <a:spAutoFit/>
          </a:bodyPr>
          <a:lstStyle/>
          <a:p>
            <a:r>
              <a:rPr lang="en-US" dirty="0">
                <a:solidFill>
                  <a:schemeClr val="tx2">
                    <a:lumMod val="60000"/>
                    <a:lumOff val="40000"/>
                  </a:schemeClr>
                </a:solidFill>
              </a:rPr>
              <a:t>g</a:t>
            </a:r>
            <a:r>
              <a:rPr lang="ru-RU" dirty="0">
                <a:solidFill>
                  <a:schemeClr val="tx2">
                    <a:lumMod val="60000"/>
                    <a:lumOff val="40000"/>
                  </a:schemeClr>
                </a:solidFill>
              </a:rPr>
              <a:t>ymnasium-зал, спортзал (а не гимназия)</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Решение проблемы">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Решение проблемы</Template>
  <TotalTime>1406</TotalTime>
  <Words>926</Words>
  <Application>Microsoft Office PowerPoint</Application>
  <PresentationFormat>Экран (4:3)</PresentationFormat>
  <Paragraphs>58</Paragraphs>
  <Slides>17</Slides>
  <Notes>1</Notes>
  <HiddenSlides>0</HiddenSlides>
  <MMClips>0</MMClips>
  <ScaleCrop>false</ScaleCrop>
  <HeadingPairs>
    <vt:vector size="8" baseType="variant">
      <vt:variant>
        <vt:lpstr>Использованные шрифты</vt:lpstr>
      </vt:variant>
      <vt:variant>
        <vt:i4>5</vt:i4>
      </vt:variant>
      <vt:variant>
        <vt:lpstr>Тема</vt:lpstr>
      </vt:variant>
      <vt:variant>
        <vt:i4>1</vt:i4>
      </vt:variant>
      <vt:variant>
        <vt:lpstr>Внедренные серверы OLE</vt:lpstr>
      </vt:variant>
      <vt:variant>
        <vt:i4>1</vt:i4>
      </vt:variant>
      <vt:variant>
        <vt:lpstr>Заголовки слайдов</vt:lpstr>
      </vt:variant>
      <vt:variant>
        <vt:i4>17</vt:i4>
      </vt:variant>
    </vt:vector>
  </HeadingPairs>
  <TitlesOfParts>
    <vt:vector size="24" baseType="lpstr">
      <vt:lpstr>Yu Gothic UI Semibold</vt:lpstr>
      <vt:lpstr>Arial</vt:lpstr>
      <vt:lpstr>Calibri</vt:lpstr>
      <vt:lpstr>Times New Roman</vt:lpstr>
      <vt:lpstr>Wingdings 2</vt:lpstr>
      <vt:lpstr>Решение проблемы</vt:lpstr>
      <vt:lpstr>Presentation</vt:lpstr>
      <vt:lpstr> </vt:lpstr>
      <vt:lpstr>The aim:</vt:lpstr>
      <vt:lpstr>Research methods</vt:lpstr>
      <vt:lpstr> The history of the phenomenon of "false friends of the translator"</vt:lpstr>
      <vt:lpstr>Презентация PowerPoint</vt:lpstr>
      <vt:lpstr>Students need to remember</vt:lpstr>
      <vt:lpstr>do not confuse!</vt:lpstr>
      <vt:lpstr>The impact of  "trap words" on translation </vt:lpstr>
      <vt:lpstr>need to remember!</vt:lpstr>
      <vt:lpstr>Practical-experimental research</vt:lpstr>
      <vt:lpstr>The students were offered two tasks to translate English words. The first task is a list of" trap words " out of context, which the students had to translate into Russian  </vt:lpstr>
      <vt:lpstr>Results of the survey  It is obvious, that  only 29 % of students could translate these words correctly.</vt:lpstr>
      <vt:lpstr>The second task was to translate the "trap words" in context, that is, in sentences where you can guess the meaning of the word from the context.  </vt:lpstr>
      <vt:lpstr>Results of the survey It is obvious, that only 50% of students could translate these words  correctly even in the context. </vt:lpstr>
      <vt:lpstr>Dictionary of   " trap words» </vt:lpstr>
      <vt:lpstr>The practical significance of the work lies in the possibility of using the material in English lessons .  </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Лёлька</dc:creator>
  <cp:lastModifiedBy>Пользователь</cp:lastModifiedBy>
  <cp:revision>165</cp:revision>
  <dcterms:created xsi:type="dcterms:W3CDTF">2012-01-23T11:51:52Z</dcterms:created>
  <dcterms:modified xsi:type="dcterms:W3CDTF">2026-04-18T17:11:21Z</dcterms:modified>
</cp:coreProperties>
</file>