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  <p:sldMasterId id="2147483762" r:id="rId2"/>
  </p:sldMasterIdLst>
  <p:sldIdLst>
    <p:sldId id="256" r:id="rId3"/>
    <p:sldId id="299" r:id="rId4"/>
    <p:sldId id="279" r:id="rId5"/>
    <p:sldId id="257" r:id="rId6"/>
    <p:sldId id="259" r:id="rId7"/>
    <p:sldId id="260" r:id="rId8"/>
    <p:sldId id="283" r:id="rId9"/>
    <p:sldId id="284" r:id="rId10"/>
    <p:sldId id="285" r:id="rId11"/>
    <p:sldId id="291" r:id="rId12"/>
    <p:sldId id="293" r:id="rId13"/>
    <p:sldId id="294" r:id="rId14"/>
    <p:sldId id="298" r:id="rId15"/>
    <p:sldId id="296" r:id="rId16"/>
    <p:sldId id="300" r:id="rId17"/>
    <p:sldId id="270" r:id="rId18"/>
    <p:sldId id="271" r:id="rId19"/>
    <p:sldId id="272" r:id="rId20"/>
    <p:sldId id="282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2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7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2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9403D-34D6-4944-8941-0CDC42823F35}" type="slidenum">
              <a:rPr lang="en-US" altLang="ru-RU" smtClean="0">
                <a:solidFill>
                  <a:prstClr val="black"/>
                </a:solidFill>
              </a:rPr>
              <a:pPr/>
              <a:t>‹#›</a:t>
            </a:fld>
            <a:endParaRPr lang="en-US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40342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5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43A2E-6632-4F9D-8728-2CF59ACBBE60}" type="datetimeFigureOut">
              <a:rPr lang="en-US" smtClean="0">
                <a:solidFill>
                  <a:prstClr val="black"/>
                </a:solidFill>
              </a:rPr>
              <a:pPr/>
              <a:t>3/9/2022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1800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1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43A2E-6632-4F9D-8728-2CF59ACBBE60}" type="datetimeFigureOut">
              <a:rPr lang="en-US" smtClean="0">
                <a:solidFill>
                  <a:prstClr val="black"/>
                </a:solidFill>
              </a:rPr>
              <a:pPr/>
              <a:t>3/9/2022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54406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872589"/>
            <a:ext cx="9302752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5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372798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43A2E-6632-4F9D-8728-2CF59ACBBE60}" type="datetimeFigureOut">
              <a:rPr lang="en-US" smtClean="0">
                <a:solidFill>
                  <a:prstClr val="black"/>
                </a:solidFill>
              </a:rPr>
              <a:pPr/>
              <a:t>3/9/2022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83501" y="887859"/>
            <a:ext cx="729184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fontAlgn="base">
              <a:spcAft>
                <a:spcPct val="0"/>
              </a:spcAft>
            </a:pPr>
            <a:r>
              <a:rPr lang="en-US" sz="8000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66841" y="3120015"/>
            <a:ext cx="7381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fontAlgn="base">
              <a:spcAft>
                <a:spcPct val="0"/>
              </a:spcAft>
            </a:pPr>
            <a:r>
              <a:rPr lang="en-US" sz="8000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1959228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3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43A2E-6632-4F9D-8728-2CF59ACBBE60}" type="datetimeFigureOut">
              <a:rPr lang="en-US" smtClean="0">
                <a:solidFill>
                  <a:prstClr val="black"/>
                </a:solidFill>
              </a:rPr>
              <a:pPr/>
              <a:t>3/9/2022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22438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5" y="2943357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90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50" y="2943357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9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9" y="2943357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43A2E-6632-4F9D-8728-2CF59ACBBE60}" type="datetimeFigureOut">
              <a:rPr lang="en-US" smtClean="0">
                <a:solidFill>
                  <a:prstClr val="black"/>
                </a:solidFill>
              </a:rPr>
              <a:pPr/>
              <a:t>3/9/2022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45911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5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6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6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6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2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300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9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4" y="4781080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43A2E-6632-4F9D-8728-2CF59ACBBE60}" type="datetimeFigureOut">
              <a:rPr lang="en-US" smtClean="0">
                <a:solidFill>
                  <a:prstClr val="black"/>
                </a:solidFill>
              </a:rPr>
              <a:pPr/>
              <a:t>3/9/2022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30894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5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7CAB8-E4CE-449C-93D3-C95310B21622}" type="slidenum">
              <a:rPr lang="en-US" altLang="ru-RU" smtClean="0">
                <a:solidFill>
                  <a:prstClr val="black"/>
                </a:solidFill>
              </a:rPr>
              <a:pPr/>
              <a:t>‹#›</a:t>
            </a:fld>
            <a:endParaRPr lang="en-US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36611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609603"/>
            <a:ext cx="2553327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3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D36E39-22C6-4591-9D6B-A97217283F8C}" type="slidenum">
              <a:rPr lang="en-US" altLang="ru-RU" smtClean="0">
                <a:solidFill>
                  <a:prstClr val="black"/>
                </a:solidFill>
              </a:rPr>
              <a:pPr/>
              <a:t>‹#›</a:t>
            </a:fld>
            <a:endParaRPr lang="en-US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95834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7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2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9403D-34D6-4944-8941-0CDC42823F35}" type="slidenum">
              <a:rPr lang="en-US" altLang="ru-RU" smtClean="0">
                <a:solidFill>
                  <a:prstClr val="black"/>
                </a:solidFill>
              </a:rPr>
              <a:pPr/>
              <a:t>‹#›</a:t>
            </a:fld>
            <a:endParaRPr lang="en-US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98732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3" y="2367094"/>
            <a:ext cx="10363827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434EA-64F5-4C42-A80B-706674BE7AB8}" type="slidenum">
              <a:rPr lang="en-US" altLang="ru-RU" smtClean="0">
                <a:solidFill>
                  <a:prstClr val="black"/>
                </a:solidFill>
              </a:rPr>
              <a:pPr/>
              <a:t>‹#›</a:t>
            </a:fld>
            <a:endParaRPr lang="en-US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14472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3" y="2367094"/>
            <a:ext cx="10363827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0434EA-64F5-4C42-A80B-706674BE7AB8}" type="slidenum">
              <a:rPr lang="en-US" altLang="ru-RU" smtClean="0">
                <a:solidFill>
                  <a:prstClr val="black"/>
                </a:solidFill>
              </a:rPr>
              <a:pPr/>
              <a:t>‹#›</a:t>
            </a:fld>
            <a:endParaRPr lang="en-US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76117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828565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3657459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94FDD-74B7-477F-8E19-8DA24FB3EA23}" type="slidenum">
              <a:rPr lang="en-US" altLang="ru-RU" smtClean="0">
                <a:solidFill>
                  <a:prstClr val="black"/>
                </a:solidFill>
              </a:rPr>
              <a:pPr/>
              <a:t>‹#›</a:t>
            </a:fld>
            <a:endParaRPr lang="en-US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25185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6" y="618519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3" y="2367094"/>
            <a:ext cx="5106027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4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16975-5993-40F4-94CF-27CBCB087E2E}" type="slidenum">
              <a:rPr lang="en-US" altLang="ru-RU" smtClean="0">
                <a:solidFill>
                  <a:prstClr val="black"/>
                </a:solidFill>
              </a:rPr>
              <a:pPr/>
              <a:t>‹#›</a:t>
            </a:fld>
            <a:endParaRPr lang="en-US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36937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6" y="618519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5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5" y="3051014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1" y="3051014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62EDD-32C8-419F-8068-B69B19283769}" type="slidenum">
              <a:rPr lang="en-US" altLang="ru-RU" smtClean="0">
                <a:solidFill>
                  <a:prstClr val="black"/>
                </a:solidFill>
              </a:rPr>
              <a:pPr/>
              <a:t>‹#›</a:t>
            </a:fld>
            <a:endParaRPr lang="en-US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120609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C73C7-C921-4F5F-A992-A5C3A9DB7658}" type="slidenum">
              <a:rPr lang="en-US" altLang="ru-RU" smtClean="0">
                <a:solidFill>
                  <a:prstClr val="black"/>
                </a:solidFill>
              </a:rPr>
              <a:pPr/>
              <a:t>‹#›</a:t>
            </a:fld>
            <a:endParaRPr lang="en-US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676552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04128-7445-4D61-991E-291E6E0D5FED}" type="slidenum">
              <a:rPr lang="en-US" altLang="ru-RU" smtClean="0">
                <a:solidFill>
                  <a:prstClr val="black"/>
                </a:solidFill>
              </a:rPr>
              <a:pPr/>
              <a:t>‹#›</a:t>
            </a:fld>
            <a:endParaRPr lang="en-US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438054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3" y="609602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6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3FEEA-31DD-4F7D-B3AA-A52371461427}" type="slidenum">
              <a:rPr lang="en-US" altLang="ru-RU" smtClean="0">
                <a:solidFill>
                  <a:prstClr val="black"/>
                </a:solidFill>
              </a:rPr>
              <a:pPr/>
              <a:t>‹#›</a:t>
            </a:fld>
            <a:endParaRPr lang="en-US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41863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6" y="609600"/>
            <a:ext cx="5506157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672361" y="609601"/>
            <a:ext cx="400780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4"/>
            <a:ext cx="550613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E5457-8AD4-4822-8852-722D012456EF}" type="slidenum">
              <a:rPr lang="en-US" altLang="ru-RU" smtClean="0">
                <a:solidFill>
                  <a:prstClr val="black"/>
                </a:solidFill>
              </a:rPr>
              <a:pPr/>
              <a:t>‹#›</a:t>
            </a:fld>
            <a:endParaRPr lang="en-US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6143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5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43A2E-6632-4F9D-8728-2CF59ACBBE60}" type="datetimeFigureOut">
              <a:rPr lang="en-US" smtClean="0">
                <a:solidFill>
                  <a:prstClr val="black"/>
                </a:solidFill>
              </a:rPr>
              <a:pPr/>
              <a:t>3/9/2022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724274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1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43A2E-6632-4F9D-8728-2CF59ACBBE60}" type="datetimeFigureOut">
              <a:rPr lang="en-US" smtClean="0">
                <a:solidFill>
                  <a:prstClr val="black"/>
                </a:solidFill>
              </a:rPr>
              <a:pPr/>
              <a:t>3/9/2022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663322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872589"/>
            <a:ext cx="9302752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5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372798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43A2E-6632-4F9D-8728-2CF59ACBBE60}" type="datetimeFigureOut">
              <a:rPr lang="en-US" smtClean="0">
                <a:solidFill>
                  <a:prstClr val="black"/>
                </a:solidFill>
              </a:rPr>
              <a:pPr/>
              <a:t>3/9/2022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83501" y="887859"/>
            <a:ext cx="729184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fontAlgn="base">
              <a:spcAft>
                <a:spcPct val="0"/>
              </a:spcAft>
            </a:pPr>
            <a:r>
              <a:rPr lang="en-US" sz="8000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66841" y="3120015"/>
            <a:ext cx="7381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fontAlgn="base">
              <a:spcAft>
                <a:spcPct val="0"/>
              </a:spcAft>
            </a:pPr>
            <a:r>
              <a:rPr lang="en-US" sz="8000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332572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828565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3657459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94FDD-74B7-477F-8E19-8DA24FB3EA23}" type="slidenum">
              <a:rPr lang="en-US" altLang="ru-RU" smtClean="0">
                <a:solidFill>
                  <a:prstClr val="black"/>
                </a:solidFill>
              </a:rPr>
              <a:pPr/>
              <a:t>‹#›</a:t>
            </a:fld>
            <a:endParaRPr lang="en-US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273204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3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43A2E-6632-4F9D-8728-2CF59ACBBE60}" type="datetimeFigureOut">
              <a:rPr lang="en-US" smtClean="0">
                <a:solidFill>
                  <a:prstClr val="black"/>
                </a:solidFill>
              </a:rPr>
              <a:pPr/>
              <a:t>3/9/2022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663196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5" y="2943357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90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50" y="2943357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9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9" y="2943357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43A2E-6632-4F9D-8728-2CF59ACBBE60}" type="datetimeFigureOut">
              <a:rPr lang="en-US" smtClean="0">
                <a:solidFill>
                  <a:prstClr val="black"/>
                </a:solidFill>
              </a:rPr>
              <a:pPr/>
              <a:t>3/9/2022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427579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5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6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6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6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2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300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9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4" y="4781080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43A2E-6632-4F9D-8728-2CF59ACBBE60}" type="datetimeFigureOut">
              <a:rPr lang="en-US" smtClean="0">
                <a:solidFill>
                  <a:prstClr val="black"/>
                </a:solidFill>
              </a:rPr>
              <a:pPr/>
              <a:t>3/9/2022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101962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5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7CAB8-E4CE-449C-93D3-C95310B21622}" type="slidenum">
              <a:rPr lang="en-US" altLang="ru-RU" smtClean="0">
                <a:solidFill>
                  <a:prstClr val="black"/>
                </a:solidFill>
              </a:rPr>
              <a:pPr/>
              <a:t>‹#›</a:t>
            </a:fld>
            <a:endParaRPr lang="en-US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379246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609603"/>
            <a:ext cx="2553327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3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D36E39-22C6-4591-9D6B-A97217283F8C}" type="slidenum">
              <a:rPr lang="en-US" altLang="ru-RU" smtClean="0">
                <a:solidFill>
                  <a:prstClr val="black"/>
                </a:solidFill>
              </a:rPr>
              <a:pPr/>
              <a:t>‹#›</a:t>
            </a:fld>
            <a:endParaRPr lang="en-US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5938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6" y="618519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3" y="2367094"/>
            <a:ext cx="5106027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4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16975-5993-40F4-94CF-27CBCB087E2E}" type="slidenum">
              <a:rPr lang="en-US" altLang="ru-RU" smtClean="0">
                <a:solidFill>
                  <a:prstClr val="black"/>
                </a:solidFill>
              </a:rPr>
              <a:pPr/>
              <a:t>‹#›</a:t>
            </a:fld>
            <a:endParaRPr lang="en-US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1023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6" y="618519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5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5" y="3051014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1" y="3051014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62EDD-32C8-419F-8068-B69B19283769}" type="slidenum">
              <a:rPr lang="en-US" altLang="ru-RU" smtClean="0">
                <a:solidFill>
                  <a:prstClr val="black"/>
                </a:solidFill>
              </a:rPr>
              <a:pPr/>
              <a:t>‹#›</a:t>
            </a:fld>
            <a:endParaRPr lang="en-US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787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6C73C7-C921-4F5F-A992-A5C3A9DB7658}" type="slidenum">
              <a:rPr lang="en-US" altLang="ru-RU" smtClean="0">
                <a:solidFill>
                  <a:prstClr val="black"/>
                </a:solidFill>
              </a:rPr>
              <a:pPr/>
              <a:t>‹#›</a:t>
            </a:fld>
            <a:endParaRPr lang="en-US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4633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04128-7445-4D61-991E-291E6E0D5FED}" type="slidenum">
              <a:rPr lang="en-US" altLang="ru-RU" smtClean="0">
                <a:solidFill>
                  <a:prstClr val="black"/>
                </a:solidFill>
              </a:rPr>
              <a:pPr/>
              <a:t>‹#›</a:t>
            </a:fld>
            <a:endParaRPr lang="en-US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96000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3" y="609602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6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B3FEEA-31DD-4F7D-B3AA-A52371461427}" type="slidenum">
              <a:rPr lang="en-US" altLang="ru-RU" smtClean="0">
                <a:solidFill>
                  <a:prstClr val="black"/>
                </a:solidFill>
              </a:rPr>
              <a:pPr/>
              <a:t>‹#›</a:t>
            </a:fld>
            <a:endParaRPr lang="en-US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7663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6" y="609600"/>
            <a:ext cx="5506157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672361" y="609601"/>
            <a:ext cx="400780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4"/>
            <a:ext cx="550613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E5457-8AD4-4822-8852-722D012456EF}" type="slidenum">
              <a:rPr lang="en-US" altLang="ru-RU" smtClean="0">
                <a:solidFill>
                  <a:prstClr val="black"/>
                </a:solidFill>
              </a:rPr>
              <a:pPr/>
              <a:t>‹#›</a:t>
            </a:fld>
            <a:endParaRPr lang="en-US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0016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 cstate="print">
            <a:alphaModFix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6" y="618519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5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4A43A2E-6632-4F9D-8728-2CF59ACBBE60}" type="datetimeFigureOut">
              <a:rPr lang="en-US" b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3/9/2022</a:t>
            </a:fld>
            <a:endParaRPr lang="en-US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5" y="5883277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3" y="5883277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FAB73BC-B049-4115-A692-8D63A059BFB8}" type="slidenum">
              <a:rPr lang="en-US" b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4958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 cstate="print">
            <a:alphaModFix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6" y="618519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5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4A43A2E-6632-4F9D-8728-2CF59ACBBE60}" type="datetimeFigureOut">
              <a:rPr lang="en-US" b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3/9/2022</a:t>
            </a:fld>
            <a:endParaRPr lang="en-US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5" y="5883277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3" y="5883277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FAB73BC-B049-4115-A692-8D63A059BFB8}" type="slidenum">
              <a:rPr lang="en-US" b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33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  <p:sldLayoutId id="2147483774" r:id="rId12"/>
    <p:sldLayoutId id="2147483775" r:id="rId13"/>
    <p:sldLayoutId id="2147483776" r:id="rId14"/>
    <p:sldLayoutId id="2147483777" r:id="rId15"/>
    <p:sldLayoutId id="2147483778" r:id="rId16"/>
    <p:sldLayoutId id="214748377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tepka.ru/biologiya_5/18.html" TargetMode="External"/><Relationship Id="rId2" Type="http://schemas.openxmlformats.org/officeDocument/2006/relationships/hyperlink" Target="https://klike.net/767-krasivye-i-prikolnye-kartinki-solnyshko-25-foto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urok.1sept.ru/articles/310928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51012" y="1227293"/>
            <a:ext cx="9144000" cy="5029815"/>
          </a:xfrm>
        </p:spPr>
        <p:txBody>
          <a:bodyPr>
            <a:normAutofit/>
          </a:bodyPr>
          <a:lstStyle/>
          <a:p>
            <a:r>
              <a:rPr lang="ru-RU" sz="6600" i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/>
            </a:r>
            <a:br>
              <a:rPr lang="ru-RU" sz="6600" i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</a:br>
            <a:r>
              <a:rPr lang="ru-RU" sz="9600" i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Доброе утро!</a:t>
            </a:r>
            <a:endParaRPr lang="ru-RU" sz="6600" i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19458" name="Picture 2" descr="Красивые и прикольные картинки - солнышко (25 фото) • Прикольные картинки и  позити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154" y="483326"/>
            <a:ext cx="6191795" cy="445756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14491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235131"/>
            <a:ext cx="10364452" cy="1979563"/>
          </a:xfrm>
        </p:spPr>
        <p:txBody>
          <a:bodyPr>
            <a:noAutofit/>
          </a:bodyPr>
          <a:lstStyle/>
          <a:p>
            <a:pPr>
              <a:buFont typeface="Arial" pitchFamily="34" charset="0"/>
              <a:buChar char="•"/>
            </a:pPr>
            <a:r>
              <a:rPr lang="ru-RU" sz="4800" dirty="0" smtClean="0"/>
              <a:t>Группа №1 Общие сведения о водорослях. </a:t>
            </a:r>
            <a:br>
              <a:rPr lang="ru-RU" sz="4800" dirty="0" smtClean="0"/>
            </a:br>
            <a:r>
              <a:rPr lang="ru-RU" sz="4800" dirty="0" smtClean="0">
                <a:solidFill>
                  <a:srgbClr val="FF0000"/>
                </a:solidFill>
              </a:rPr>
              <a:t>Место обитания водорослей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000" dirty="0" smtClean="0"/>
              <a:t>Водоросли в воде</a:t>
            </a:r>
            <a:endParaRPr lang="ru-RU" sz="20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15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sz="1800" dirty="0" smtClean="0"/>
              <a:t>Водоросли на дереве</a:t>
            </a:r>
            <a:endParaRPr lang="ru-RU" sz="18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16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sz="1800" dirty="0" smtClean="0"/>
              <a:t>Водоросли на камнях</a:t>
            </a:r>
            <a:endParaRPr lang="ru-RU" sz="1800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17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Picture 4" descr="https://img.7dach.ru/uploads/images/17/79/12/2020/07/23/597e2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965267"/>
            <a:ext cx="4245429" cy="3892733"/>
          </a:xfrm>
          <a:prstGeom prst="rect">
            <a:avLst/>
          </a:prstGeom>
          <a:noFill/>
        </p:spPr>
      </p:pic>
      <p:pic>
        <p:nvPicPr>
          <p:cNvPr id="10" name="Picture 10" descr="Хлорофита Зеленые Водоросли Протеисты Фотосинтетические Водоросли —  стоковые фотографии и другие картинки Аюрведа - iStoc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9121" y="2941320"/>
            <a:ext cx="3513908" cy="3916680"/>
          </a:xfrm>
          <a:prstGeom prst="rect">
            <a:avLst/>
          </a:prstGeom>
          <a:noFill/>
        </p:spPr>
      </p:pic>
      <p:pic>
        <p:nvPicPr>
          <p:cNvPr id="81922" name="Picture 2" descr="Текстура морской водоросли на камнях Стоковое Изображение - изображение  насчитывающей море, заводы: 14449844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61370" y="2971799"/>
            <a:ext cx="3856460" cy="38862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300" dirty="0" smtClean="0"/>
              <a:t>Группа №2 </a:t>
            </a:r>
            <a:br>
              <a:rPr lang="ru-RU" sz="5300" dirty="0" smtClean="0"/>
            </a:br>
            <a:r>
              <a:rPr lang="ru-RU" sz="5300" dirty="0" smtClean="0"/>
              <a:t> Строение хламидомонады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Спирогира, хламидомонада, хлорелла"/>
          <p:cNvPicPr>
            <a:picLocks noGrp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5350" y="2388394"/>
            <a:ext cx="2781300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sz="5300" dirty="0" smtClean="0"/>
              <a:t>Группа №3 </a:t>
            </a:r>
            <a:br>
              <a:rPr lang="ru-RU" sz="5300" dirty="0" smtClean="0"/>
            </a:br>
            <a:r>
              <a:rPr lang="ru-RU" sz="5300" dirty="0" smtClean="0"/>
              <a:t>Строение хлореллы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Тест на тему: Протисты"/>
          <p:cNvPicPr>
            <a:picLocks noGrp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2034" y="2366963"/>
            <a:ext cx="4567932" cy="342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Отличие хламидомонады от хлореллы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ello_html_3171ddb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525" y="2057400"/>
            <a:ext cx="10384972" cy="3860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771046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6" y="618519"/>
            <a:ext cx="10364451" cy="41344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Да, нет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913773" y="1136470"/>
            <a:ext cx="10363827" cy="4654732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1.Водоросли обитают только в пресной воде.</a:t>
            </a:r>
          </a:p>
          <a:p>
            <a:r>
              <a:rPr lang="ru-RU" dirty="0" smtClean="0"/>
              <a:t>2. Водоросли бывают только одноклеточными.</a:t>
            </a:r>
          </a:p>
          <a:p>
            <a:r>
              <a:rPr lang="ru-RU" dirty="0" smtClean="0"/>
              <a:t>3. Тело водорослей называется талломом.</a:t>
            </a:r>
          </a:p>
          <a:p>
            <a:r>
              <a:rPr lang="ru-RU" dirty="0" smtClean="0"/>
              <a:t>4. Водоросли имеют корни, стебли, листья.</a:t>
            </a:r>
          </a:p>
          <a:p>
            <a:r>
              <a:rPr lang="ru-RU" dirty="0" smtClean="0"/>
              <a:t>5.Хламидомонада – одноклеточная водоросль.</a:t>
            </a:r>
          </a:p>
          <a:p>
            <a:r>
              <a:rPr lang="ru-RU" dirty="0" smtClean="0"/>
              <a:t>6. Гаметы образуются при бесполом размножении хламидомонады.</a:t>
            </a:r>
          </a:p>
          <a:p>
            <a:r>
              <a:rPr lang="ru-RU" dirty="0" smtClean="0"/>
              <a:t>7. Хламидомонада размножается бесполым путем при неблагоприятных условиях.</a:t>
            </a:r>
          </a:p>
          <a:p>
            <a:r>
              <a:rPr lang="ru-RU" dirty="0" smtClean="0"/>
              <a:t>8. Хлоропласты водорослей называют хроматофорами.</a:t>
            </a:r>
          </a:p>
          <a:p>
            <a:r>
              <a:rPr lang="ru-RU" dirty="0" smtClean="0"/>
              <a:t>9. Хламидомонада способна </a:t>
            </a:r>
            <a:r>
              <a:rPr lang="ru-RU" dirty="0" err="1" smtClean="0"/>
              <a:t>фотосинтезировать</a:t>
            </a:r>
            <a:r>
              <a:rPr lang="ru-RU" dirty="0" smtClean="0"/>
              <a:t>.</a:t>
            </a:r>
          </a:p>
          <a:p>
            <a:r>
              <a:rPr lang="ru-RU" dirty="0" smtClean="0"/>
              <a:t>10. Хлорелла имеет светочувствительный глазок.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4" y="0"/>
            <a:ext cx="10364451" cy="1364105"/>
          </a:xfrm>
        </p:spPr>
        <p:txBody>
          <a:bodyPr/>
          <a:lstStyle/>
          <a:p>
            <a:r>
              <a:rPr lang="ru-RU" b="1" dirty="0"/>
              <a:t>РЕФЛЕКСИВНО-ОЦЕНОЧНЫЙ ЭТАП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645" y="914400"/>
            <a:ext cx="11422505" cy="572624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 </a:t>
            </a:r>
            <a:r>
              <a:rPr lang="ru-RU" dirty="0"/>
              <a:t>А, теперь давайте подведем итоги</a:t>
            </a:r>
            <a:r>
              <a:rPr lang="ru-RU" dirty="0" smtClean="0"/>
              <a:t>.</a:t>
            </a:r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/>
          </a:p>
          <a:p>
            <a:r>
              <a:rPr lang="ru-RU" dirty="0"/>
              <a:t>На какой глубине морского </a:t>
            </a:r>
            <a:r>
              <a:rPr lang="ru-RU" dirty="0" smtClean="0"/>
              <a:t>течения  </a:t>
            </a:r>
            <a:r>
              <a:rPr lang="ru-RU" dirty="0"/>
              <a:t>я, работал на уроке? </a:t>
            </a:r>
          </a:p>
          <a:p>
            <a:pPr lvl="0"/>
            <a:r>
              <a:rPr lang="ru-RU" dirty="0"/>
              <a:t>В глубине </a:t>
            </a:r>
            <a:r>
              <a:rPr lang="ru-RU" dirty="0" smtClean="0"/>
              <a:t> зиготы - </a:t>
            </a:r>
            <a:r>
              <a:rPr lang="ru-RU" b="1" dirty="0" smtClean="0"/>
              <a:t>не </a:t>
            </a:r>
            <a:r>
              <a:rPr lang="ru-RU" b="1" dirty="0"/>
              <a:t>работал</a:t>
            </a:r>
            <a:endParaRPr lang="ru-RU" dirty="0"/>
          </a:p>
          <a:p>
            <a:pPr lvl="0"/>
            <a:r>
              <a:rPr lang="ru-RU" dirty="0"/>
              <a:t>В глубине </a:t>
            </a:r>
            <a:r>
              <a:rPr lang="ru-RU" dirty="0" smtClean="0"/>
              <a:t>хлореллы -</a:t>
            </a:r>
            <a:r>
              <a:rPr lang="ru-RU" b="1" dirty="0" smtClean="0"/>
              <a:t>я </a:t>
            </a:r>
            <a:r>
              <a:rPr lang="ru-RU" b="1" dirty="0"/>
              <a:t>работал хорошо, пытался понять, что такое водоросли</a:t>
            </a:r>
            <a:endParaRPr lang="ru-RU" dirty="0"/>
          </a:p>
          <a:p>
            <a:pPr lvl="0"/>
            <a:r>
              <a:rPr lang="ru-RU" dirty="0"/>
              <a:t>В глубине </a:t>
            </a:r>
            <a:r>
              <a:rPr lang="ru-RU" dirty="0" smtClean="0"/>
              <a:t>хламидомонады </a:t>
            </a:r>
            <a:r>
              <a:rPr lang="ru-RU" b="1" dirty="0" smtClean="0"/>
              <a:t>я </a:t>
            </a:r>
            <a:r>
              <a:rPr lang="ru-RU" b="1" dirty="0"/>
              <a:t>работал отлично, понял, что такое водоросли</a:t>
            </a:r>
            <a:endParaRPr lang="ru-RU" dirty="0"/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605026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домашнее задание.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Прочитать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параграф18 читать, пересказ</a:t>
            </a:r>
            <a:endParaRPr lang="en-US" sz="16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None/>
            </a:pP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07000"/>
              </a:lnSpc>
              <a:spcAft>
                <a:spcPts val="800"/>
              </a:spcAft>
              <a:buNone/>
            </a:pP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08525" y="2011499"/>
            <a:ext cx="3744912" cy="273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316567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4000" i="1" dirty="0">
                <a:solidFill>
                  <a:srgbClr val="FF0000"/>
                </a:solidFill>
                <a:latin typeface="Meiryo UI" pitchFamily="34" charset="-128"/>
                <a:ea typeface="Meiryo UI" pitchFamily="34" charset="-128"/>
                <a:cs typeface="Meiryo UI" pitchFamily="34" charset="-128"/>
              </a:rPr>
              <a:t>Спасибо за урок. </a:t>
            </a:r>
            <a:endParaRPr lang="ru-RU" sz="4000" i="1" dirty="0" smtClean="0">
              <a:solidFill>
                <a:srgbClr val="FF0000"/>
              </a:solidFill>
              <a:latin typeface="Meiryo UI" pitchFamily="34" charset="-128"/>
              <a:ea typeface="Meiryo UI" pitchFamily="34" charset="-128"/>
              <a:cs typeface="Meiryo UI" pitchFamily="34" charset="-128"/>
            </a:endParaRPr>
          </a:p>
          <a:p>
            <a:pPr marL="0" indent="0" algn="ctr">
              <a:buNone/>
            </a:pPr>
            <a:r>
              <a:rPr lang="ru-RU" sz="4000" i="1" dirty="0" smtClean="0">
                <a:solidFill>
                  <a:srgbClr val="FF0000"/>
                </a:solidFill>
                <a:latin typeface="Meiryo UI" pitchFamily="34" charset="-128"/>
                <a:ea typeface="Meiryo UI" pitchFamily="34" charset="-128"/>
                <a:cs typeface="Meiryo UI" pitchFamily="34" charset="-128"/>
              </a:rPr>
              <a:t>До </a:t>
            </a:r>
            <a:r>
              <a:rPr lang="ru-RU" sz="4000" i="1" dirty="0">
                <a:solidFill>
                  <a:srgbClr val="FF0000"/>
                </a:solidFill>
                <a:latin typeface="Meiryo UI" pitchFamily="34" charset="-128"/>
                <a:ea typeface="Meiryo UI" pitchFamily="34" charset="-128"/>
                <a:cs typeface="Meiryo UI" pitchFamily="34" charset="-128"/>
              </a:rPr>
              <a:t>свидания</a:t>
            </a:r>
            <a:r>
              <a:rPr lang="ru-RU" sz="4000" i="1" dirty="0" smtClean="0">
                <a:solidFill>
                  <a:srgbClr val="FF0000"/>
                </a:solidFill>
                <a:latin typeface="Meiryo UI" pitchFamily="34" charset="-128"/>
                <a:ea typeface="Meiryo UI" pitchFamily="34" charset="-128"/>
                <a:cs typeface="Meiryo UI" pitchFamily="34" charset="-128"/>
              </a:rPr>
              <a:t>.</a:t>
            </a:r>
          </a:p>
          <a:p>
            <a:pPr algn="ctr"/>
            <a:endParaRPr lang="ru-RU" sz="4000" i="1" dirty="0">
              <a:solidFill>
                <a:srgbClr val="FF0000"/>
              </a:solidFill>
              <a:latin typeface="Meiryo UI" pitchFamily="34" charset="-128"/>
              <a:ea typeface="Meiryo UI" pitchFamily="34" charset="-128"/>
              <a:cs typeface="Meiryo UI" pitchFamily="34" charset="-128"/>
            </a:endParaRPr>
          </a:p>
          <a:p>
            <a:pPr marL="0" indent="0" algn="ctr">
              <a:buNone/>
            </a:pPr>
            <a:r>
              <a:rPr lang="ru-RU" sz="4000" i="1" dirty="0" smtClean="0">
                <a:solidFill>
                  <a:srgbClr val="FF0000"/>
                </a:solidFill>
                <a:latin typeface="Meiryo UI" pitchFamily="34" charset="-128"/>
                <a:ea typeface="Meiryo UI" pitchFamily="34" charset="-128"/>
                <a:cs typeface="Meiryo UI" pitchFamily="34" charset="-128"/>
              </a:rPr>
              <a:t>Любите биологию</a:t>
            </a:r>
            <a:endParaRPr lang="ru-RU" sz="4000" i="1" dirty="0">
              <a:solidFill>
                <a:srgbClr val="FF0000"/>
              </a:solidFill>
              <a:latin typeface="Meiryo UI" pitchFamily="34" charset="-128"/>
              <a:ea typeface="Meiryo UI" pitchFamily="34" charset="-128"/>
              <a:cs typeface="Meiryo UI" pitchFamily="34" charset="-128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643093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hlinkClick r:id="rId2"/>
              </a:rPr>
              <a:t>https://klike.net/767-krasivye-i-prikolnye-kartinki-solnyshko-25-foto.html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https://tepka.ru/biologiya_5/18.html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https://urok.1sept.ru/articles/310928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1"/>
            <a:ext cx="3935688" cy="2632852"/>
          </a:xfrm>
        </p:spPr>
        <p:txBody>
          <a:bodyPr>
            <a:normAutofit fontScale="90000"/>
          </a:bodyPr>
          <a:lstStyle/>
          <a:p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4400" b="1" dirty="0" smtClean="0"/>
              <a:t/>
            </a:r>
            <a:br>
              <a:rPr lang="ru-RU" sz="4400" b="1" dirty="0" smtClean="0"/>
            </a:br>
            <a:r>
              <a:rPr lang="ru-RU" sz="4400" b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sz="1800" dirty="0" smtClean="0"/>
              <a:t>Список слов: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 smtClean="0"/>
          </a:p>
          <a:p>
            <a:endParaRPr lang="ru-RU" sz="1800" b="1" dirty="0" smtClean="0"/>
          </a:p>
          <a:p>
            <a:pPr>
              <a:buNone/>
            </a:pPr>
            <a:r>
              <a:rPr lang="ru-RU" b="1" dirty="0" smtClean="0"/>
              <a:t>   1) Ель голубая</a:t>
            </a:r>
            <a:br>
              <a:rPr lang="ru-RU" b="1" dirty="0" smtClean="0"/>
            </a:br>
            <a:r>
              <a:rPr lang="ru-RU" b="1" dirty="0" smtClean="0"/>
              <a:t>2) Голосеменные</a:t>
            </a:r>
            <a:br>
              <a:rPr lang="ru-RU" b="1" dirty="0" smtClean="0"/>
            </a:br>
            <a:r>
              <a:rPr lang="ru-RU" b="1" dirty="0" smtClean="0"/>
              <a:t>3) Растения</a:t>
            </a:r>
            <a:br>
              <a:rPr lang="ru-RU" b="1" dirty="0" smtClean="0"/>
            </a:br>
            <a:r>
              <a:rPr lang="ru-RU" b="1" dirty="0" smtClean="0"/>
              <a:t>4) Ель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https://bio5.reshuvpr.ru/get_file?id=3275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8898" y="2050869"/>
            <a:ext cx="3841296" cy="4454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032000" y="719666"/>
          <a:ext cx="8128000" cy="101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Царство</a:t>
                      </a:r>
                    </a:p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Отдел</a:t>
                      </a:r>
                    </a:p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Род</a:t>
                      </a:r>
                    </a:p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Вид</a:t>
                      </a:r>
                    </a:p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 волшебной страны </a:t>
            </a:r>
            <a:r>
              <a:rPr lang="ru-RU" dirty="0" smtClean="0"/>
              <a:t>Альгологии.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940526" y="1685109"/>
            <a:ext cx="10337074" cy="445443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400" dirty="0" smtClean="0"/>
              <a:t>В некотором царстве, в некотором государстве под названием Растения.</a:t>
            </a:r>
          </a:p>
          <a:p>
            <a:pPr>
              <a:buNone/>
            </a:pPr>
            <a:r>
              <a:rPr lang="ru-RU" sz="2400" dirty="0" smtClean="0"/>
              <a:t>  Жили-были две сестры _______ и ________ .фамилия у них была – Одноклеточные. Жили они в солёных и пресных водоёмах, в сырых местах на суше. Так же их можно было встретить на поверхности почвы, на коре деревьев, на камнях и стенах зданий.  ___________ была овальной формы, зеленая, но неподвижная. _____________ грушевидной формы, подвижная и ещё у нее было 2 жгутика с помощью них она __________________.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61952" y="0"/>
            <a:ext cx="7846975" cy="2278506"/>
          </a:xfrm>
        </p:spPr>
        <p:txBody>
          <a:bodyPr/>
          <a:lstStyle/>
          <a:p>
            <a:r>
              <a:rPr lang="ru-RU" dirty="0">
                <a:solidFill>
                  <a:srgbClr val="FFFF00"/>
                </a:solidFill>
              </a:rPr>
              <a:t/>
            </a:r>
            <a:br>
              <a:rPr lang="ru-RU" dirty="0">
                <a:solidFill>
                  <a:srgbClr val="FFFF00"/>
                </a:solidFill>
              </a:rPr>
            </a:b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860" y="0"/>
            <a:ext cx="12169140" cy="6858000"/>
          </a:xfrm>
        </p:spPr>
      </p:pic>
    </p:spTree>
    <p:extLst>
      <p:ext uri="{BB962C8B-B14F-4D97-AF65-F5344CB8AC3E}">
        <p14:creationId xmlns:p14="http://schemas.microsoft.com/office/powerpoint/2010/main" xmlns="" val="2394870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09007"/>
            <a:ext cx="11942164" cy="6356686"/>
          </a:xfrm>
        </p:spPr>
        <p:txBody>
          <a:bodyPr>
            <a:normAutofit/>
          </a:bodyPr>
          <a:lstStyle/>
          <a:p>
            <a:endParaRPr lang="ru-RU" sz="48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</a:t>
            </a:r>
            <a:endParaRPr lang="ru-RU" sz="48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«одноклеточные </a:t>
            </a:r>
          </a:p>
          <a:p>
            <a:r>
              <a:rPr lang="ru-RU" sz="4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Водоросли»</a:t>
            </a:r>
            <a:endParaRPr lang="ru-RU" sz="14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700" dirty="0">
              <a:solidFill>
                <a:srgbClr val="7030A0"/>
              </a:solidFill>
            </a:endParaRPr>
          </a:p>
        </p:txBody>
      </p:sp>
      <p:pic>
        <p:nvPicPr>
          <p:cNvPr id="4" name="Рисунок 3" descr="Спирогира, хламидомонада, хлорелл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32857"/>
            <a:ext cx="2781300" cy="5067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AutoShape 2" descr="Урок-путешествие по теме: &quot;Одноклеточные водоросли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2" name="AutoShape 4" descr="Урок-путешествие по теме: &quot;Одноклеточные водоросли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Picture 4" descr="https://urok.1sept.ru/articles/310928/img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39200" y="3122023"/>
            <a:ext cx="3352800" cy="3735977"/>
          </a:xfrm>
          <a:prstGeom prst="rect">
            <a:avLst/>
          </a:prstGeom>
          <a:noFill/>
        </p:spPr>
      </p:pic>
      <p:pic>
        <p:nvPicPr>
          <p:cNvPr id="7" name="Рисунок 6" descr="Тест на тему: Протисты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52268" y="0"/>
            <a:ext cx="2939732" cy="302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231066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/>
              <a:t>Цель урока: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40081" y="2367094"/>
            <a:ext cx="10637520" cy="3876952"/>
          </a:xfrm>
        </p:spPr>
        <p:txBody>
          <a:bodyPr>
            <a:normAutofit fontScale="92500"/>
          </a:bodyPr>
          <a:lstStyle/>
          <a:p>
            <a:pPr marL="457200" indent="-457200">
              <a:buFont typeface="Arial" panose="020B0604020202020204" pitchFamily="34" charset="0"/>
              <a:buAutoNum type="arabicPeriod"/>
            </a:pPr>
            <a:r>
              <a:rPr lang="ru-RU" sz="2400" dirty="0" smtClean="0"/>
              <a:t>Изучить строение и жизнедеятельность одноклеточных зеленых водорослей</a:t>
            </a:r>
          </a:p>
          <a:p>
            <a:r>
              <a:rPr lang="ru-RU" b="1" dirty="0" smtClean="0"/>
              <a:t>Задачи: </a:t>
            </a:r>
            <a:endParaRPr lang="ru-RU" dirty="0" smtClean="0"/>
          </a:p>
          <a:p>
            <a:r>
              <a:rPr lang="ru-RU" b="1" i="1" dirty="0" smtClean="0"/>
              <a:t>Образовательная:</a:t>
            </a:r>
            <a:r>
              <a:rPr lang="ru-RU" dirty="0" smtClean="0"/>
              <a:t> сформировать представление о водорослях, их строении; научить отличать водоросли от других растений.</a:t>
            </a:r>
          </a:p>
          <a:p>
            <a:r>
              <a:rPr lang="ru-RU" b="1" i="1" dirty="0" smtClean="0"/>
              <a:t>Развивающая: </a:t>
            </a:r>
            <a:r>
              <a:rPr lang="ru-RU" dirty="0" smtClean="0"/>
              <a:t>расширять кругозор учащихся, способности сравнивать, анализировать, выполнять лабораторную работу,  делать выводы.</a:t>
            </a:r>
          </a:p>
          <a:p>
            <a:r>
              <a:rPr lang="ru-RU" b="1" i="1" dirty="0" smtClean="0"/>
              <a:t>Воспитательная: </a:t>
            </a:r>
            <a:r>
              <a:rPr lang="ru-RU" dirty="0" smtClean="0"/>
              <a:t>развивать экологическую грамотность учащихся, бережное отношение к природе</a:t>
            </a:r>
          </a:p>
          <a:p>
            <a:endParaRPr lang="ru-RU" dirty="0"/>
          </a:p>
        </p:txBody>
      </p:sp>
      <p:pic>
        <p:nvPicPr>
          <p:cNvPr id="4" name="Picture 4" descr="https://urok.1sept.ru/articles/310928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63440" y="0"/>
            <a:ext cx="7328262" cy="233514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11589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 smtClean="0"/>
              <a:t>1. общие сведения об одноклеточных водорослях;</a:t>
            </a:r>
          </a:p>
          <a:p>
            <a:r>
              <a:rPr lang="ru-RU" dirty="0" smtClean="0"/>
              <a:t>2. Строение одноклеточных водорослей Хламидомонады и хлореллы ( работа в группах) ;Выполнение лабораторной работы по строению одноклеточной водоросли хламидомонады;</a:t>
            </a:r>
          </a:p>
          <a:p>
            <a:r>
              <a:rPr lang="ru-RU" dirty="0" smtClean="0"/>
              <a:t>3 Размножение одноклеточной водоросли на примере хламидомонады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Правила работы: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 smtClean="0"/>
              <a:t>Активно обменивайтесь информацией между собой;</a:t>
            </a:r>
          </a:p>
          <a:p>
            <a:pPr lvl="0"/>
            <a:r>
              <a:rPr lang="ru-RU" dirty="0" smtClean="0"/>
              <a:t>Совместно делайте выводы;</a:t>
            </a:r>
          </a:p>
          <a:p>
            <a:pPr lvl="0"/>
            <a:r>
              <a:rPr lang="ru-RU" dirty="0" smtClean="0"/>
              <a:t>Совместно выработайте единый подход;</a:t>
            </a:r>
          </a:p>
          <a:p>
            <a:pPr lvl="0"/>
            <a:r>
              <a:rPr lang="ru-RU" dirty="0" smtClean="0"/>
              <a:t>Помните: От вклада каждого из вас зависит общий результат работы.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в группах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913773" y="1815738"/>
            <a:ext cx="10363827" cy="3975464"/>
          </a:xfrm>
        </p:spPr>
        <p:txBody>
          <a:bodyPr>
            <a:noAutofit/>
          </a:bodyPr>
          <a:lstStyle/>
          <a:p>
            <a:r>
              <a:rPr lang="ru-RU" sz="4000" dirty="0" smtClean="0"/>
              <a:t>Группа №1 Общие сведения о водорослях;</a:t>
            </a:r>
          </a:p>
          <a:p>
            <a:r>
              <a:rPr lang="ru-RU" sz="4000" dirty="0" smtClean="0"/>
              <a:t>Группа №2  Строение хламидомонады;</a:t>
            </a:r>
          </a:p>
          <a:p>
            <a:r>
              <a:rPr lang="ru-RU" sz="4000" dirty="0" smtClean="0"/>
              <a:t>Группа №3 Строение хлореллы</a:t>
            </a:r>
          </a:p>
          <a:p>
            <a:r>
              <a:rPr lang="ru-RU" sz="4000" dirty="0" smtClean="0"/>
              <a:t>Группа № 4 Размножение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3_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683</TotalTime>
  <Words>444</Words>
  <Application>Microsoft Office PowerPoint</Application>
  <PresentationFormat>Произвольный</PresentationFormat>
  <Paragraphs>77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1_Капля</vt:lpstr>
      <vt:lpstr>3_Капля</vt:lpstr>
      <vt:lpstr> Доброе утро!</vt:lpstr>
      <vt:lpstr>          </vt:lpstr>
      <vt:lpstr>Из волшебной страны Альгологии.</vt:lpstr>
      <vt:lpstr> </vt:lpstr>
      <vt:lpstr>Слайд 5</vt:lpstr>
      <vt:lpstr>Цель урока:</vt:lpstr>
      <vt:lpstr>План урока</vt:lpstr>
      <vt:lpstr>Правила работы:</vt:lpstr>
      <vt:lpstr>Работа в группах</vt:lpstr>
      <vt:lpstr>Группа №1 Общие сведения о водорослях.  Место обитания водорослей</vt:lpstr>
      <vt:lpstr>Группа №2   Строение хламидомонады </vt:lpstr>
      <vt:lpstr>Группа №3  Строение хлореллы  </vt:lpstr>
      <vt:lpstr>Отличие хламидомонады от хлореллы</vt:lpstr>
      <vt:lpstr>Слайд 14</vt:lpstr>
      <vt:lpstr>Да, нет</vt:lpstr>
      <vt:lpstr>РЕФЛЕКСИВНО-ОЦЕНОЧНЫЙ ЭТАП </vt:lpstr>
      <vt:lpstr>домашнее задание. </vt:lpstr>
      <vt:lpstr>Слайд 18</vt:lpstr>
      <vt:lpstr>Слайд 19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Рамиль</dc:creator>
  <cp:lastModifiedBy>Надежда</cp:lastModifiedBy>
  <cp:revision>56</cp:revision>
  <dcterms:created xsi:type="dcterms:W3CDTF">2020-02-17T20:38:16Z</dcterms:created>
  <dcterms:modified xsi:type="dcterms:W3CDTF">2022-03-09T00:44:24Z</dcterms:modified>
</cp:coreProperties>
</file>