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9" r:id="rId2"/>
    <p:sldId id="263" r:id="rId3"/>
    <p:sldId id="264" r:id="rId4"/>
    <p:sldId id="262" r:id="rId5"/>
    <p:sldId id="260" r:id="rId6"/>
    <p:sldId id="265" r:id="rId7"/>
    <p:sldId id="266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FF0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9703" autoAdjust="0"/>
  </p:normalViewPr>
  <p:slideViewPr>
    <p:cSldViewPr>
      <p:cViewPr varScale="1">
        <p:scale>
          <a:sx n="105" d="100"/>
          <a:sy n="105" d="100"/>
        </p:scale>
        <p:origin x="-179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811F13-5924-47E3-A7FC-49CB327D4156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F4FF65-EE0D-42EE-B284-E2A408F6DC3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753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F4FF65-EE0D-42EE-B284-E2A408F6DC3A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55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06DB5-5C8F-47E8-896C-65AA19457918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0F7AC-3E21-408F-8523-E0E6041C98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9648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06DB5-5C8F-47E8-896C-65AA19457918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0F7AC-3E21-408F-8523-E0E6041C98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0077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06DB5-5C8F-47E8-896C-65AA19457918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0F7AC-3E21-408F-8523-E0E6041C98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6867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06DB5-5C8F-47E8-896C-65AA19457918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0F7AC-3E21-408F-8523-E0E6041C98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5899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06DB5-5C8F-47E8-896C-65AA19457918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0F7AC-3E21-408F-8523-E0E6041C98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994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06DB5-5C8F-47E8-896C-65AA19457918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0F7AC-3E21-408F-8523-E0E6041C98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839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06DB5-5C8F-47E8-896C-65AA19457918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0F7AC-3E21-408F-8523-E0E6041C98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42564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06DB5-5C8F-47E8-896C-65AA19457918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0F7AC-3E21-408F-8523-E0E6041C98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420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06DB5-5C8F-47E8-896C-65AA19457918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0F7AC-3E21-408F-8523-E0E6041C98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2646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06DB5-5C8F-47E8-896C-65AA19457918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0F7AC-3E21-408F-8523-E0E6041C98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9930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06DB5-5C8F-47E8-896C-65AA19457918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0F7AC-3E21-408F-8523-E0E6041C98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7931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06DB5-5C8F-47E8-896C-65AA19457918}" type="datetimeFigureOut">
              <a:rPr lang="ru-RU" smtClean="0"/>
              <a:t>26.09.2024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50F7AC-3E21-408F-8523-E0E6041C982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9172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microsoft.com/office/2007/relationships/hdphoto" Target="../media/hdphoto3.wdp"/><Relationship Id="rId5" Type="http://schemas.microsoft.com/office/2007/relationships/hdphoto" Target="../media/hdphoto2.wdp"/><Relationship Id="rId10" Type="http://schemas.openxmlformats.org/officeDocument/2006/relationships/image" Target="../media/image8.png"/><Relationship Id="rId4" Type="http://schemas.openxmlformats.org/officeDocument/2006/relationships/image" Target="../media/image3.png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-135895" y="50857"/>
            <a:ext cx="9279895" cy="6780296"/>
            <a:chOff x="-135895" y="50857"/>
            <a:chExt cx="9279895" cy="6780296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9091" b="93565" l="5590" r="87526">
                          <a14:foregroundMark x1="55624" y1="48417" x2="54601" y2="55975"/>
                          <a14:backgroundMark x1="17178" y1="92543" x2="53170" y2="9336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03" t="7282" r="12161" b="5651"/>
            <a:stretch/>
          </p:blipFill>
          <p:spPr>
            <a:xfrm>
              <a:off x="-135895" y="363328"/>
              <a:ext cx="7894137" cy="6018000"/>
            </a:xfrm>
            <a:prstGeom prst="rect">
              <a:avLst/>
            </a:prstGeom>
          </p:spPr>
        </p:pic>
        <p:sp>
          <p:nvSpPr>
            <p:cNvPr id="4" name="Прямоугольник 3"/>
            <p:cNvSpPr/>
            <p:nvPr/>
          </p:nvSpPr>
          <p:spPr>
            <a:xfrm>
              <a:off x="1104681" y="1124744"/>
              <a:ext cx="5503301" cy="107721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PT Astra Serif"/>
                  <a:ea typeface="Calibri"/>
                  <a:cs typeface="Times New Roman"/>
                </a:rPr>
                <a:t>«Инновации в образовании: </a:t>
              </a:r>
              <a:endPara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PT Astra Serif"/>
                <a:ea typeface="Calibri"/>
                <a:cs typeface="Times New Roman"/>
              </a:endParaRPr>
            </a:p>
            <a:p>
              <a:pPr algn="ctr"/>
              <a:r>
                <a:rPr lang="ru-RU" sz="16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PT Astra Serif"/>
                  <a:ea typeface="Calibri"/>
                  <a:cs typeface="Times New Roman"/>
                </a:rPr>
                <a:t>концепция  </a:t>
              </a:r>
              <a:r>
                <a:rPr lang="ru-RU" sz="16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PT Astra Serif"/>
                  <a:ea typeface="Calibri"/>
                  <a:cs typeface="Times New Roman"/>
                </a:rPr>
                <a:t>сотрудничества  участников </a:t>
              </a:r>
              <a:endParaRPr lang="ru-RU" sz="16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PT Astra Serif"/>
                <a:ea typeface="Calibri"/>
                <a:cs typeface="Times New Roman"/>
              </a:endParaRPr>
            </a:p>
            <a:p>
              <a:pPr algn="ctr"/>
              <a:r>
                <a:rPr lang="ru-RU" sz="16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PT Astra Serif"/>
                  <a:ea typeface="Calibri"/>
                  <a:cs typeface="Times New Roman"/>
                </a:rPr>
                <a:t>коррекционно-образовательного процесса</a:t>
              </a:r>
            </a:p>
            <a:p>
              <a:pPr algn="ctr"/>
              <a:r>
                <a:rPr lang="ru-RU" sz="1600" b="1" cap="all" dirty="0" smtClean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PT Astra Serif"/>
                  <a:ea typeface="Calibri"/>
                  <a:cs typeface="Times New Roman"/>
                </a:rPr>
                <a:t> </a:t>
              </a:r>
              <a:r>
                <a:rPr lang="ru-RU" sz="1600" b="1" cap="all" dirty="0">
                  <a:ln w="9000" cmpd="sng">
                    <a:solidFill>
                      <a:schemeClr val="accent4">
                        <a:shade val="50000"/>
                        <a:satMod val="12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4">
                          <a:shade val="20000"/>
                          <a:satMod val="245000"/>
                        </a:schemeClr>
                      </a:gs>
                      <a:gs pos="43000">
                        <a:schemeClr val="accent4">
                          <a:satMod val="255000"/>
                        </a:schemeClr>
                      </a:gs>
                      <a:gs pos="48000">
                        <a:schemeClr val="accent4">
                          <a:shade val="85000"/>
                          <a:satMod val="255000"/>
                        </a:schemeClr>
                      </a:gs>
                      <a:gs pos="100000">
                        <a:schemeClr val="accent4">
                          <a:shade val="20000"/>
                          <a:satMod val="245000"/>
                        </a:schemeClr>
                      </a:gs>
                    </a:gsLst>
                    <a:lin ang="5400000"/>
                  </a:gradFill>
                  <a:effectLst>
                    <a:reflection blurRad="12700" stA="28000" endPos="45000" dist="1000" dir="5400000" sy="-100000" algn="bl" rotWithShape="0"/>
                  </a:effectLst>
                  <a:latin typeface="PT Astra Serif"/>
                  <a:ea typeface="Calibri"/>
                  <a:cs typeface="Times New Roman"/>
                </a:rPr>
                <a:t>в работе с детьми с ОВЗ».</a:t>
              </a:r>
            </a:p>
          </p:txBody>
        </p:sp>
        <p:pic>
          <p:nvPicPr>
            <p:cNvPr id="5" name="Рисунок 4"/>
            <p:cNvPicPr>
              <a:picLocks noChangeAspect="1"/>
            </p:cNvPicPr>
            <p:nvPr/>
          </p:nvPicPr>
          <p:blipFill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718" b="34924" l="5169" r="21461">
                          <a14:foregroundMark x1="17978" y1="29580" x2="16292" y2="3091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28" t="3248" r="78493" b="65642"/>
            <a:stretch/>
          </p:blipFill>
          <p:spPr>
            <a:xfrm>
              <a:off x="8163511" y="635632"/>
              <a:ext cx="859011" cy="900000"/>
            </a:xfrm>
            <a:prstGeom prst="rect">
              <a:avLst/>
            </a:prstGeom>
          </p:spPr>
        </p:pic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962" b="36260" l="22472" r="39101">
                          <a14:foregroundMark x1="30449" y1="9733" x2="32135" y2="26336"/>
                          <a14:foregroundMark x1="32809" y1="9924" x2="34382" y2="26527"/>
                          <a14:foregroundMark x1="29213" y1="10305" x2="29213" y2="28053"/>
                          <a14:foregroundMark x1="26629" y1="10878" x2="27528" y2="2748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728" t="4803" r="61093" b="64087"/>
            <a:stretch/>
          </p:blipFill>
          <p:spPr>
            <a:xfrm>
              <a:off x="7227173" y="1690407"/>
              <a:ext cx="865716" cy="900000"/>
            </a:xfrm>
            <a:prstGeom prst="rect">
              <a:avLst/>
            </a:prstGeom>
          </p:spPr>
        </p:pic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7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008" b="35878" l="39663" r="56180">
                          <a14:foregroundMark x1="45955" y1="7824" x2="48202" y2="6298"/>
                          <a14:foregroundMark x1="45281" y1="6870" x2="48090" y2="5344"/>
                          <a14:foregroundMark x1="53708" y1="20038" x2="51124" y2="30153"/>
                          <a14:foregroundMark x1="55393" y1="21947" x2="51461" y2="32443"/>
                          <a14:foregroundMark x1="44382" y1="29389" x2="46742" y2="32252"/>
                          <a14:foregroundMark x1="44045" y1="31489" x2="45618" y2="32443"/>
                          <a14:foregroundMark x1="55730" y1="23282" x2="53146" y2="31489"/>
                          <a14:foregroundMark x1="52809" y1="33206" x2="49326" y2="3396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0026" t="4803" r="43795" b="64087"/>
            <a:stretch/>
          </p:blipFill>
          <p:spPr>
            <a:xfrm>
              <a:off x="8159943" y="2708920"/>
              <a:ext cx="901146" cy="900000"/>
            </a:xfrm>
            <a:prstGeom prst="rect">
              <a:avLst/>
            </a:prstGeom>
          </p:spPr>
        </p:pic>
        <p:pic>
          <p:nvPicPr>
            <p:cNvPr id="8" name="Рисунок 7"/>
            <p:cNvPicPr>
              <a:picLocks noChangeAspect="1"/>
            </p:cNvPicPr>
            <p:nvPr/>
          </p:nvPicPr>
          <p:blipFill rotWithShape="1">
            <a:blip r:embed="rId8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2863" b="34351" l="56854" r="73708">
                          <a14:foregroundMark x1="64494" y1="24046" x2="71124" y2="25954"/>
                          <a14:foregroundMark x1="63933" y1="9542" x2="69326" y2="13168"/>
                          <a14:foregroundMark x1="65169" y1="7634" x2="69775" y2="10496"/>
                          <a14:foregroundMark x1="65730" y1="6489" x2="70112" y2="10115"/>
                          <a14:foregroundMark x1="71124" y1="12786" x2="73146" y2="15840"/>
                          <a14:foregroundMark x1="66404" y1="6298" x2="69551" y2="9160"/>
                          <a14:foregroundMark x1="67303" y1="6870" x2="70112" y2="8588"/>
                          <a14:foregroundMark x1="67079" y1="6489" x2="67978" y2="6870"/>
                          <a14:foregroundMark x1="66854" y1="6107" x2="66854" y2="6107"/>
                          <a14:foregroundMark x1="65618" y1="16985" x2="65618" y2="20229"/>
                          <a14:foregroundMark x1="60899" y1="16412" x2="63146" y2="21374"/>
                          <a14:foregroundMark x1="70674" y1="15458" x2="70674" y2="2099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426" t="3249" r="26395" b="65641"/>
            <a:stretch/>
          </p:blipFill>
          <p:spPr>
            <a:xfrm>
              <a:off x="8125182" y="4869160"/>
              <a:ext cx="897785" cy="900000"/>
            </a:xfrm>
            <a:prstGeom prst="rect">
              <a:avLst/>
            </a:prstGeom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9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4008" b="35687" l="74944" r="91236">
                          <a14:foregroundMark x1="82809" y1="7824" x2="86742" y2="30153"/>
                          <a14:foregroundMark x1="86180" y1="10305" x2="86180" y2="21756"/>
                          <a14:foregroundMark x1="83371" y1="18702" x2="82135" y2="29198"/>
                          <a14:foregroundMark x1="78090" y1="24618" x2="81236" y2="2862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030" t="4632" r="8791" b="64258"/>
            <a:stretch/>
          </p:blipFill>
          <p:spPr>
            <a:xfrm>
              <a:off x="7227173" y="3658177"/>
              <a:ext cx="882756" cy="900000"/>
            </a:xfrm>
            <a:prstGeom prst="rect">
              <a:avLst/>
            </a:prstGeom>
          </p:spPr>
        </p:pic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96110" l="2558" r="100000">
                          <a14:foregroundMark x1="54476" y1="21510" x2="78772" y2="10297"/>
                          <a14:foregroundMark x1="74425" y1="13730" x2="80818" y2="11670"/>
                          <a14:foregroundMark x1="64706" y1="13730" x2="79540" y2="13730"/>
                          <a14:foregroundMark x1="18159" y1="9611" x2="44757" y2="16934"/>
                          <a14:foregroundMark x1="4859" y1="30206" x2="54476" y2="32037"/>
                          <a14:foregroundMark x1="46292" y1="9611" x2="47826" y2="90847"/>
                          <a14:foregroundMark x1="13811" y1="50572" x2="44757" y2="50572"/>
                          <a14:foregroundMark x1="30179" y1="57895" x2="48593" y2="51259"/>
                          <a14:foregroundMark x1="23529" y1="58581" x2="46292" y2="49199"/>
                          <a14:foregroundMark x1="57289" y1="48055" x2="77238" y2="48055"/>
                          <a14:foregroundMark x1="50639" y1="19680" x2="61125" y2="19680"/>
                          <a14:foregroundMark x1="50639" y1="14874" x2="67775" y2="14874"/>
                          <a14:foregroundMark x1="51407" y1="51945" x2="59591" y2="51945"/>
                          <a14:foregroundMark x1="10997" y1="30892" x2="16113" y2="33410"/>
                          <a14:foregroundMark x1="74936" y1="36156" x2="74936" y2="36156"/>
                          <a14:foregroundMark x1="58824" y1="16934" x2="68286" y2="1167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75656" y="2306492"/>
              <a:ext cx="1792960" cy="20030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541206" y="50857"/>
              <a:ext cx="7551683" cy="584775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16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70C0"/>
                  </a:solidFill>
                  <a:effectLst/>
                </a:rPr>
                <a:t>МУНИЦИПАЛЬНОЕ БЮДЖЕТНОЕ ДОШКОЛЬНОЕ ОБРАЗОВАТЕЛЬНОЕ УЧРЕЖДЕНИЕ </a:t>
              </a:r>
            </a:p>
            <a:p>
              <a:pPr algn="ctr"/>
              <a:r>
                <a:rPr lang="ru-RU" sz="16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70C0"/>
                  </a:solidFill>
                  <a:effectLst/>
                </a:rPr>
                <a:t>«ДЕТСКИЙ САД «СЕВЕРНАЯ СКАЗКА»</a:t>
              </a:r>
              <a:endParaRPr lang="ru-RU" sz="16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022696" y="6092489"/>
              <a:ext cx="3121304" cy="738664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r>
                <a:rPr lang="ru-RU" sz="14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70C0"/>
                  </a:solidFill>
                  <a:effectLst/>
                </a:rPr>
                <a:t>Учитель-логопед: Зверкова Е.Ю.</a:t>
              </a:r>
            </a:p>
            <a:p>
              <a:r>
                <a:rPr lang="ru-RU" sz="14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70C0"/>
                  </a:solidFill>
                </a:rPr>
                <a:t>Учитель-логопед: Мальцева Е.А.</a:t>
              </a:r>
            </a:p>
            <a:p>
              <a:r>
                <a:rPr lang="ru-RU" sz="14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70C0"/>
                  </a:solidFill>
                  <a:effectLst/>
                </a:rPr>
                <a:t>Учитель-дефектолог: Кузеванова И.П.</a:t>
              </a:r>
              <a:endParaRPr lang="ru-RU" sz="1400" b="1" cap="none" spc="0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0070C0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7913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04664"/>
            <a:ext cx="775802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Что же нужно знать о STEАM-технологии? 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37" y="1124744"/>
            <a:ext cx="8791376" cy="482453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</p:spTree>
    <p:extLst>
      <p:ext uri="{BB962C8B-B14F-4D97-AF65-F5344CB8AC3E}">
        <p14:creationId xmlns:p14="http://schemas.microsoft.com/office/powerpoint/2010/main" val="3886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14558" y="404664"/>
            <a:ext cx="8640058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Как реализовать STEAM-образование в детском саду?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84" y="1268759"/>
            <a:ext cx="7812206" cy="5206277"/>
          </a:xfrm>
          <a:prstGeom prst="rect">
            <a:avLst/>
          </a:prstGeom>
          <a:ln>
            <a:noFill/>
          </a:ln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val="110656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ucarecdn.com/622878fd-5b94-4d1a-8d9b-46718c73ddff/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08720"/>
            <a:ext cx="8424936" cy="511256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3" name="Прямоугольник 2"/>
          <p:cNvSpPr/>
          <p:nvPr/>
        </p:nvSpPr>
        <p:spPr>
          <a:xfrm>
            <a:off x="116554" y="188640"/>
            <a:ext cx="884774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Ключевые вопросы STEAM подхода в дошкольном образовании</a:t>
            </a:r>
            <a:endParaRPr lang="ru-RU" sz="2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37783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-40119" y="5311474"/>
            <a:ext cx="3960440" cy="1620001"/>
            <a:chOff x="-108520" y="5356302"/>
            <a:chExt cx="3816424" cy="1582988"/>
          </a:xfrm>
        </p:grpSpPr>
        <p:pic>
          <p:nvPicPr>
            <p:cNvPr id="6" name="Рисунок 5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15" b="96108" l="1000" r="98500">
                          <a14:foregroundMark x1="5333" y1="18750" x2="38417" y2="20519"/>
                          <a14:foregroundMark x1="31333" y1="4481" x2="31333" y2="4481"/>
                          <a14:foregroundMark x1="10000" y1="9080" x2="34583" y2="8844"/>
                          <a14:foregroundMark x1="56583" y1="9198" x2="90083" y2="7901"/>
                          <a14:foregroundMark x1="10167" y1="51415" x2="41667" y2="47052"/>
                          <a14:foregroundMark x1="58250" y1="18868" x2="89833" y2="16038"/>
                          <a14:foregroundMark x1="41417" y1="8726" x2="45250" y2="17571"/>
                          <a14:foregroundMark x1="56750" y1="50118" x2="93417" y2="47406"/>
                          <a14:foregroundMark x1="56917" y1="81840" x2="95250" y2="73585"/>
                          <a14:foregroundMark x1="57167" y1="71108" x2="93750" y2="69811"/>
                          <a14:foregroundMark x1="7750" y1="39387" x2="40833" y2="40448"/>
                          <a14:foregroundMark x1="47083" y1="9198" x2="47250" y2="21698"/>
                          <a14:foregroundMark x1="4000" y1="28066" x2="42833" y2="28420"/>
                          <a14:foregroundMark x1="40417" y1="3538" x2="42083" y2="3892"/>
                          <a14:foregroundMark x1="45250" y1="42453" x2="45417" y2="52948"/>
                          <a14:foregroundMark x1="5917" y1="59552" x2="42250" y2="59434"/>
                          <a14:foregroundMark x1="53167" y1="45755" x2="53000" y2="58255"/>
                          <a14:foregroundMark x1="54333" y1="59080" x2="92750" y2="5908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449" t="63144" r="1677" b="5984"/>
            <a:stretch/>
          </p:blipFill>
          <p:spPr>
            <a:xfrm>
              <a:off x="-108520" y="5356302"/>
              <a:ext cx="3816424" cy="1582988"/>
            </a:xfrm>
            <a:prstGeom prst="rect">
              <a:avLst/>
            </a:prstGeom>
          </p:spPr>
        </p:pic>
        <p:sp>
          <p:nvSpPr>
            <p:cNvPr id="5" name="Прямоугольник 4"/>
            <p:cNvSpPr/>
            <p:nvPr/>
          </p:nvSpPr>
          <p:spPr>
            <a:xfrm>
              <a:off x="96619" y="5997429"/>
              <a:ext cx="3213106" cy="38965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Autofit/>
            </a:bodyPr>
            <a:lstStyle/>
            <a:p>
              <a:pPr algn="ctr"/>
              <a:r>
                <a:rPr lang="ru-RU" sz="20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/>
                </a:rPr>
                <a:t>Определение </a:t>
              </a:r>
              <a:endParaRPr 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bg1"/>
                </a:solidFill>
              </a:endParaRPr>
            </a:p>
            <a:p>
              <a:pPr algn="ctr"/>
              <a:r>
                <a:rPr lang="en-US" sz="20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/>
                </a:rPr>
                <a:t>STEAM - </a:t>
              </a:r>
              <a:r>
                <a:rPr lang="ru-RU" sz="20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/>
                </a:rPr>
                <a:t>недель</a:t>
              </a:r>
            </a:p>
            <a:p>
              <a:pPr algn="ctr"/>
              <a:r>
                <a:rPr lang="ru-RU" sz="54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 </a:t>
              </a:r>
              <a:endParaRPr lang="ru-RU" sz="1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827584" y="4408326"/>
            <a:ext cx="4022154" cy="1620000"/>
            <a:chOff x="2843808" y="3126483"/>
            <a:chExt cx="3814640" cy="1382637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15" b="96108" l="1000" r="98500">
                          <a14:foregroundMark x1="5333" y1="18750" x2="38417" y2="20519"/>
                          <a14:foregroundMark x1="31333" y1="4481" x2="31333" y2="4481"/>
                          <a14:foregroundMark x1="10000" y1="9080" x2="34583" y2="8844"/>
                          <a14:foregroundMark x1="56583" y1="9198" x2="90083" y2="7901"/>
                          <a14:foregroundMark x1="10167" y1="51415" x2="41667" y2="47052"/>
                          <a14:foregroundMark x1="58250" y1="18868" x2="89833" y2="16038"/>
                          <a14:foregroundMark x1="41417" y1="8726" x2="45250" y2="17571"/>
                          <a14:foregroundMark x1="56750" y1="50118" x2="93417" y2="47406"/>
                          <a14:foregroundMark x1="56917" y1="81840" x2="95250" y2="73585"/>
                          <a14:foregroundMark x1="57167" y1="71108" x2="93750" y2="69811"/>
                          <a14:foregroundMark x1="7750" y1="39387" x2="40833" y2="40448"/>
                          <a14:foregroundMark x1="47083" y1="9198" x2="47250" y2="21698"/>
                          <a14:foregroundMark x1="4000" y1="28066" x2="42833" y2="28420"/>
                          <a14:foregroundMark x1="40417" y1="3538" x2="42083" y2="3892"/>
                          <a14:foregroundMark x1="45250" y1="42453" x2="45417" y2="52948"/>
                          <a14:foregroundMark x1="5917" y1="59552" x2="42250" y2="5943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57" r="51179" b="69440"/>
            <a:stretch/>
          </p:blipFill>
          <p:spPr>
            <a:xfrm>
              <a:off x="2843808" y="3126483"/>
              <a:ext cx="3814640" cy="1382637"/>
            </a:xfrm>
            <a:prstGeom prst="rect">
              <a:avLst/>
            </a:prstGeom>
          </p:spPr>
        </p:pic>
        <p:sp>
          <p:nvSpPr>
            <p:cNvPr id="9" name="Прямоугольник 8"/>
            <p:cNvSpPr/>
            <p:nvPr/>
          </p:nvSpPr>
          <p:spPr>
            <a:xfrm>
              <a:off x="2946666" y="3685314"/>
              <a:ext cx="3327416" cy="39477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Autofit/>
            </a:bodyPr>
            <a:lstStyle/>
            <a:p>
              <a:pPr algn="ctr"/>
              <a:r>
                <a:rPr lang="ru-RU" sz="16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B050"/>
                  </a:solidFill>
                  <a:effectLst/>
                </a:rPr>
                <a:t>Проектирование и </a:t>
              </a:r>
            </a:p>
            <a:p>
              <a:pPr algn="ctr"/>
              <a:r>
                <a:rPr lang="ru-RU" sz="1600" b="1" dirty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B050"/>
                  </a:solidFill>
                </a:rPr>
                <a:t>п</a:t>
              </a:r>
              <a:r>
                <a:rPr lang="ru-RU" sz="16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B050"/>
                  </a:solidFill>
                  <a:effectLst/>
                </a:rPr>
                <a:t>ланирование  образа </a:t>
              </a:r>
            </a:p>
            <a:p>
              <a:pPr algn="ctr"/>
              <a:r>
                <a:rPr lang="en-US" sz="16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B050"/>
                  </a:solidFill>
                  <a:effectLst/>
                </a:rPr>
                <a:t>STEAM - </a:t>
              </a:r>
              <a:r>
                <a:rPr lang="ru-RU" sz="16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B050"/>
                  </a:solidFill>
                  <a:effectLst/>
                </a:rPr>
                <a:t>недели</a:t>
              </a:r>
            </a:p>
            <a:p>
              <a:pPr algn="ctr"/>
              <a:r>
                <a:rPr lang="ru-RU" sz="54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 </a:t>
              </a:r>
              <a:endParaRPr lang="ru-RU" sz="1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  <p:grpSp>
        <p:nvGrpSpPr>
          <p:cNvPr id="2" name="Группа 1"/>
          <p:cNvGrpSpPr/>
          <p:nvPr/>
        </p:nvGrpSpPr>
        <p:grpSpPr>
          <a:xfrm>
            <a:off x="1839938" y="3578215"/>
            <a:ext cx="3830287" cy="1620000"/>
            <a:chOff x="3382183" y="3535178"/>
            <a:chExt cx="5066445" cy="1293066"/>
          </a:xfrm>
        </p:grpSpPr>
        <p:pic>
          <p:nvPicPr>
            <p:cNvPr id="15" name="Рисунок 14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15" b="96108" l="1000" r="98500">
                          <a14:foregroundMark x1="5333" y1="18750" x2="38417" y2="20519"/>
                          <a14:foregroundMark x1="31333" y1="4481" x2="31333" y2="4481"/>
                          <a14:foregroundMark x1="10000" y1="9080" x2="34583" y2="8844"/>
                          <a14:foregroundMark x1="56583" y1="9198" x2="90083" y2="7901"/>
                          <a14:foregroundMark x1="10167" y1="51415" x2="41667" y2="47052"/>
                          <a14:foregroundMark x1="58250" y1="18868" x2="89833" y2="16038"/>
                          <a14:foregroundMark x1="41417" y1="8726" x2="45250" y2="17571"/>
                          <a14:foregroundMark x1="56750" y1="50118" x2="93417" y2="47406"/>
                          <a14:foregroundMark x1="56917" y1="81840" x2="95250" y2="73585"/>
                          <a14:foregroundMark x1="57167" y1="71108" x2="93750" y2="69811"/>
                          <a14:foregroundMark x1="7750" y1="39387" x2="40833" y2="40448"/>
                          <a14:foregroundMark x1="47083" y1="9198" x2="47250" y2="21698"/>
                          <a14:foregroundMark x1="4000" y1="28066" x2="42833" y2="28420"/>
                          <a14:foregroundMark x1="40417" y1="3538" x2="42083" y2="3892"/>
                          <a14:foregroundMark x1="45250" y1="42453" x2="45417" y2="52948"/>
                          <a14:foregroundMark x1="5917" y1="59552" x2="42250" y2="59434"/>
                          <a14:foregroundMark x1="53167" y1="45755" x2="53000" y2="58255"/>
                          <a14:foregroundMark x1="54333" y1="59080" x2="92750" y2="5908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86" t="32272" r="51440" b="36856"/>
            <a:stretch/>
          </p:blipFill>
          <p:spPr>
            <a:xfrm>
              <a:off x="3382183" y="3535178"/>
              <a:ext cx="5066445" cy="1293066"/>
            </a:xfrm>
            <a:prstGeom prst="rect">
              <a:avLst/>
            </a:prstGeom>
          </p:spPr>
        </p:pic>
        <p:sp>
          <p:nvSpPr>
            <p:cNvPr id="16" name="Прямоугольник 15"/>
            <p:cNvSpPr/>
            <p:nvPr/>
          </p:nvSpPr>
          <p:spPr>
            <a:xfrm>
              <a:off x="3458401" y="4057352"/>
              <a:ext cx="4396755" cy="38965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Autofit/>
            </a:bodyPr>
            <a:lstStyle/>
            <a:p>
              <a:pPr algn="ctr"/>
              <a:r>
                <a:rPr lang="ru-RU" sz="20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70C0"/>
                  </a:solidFill>
                  <a:effectLst/>
                </a:rPr>
                <a:t>Организация </a:t>
              </a:r>
              <a:r>
                <a:rPr lang="en-US" sz="20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70C0"/>
                  </a:solidFill>
                  <a:effectLst/>
                </a:rPr>
                <a:t>STEAM </a:t>
              </a:r>
              <a:r>
                <a:rPr lang="ru-RU" sz="20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70C0"/>
                  </a:solidFill>
                  <a:effectLst/>
                </a:rPr>
                <a:t>среды</a:t>
              </a:r>
            </a:p>
            <a:p>
              <a:pPr algn="ctr"/>
              <a:r>
                <a:rPr lang="ru-RU" sz="54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 </a:t>
              </a:r>
              <a:endParaRPr lang="ru-RU" sz="1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2771800" y="2675898"/>
            <a:ext cx="3841269" cy="1620000"/>
            <a:chOff x="4409635" y="2962787"/>
            <a:chExt cx="5058909" cy="1163840"/>
          </a:xfrm>
        </p:grpSpPr>
        <p:pic>
          <p:nvPicPr>
            <p:cNvPr id="17" name="Рисунок 16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15" b="96108" l="1000" r="98500">
                          <a14:foregroundMark x1="5333" y1="18750" x2="38417" y2="20519"/>
                          <a14:foregroundMark x1="31333" y1="4481" x2="31333" y2="4481"/>
                          <a14:foregroundMark x1="10000" y1="9080" x2="34583" y2="8844"/>
                          <a14:foregroundMark x1="56583" y1="9198" x2="90083" y2="7901"/>
                          <a14:foregroundMark x1="10167" y1="51415" x2="41667" y2="47052"/>
                          <a14:foregroundMark x1="58250" y1="18868" x2="89833" y2="16038"/>
                          <a14:foregroundMark x1="41417" y1="8726" x2="45250" y2="17571"/>
                          <a14:foregroundMark x1="56750" y1="50118" x2="93417" y2="47406"/>
                          <a14:foregroundMark x1="56917" y1="81840" x2="95250" y2="73585"/>
                          <a14:foregroundMark x1="57167" y1="71108" x2="93750" y2="69811"/>
                          <a14:foregroundMark x1="7750" y1="39387" x2="40833" y2="40448"/>
                          <a14:foregroundMark x1="47083" y1="9198" x2="47250" y2="21698"/>
                          <a14:foregroundMark x1="4000" y1="28066" x2="42833" y2="28420"/>
                          <a14:foregroundMark x1="40417" y1="3538" x2="42083" y2="3892"/>
                          <a14:foregroundMark x1="45250" y1="42453" x2="45417" y2="52948"/>
                          <a14:foregroundMark x1="5917" y1="59552" x2="42250" y2="59434"/>
                          <a14:foregroundMark x1="53167" y1="45755" x2="53000" y2="58255"/>
                          <a14:foregroundMark x1="54333" y1="59080" x2="92750" y2="5908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921" t="31938" r="1205" b="37190"/>
            <a:stretch/>
          </p:blipFill>
          <p:spPr>
            <a:xfrm>
              <a:off x="4427984" y="2962787"/>
              <a:ext cx="5040560" cy="1163840"/>
            </a:xfrm>
            <a:prstGeom prst="rect">
              <a:avLst/>
            </a:prstGeom>
          </p:spPr>
        </p:pic>
        <p:sp>
          <p:nvSpPr>
            <p:cNvPr id="18" name="Прямоугольник 17"/>
            <p:cNvSpPr/>
            <p:nvPr/>
          </p:nvSpPr>
          <p:spPr>
            <a:xfrm>
              <a:off x="4409635" y="3349878"/>
              <a:ext cx="4396755" cy="38965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Autofit/>
            </a:bodyPr>
            <a:lstStyle/>
            <a:p>
              <a:pPr algn="ctr"/>
              <a:r>
                <a:rPr lang="ru-RU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2060"/>
                  </a:solidFill>
                  <a:effectLst/>
                </a:rPr>
                <a:t>Реализация </a:t>
              </a:r>
            </a:p>
            <a:p>
              <a:pPr algn="ctr"/>
              <a:r>
                <a:rPr lang="ru-RU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2060"/>
                  </a:solidFill>
                  <a:effectLst/>
                </a:rPr>
                <a:t>запланированных </a:t>
              </a:r>
            </a:p>
            <a:p>
              <a:pPr algn="ctr"/>
              <a:r>
                <a:rPr lang="ru-RU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002060"/>
                  </a:solidFill>
                  <a:effectLst/>
                </a:rPr>
                <a:t>мероприятий</a:t>
              </a:r>
            </a:p>
            <a:p>
              <a:pPr algn="ctr"/>
              <a:r>
                <a:rPr lang="ru-RU" sz="54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 </a:t>
              </a:r>
              <a:endParaRPr lang="ru-RU" sz="1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3635896" y="1753465"/>
            <a:ext cx="3815931" cy="1620000"/>
            <a:chOff x="883794" y="1772816"/>
            <a:chExt cx="5031611" cy="1189970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15" b="96108" l="1000" r="98500">
                          <a14:foregroundMark x1="5333" y1="18750" x2="38417" y2="20519"/>
                          <a14:foregroundMark x1="31333" y1="4481" x2="31333" y2="4481"/>
                          <a14:foregroundMark x1="10000" y1="9080" x2="34583" y2="8844"/>
                          <a14:foregroundMark x1="56583" y1="9198" x2="90083" y2="7901"/>
                          <a14:foregroundMark x1="10167" y1="51415" x2="41667" y2="47052"/>
                          <a14:foregroundMark x1="58250" y1="18868" x2="89833" y2="16038"/>
                          <a14:foregroundMark x1="41417" y1="8726" x2="45250" y2="17571"/>
                          <a14:foregroundMark x1="56750" y1="50118" x2="93417" y2="47406"/>
                          <a14:foregroundMark x1="56917" y1="81840" x2="95250" y2="73585"/>
                          <a14:foregroundMark x1="57167" y1="71108" x2="93750" y2="69811"/>
                          <a14:foregroundMark x1="7750" y1="39387" x2="40833" y2="40448"/>
                          <a14:foregroundMark x1="47083" y1="9198" x2="47250" y2="21698"/>
                          <a14:foregroundMark x1="4000" y1="28066" x2="42833" y2="28420"/>
                          <a14:foregroundMark x1="40417" y1="3538" x2="42083" y2="3892"/>
                          <a14:foregroundMark x1="45250" y1="42453" x2="45417" y2="52948"/>
                          <a14:foregroundMark x1="5917" y1="59552" x2="42250" y2="59434"/>
                          <a14:foregroundMark x1="53167" y1="45755" x2="53000" y2="58255"/>
                          <a14:foregroundMark x1="54333" y1="59080" x2="92750" y2="5908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50" t="62143" r="51676" b="6985"/>
            <a:stretch/>
          </p:blipFill>
          <p:spPr>
            <a:xfrm>
              <a:off x="883794" y="1772816"/>
              <a:ext cx="5031611" cy="1189970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979984" y="2240116"/>
              <a:ext cx="4396756" cy="389657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Autofit/>
            </a:bodyPr>
            <a:lstStyle/>
            <a:p>
              <a:pPr algn="ctr"/>
              <a:r>
                <a:rPr lang="ru-RU" sz="20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/>
                </a:rPr>
                <a:t>Презентация проектных </a:t>
              </a:r>
            </a:p>
            <a:p>
              <a:pPr algn="ctr"/>
              <a:r>
                <a:rPr lang="en-US" sz="20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/>
                </a:rPr>
                <a:t>STEAM</a:t>
              </a:r>
              <a:r>
                <a:rPr lang="ru-RU" sz="20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/>
                </a:rPr>
                <a:t> продуктов с детьми</a:t>
              </a:r>
            </a:p>
            <a:p>
              <a:pPr algn="ctr"/>
              <a:r>
                <a:rPr lang="ru-RU" sz="54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 </a:t>
              </a:r>
              <a:endParaRPr lang="ru-RU" sz="1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58320" y="116632"/>
            <a:ext cx="895629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Алгоритм реализации моделей </a:t>
            </a:r>
            <a:r>
              <a:rPr lang="en-US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STEAM</a:t>
            </a:r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9" y="4830217"/>
            <a:ext cx="1850330" cy="2212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4367350" y="1011592"/>
            <a:ext cx="3755082" cy="1483745"/>
            <a:chOff x="-1" y="884863"/>
            <a:chExt cx="3755082" cy="1483745"/>
          </a:xfrm>
        </p:grpSpPr>
        <p:pic>
          <p:nvPicPr>
            <p:cNvPr id="27" name="Рисунок 26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415" b="96108" l="1000" r="98500">
                          <a14:foregroundMark x1="5333" y1="18750" x2="38417" y2="20519"/>
                          <a14:foregroundMark x1="31333" y1="4481" x2="31333" y2="4481"/>
                          <a14:foregroundMark x1="10000" y1="9080" x2="34583" y2="8844"/>
                          <a14:foregroundMark x1="56583" y1="9198" x2="90083" y2="7901"/>
                          <a14:foregroundMark x1="10167" y1="51415" x2="41667" y2="47052"/>
                          <a14:foregroundMark x1="58250" y1="18868" x2="89833" y2="16038"/>
                          <a14:foregroundMark x1="41417" y1="8726" x2="45250" y2="17571"/>
                          <a14:foregroundMark x1="56750" y1="50118" x2="93417" y2="47406"/>
                          <a14:foregroundMark x1="56917" y1="81840" x2="95250" y2="73585"/>
                          <a14:foregroundMark x1="57167" y1="71108" x2="93750" y2="69811"/>
                          <a14:foregroundMark x1="7750" y1="39387" x2="40833" y2="40448"/>
                          <a14:foregroundMark x1="47083" y1="9198" x2="47250" y2="21698"/>
                          <a14:foregroundMark x1="4000" y1="28066" x2="42833" y2="28420"/>
                          <a14:foregroundMark x1="40417" y1="3538" x2="42083" y2="3892"/>
                          <a14:foregroundMark x1="45250" y1="42453" x2="45417" y2="52948"/>
                          <a14:foregroundMark x1="5917" y1="59552" x2="42250" y2="5943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8821" t="1690" r="2358" b="69607"/>
            <a:stretch/>
          </p:blipFill>
          <p:spPr>
            <a:xfrm>
              <a:off x="-1" y="884863"/>
              <a:ext cx="3755082" cy="1483745"/>
            </a:xfrm>
            <a:prstGeom prst="rect">
              <a:avLst/>
            </a:prstGeom>
          </p:spPr>
        </p:pic>
        <p:sp>
          <p:nvSpPr>
            <p:cNvPr id="26" name="Прямоугольник 25"/>
            <p:cNvSpPr/>
            <p:nvPr/>
          </p:nvSpPr>
          <p:spPr>
            <a:xfrm>
              <a:off x="312483" y="1554242"/>
              <a:ext cx="3194633" cy="50627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noAutofit/>
            </a:bodyPr>
            <a:lstStyle/>
            <a:p>
              <a:pPr algn="ctr"/>
              <a:r>
                <a:rPr lang="ru-RU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/>
                </a:rPr>
                <a:t>Размещение информации</a:t>
              </a:r>
            </a:p>
            <a:p>
              <a:pPr algn="ctr"/>
              <a:r>
                <a:rPr lang="ru-RU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/>
                </a:rPr>
                <a:t> по итогам </a:t>
              </a:r>
              <a:r>
                <a:rPr lang="en-US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/>
                </a:rPr>
                <a:t>STEAM</a:t>
              </a:r>
              <a:r>
                <a:rPr lang="ru-RU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chemeClr val="bg1"/>
                  </a:solidFill>
                  <a:effectLst/>
                </a:rPr>
                <a:t> недели</a:t>
              </a:r>
            </a:p>
            <a:p>
              <a:pPr algn="ctr"/>
              <a:r>
                <a:rPr lang="ru-RU" sz="5400" b="1" cap="none" spc="0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  <a:effectLst/>
                </a:rPr>
                <a:t> </a:t>
              </a:r>
              <a:endParaRPr lang="ru-RU" sz="1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463" y="60325"/>
            <a:ext cx="4535487" cy="6742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88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334496"/>
              </p:ext>
            </p:extLst>
          </p:nvPr>
        </p:nvGraphicFramePr>
        <p:xfrm>
          <a:off x="251520" y="692696"/>
          <a:ext cx="8496943" cy="5976663"/>
        </p:xfrm>
        <a:graphic>
          <a:graphicData uri="http://schemas.openxmlformats.org/drawingml/2006/table">
            <a:tbl>
              <a:tblPr firstRow="1" firstCol="1" bandRow="1"/>
              <a:tblGrid>
                <a:gridCol w="490985"/>
                <a:gridCol w="1042047"/>
                <a:gridCol w="1315667"/>
                <a:gridCol w="1237021"/>
                <a:gridCol w="3174202"/>
                <a:gridCol w="1237021"/>
              </a:tblGrid>
              <a:tr h="170762">
                <a:tc gridSpan="6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10.10. - 14.10. «Домашние животные»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15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Дата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Тема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Модули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Вид деятельности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Цели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Ответственные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38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10.10.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«Ферма»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LEGO-конструирование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D7D31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Создание ЛЕГО-макета фермы 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Развитие способностей к техническому творчеству. 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Развитие грамматического строя речи: употребление существительных с суффиксами -онок-, -енок-.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Воспитатель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304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12.10.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«Накорми животных»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Математическое развитие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Количественный счет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Развитие математических способностей. Развитие грамматического строя речи: согласование существительных с числительным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Воспитатель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12.10.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«Как кошка языком чистит себе шерстку»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Экспериментирование с живой и неживой природой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8D08D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Проведение эксперимента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-450215" algn="l"/>
                        </a:tabLs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Развитие познавательных интересов, потребности в самостоятельной поисковой деятельности.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Развитие речевых навыков: активизация словаря существительных, употребление словосочетаний.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-450215" algn="l"/>
                        </a:tabLs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Воспитатель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5380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13.09.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Упражнение «Что делает кошка?»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Дидактическая система 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Ф. Фребеля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Выполнение мозаичной постройки «Кошка»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Формирование сенсорных представлений, развитие творческих способностей. 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Развитие грамматического строя речи: употребление существительных в форме творительного падежа.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Учитель-логопед.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2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11.10.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«Мой питомец»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Мультстудия 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«Я творю мир»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Моделирование в технике оригами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Формирование творческих способностей, ручного праксиса. 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Развитие связной речи. 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Воспитатель по изодеятельности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2457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11.10.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«Домашние питомцы»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Робототехника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Постройка фигур домашних животных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Развитие конструкторских навыков, логического мышления, знакомство с основами программирования. 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Развитие грамматического строя речи: употребление существительных в форме родительного падежа.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Педагог по конструированию и робототехнике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2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14.10.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«Домашние животные»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Итог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Защита мини-проектов </a:t>
                      </a:r>
                      <a:endParaRPr lang="ru-RU" sz="6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Развитие познавательного интереса. 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Развитие связной речи.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8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Учитель-логопед. Воспитатель</a:t>
                      </a:r>
                      <a:endParaRPr lang="ru-RU" sz="6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38848" marR="3884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553811" y="116632"/>
            <a:ext cx="3965316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Образ </a:t>
            </a:r>
            <a:r>
              <a:rPr lang="en-US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STEAM </a:t>
            </a:r>
            <a:r>
              <a:rPr lang="ru-RU" sz="32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недели</a:t>
            </a:r>
            <a:endParaRPr lang="ru-RU" sz="3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772020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32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876</TotalTime>
  <Words>352</Words>
  <Application>Microsoft Office PowerPoint</Application>
  <PresentationFormat>Экран (4:3)</PresentationFormat>
  <Paragraphs>93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Логопед</dc:creator>
  <cp:lastModifiedBy>Логопед</cp:lastModifiedBy>
  <cp:revision>30</cp:revision>
  <dcterms:created xsi:type="dcterms:W3CDTF">2023-02-13T09:20:42Z</dcterms:created>
  <dcterms:modified xsi:type="dcterms:W3CDTF">2024-09-26T12:38:15Z</dcterms:modified>
</cp:coreProperties>
</file>