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7" r:id="rId4"/>
    <p:sldId id="256" r:id="rId5"/>
    <p:sldId id="260" r:id="rId6"/>
    <p:sldId id="261" r:id="rId7"/>
    <p:sldId id="262" r:id="rId8"/>
    <p:sldId id="263" r:id="rId9"/>
    <p:sldId id="265" r:id="rId10"/>
    <p:sldId id="264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9F986-698F-49FD-9985-793EE5193A1A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ADF9A-DD46-4AA4-8C26-6F3817FF6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9F986-698F-49FD-9985-793EE5193A1A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ADF9A-DD46-4AA4-8C26-6F3817FF6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9F986-698F-49FD-9985-793EE5193A1A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ADF9A-DD46-4AA4-8C26-6F3817FF6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9F986-698F-49FD-9985-793EE5193A1A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ADF9A-DD46-4AA4-8C26-6F3817FF6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9F986-698F-49FD-9985-793EE5193A1A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ADF9A-DD46-4AA4-8C26-6F3817FF6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9F986-698F-49FD-9985-793EE5193A1A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ADF9A-DD46-4AA4-8C26-6F3817FF6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9F986-698F-49FD-9985-793EE5193A1A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ADF9A-DD46-4AA4-8C26-6F3817FF6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9F986-698F-49FD-9985-793EE5193A1A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ADF9A-DD46-4AA4-8C26-6F3817FF6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9F986-698F-49FD-9985-793EE5193A1A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ADF9A-DD46-4AA4-8C26-6F3817FF6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9F986-698F-49FD-9985-793EE5193A1A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ADF9A-DD46-4AA4-8C26-6F3817FF6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9F986-698F-49FD-9985-793EE5193A1A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ADF9A-DD46-4AA4-8C26-6F3817FF6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39F986-698F-49FD-9985-793EE5193A1A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DF9A-DD46-4AA4-8C26-6F3817FF6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00100" y="1000108"/>
            <a:ext cx="58579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B050"/>
                </a:solidFill>
              </a:rPr>
              <a:t>ФОРМИРОВАНИЕ ОТВЕТСТВЕННОГО ОТНОШЕНИЯ К ОКРУЖАЮЩЕЙ СРЕДЕ</a:t>
            </a:r>
            <a:r>
              <a:rPr lang="en-US" sz="2400" b="1" i="1" dirty="0" smtClean="0">
                <a:solidFill>
                  <a:srgbClr val="00B050"/>
                </a:solidFill>
              </a:rPr>
              <a:t>:</a:t>
            </a:r>
            <a:r>
              <a:rPr lang="ru-RU" sz="2400" b="1" i="1" dirty="0" smtClean="0">
                <a:solidFill>
                  <a:srgbClr val="00B050"/>
                </a:solidFill>
              </a:rPr>
              <a:t> ПРЕЗЕНТАЦИЯ ПРОЕКТА «УМНЫЙ ВЗГЛЯД НА МУСОР»</a:t>
            </a:r>
            <a:endParaRPr lang="ru-RU" sz="2400" b="1" i="1" dirty="0">
              <a:solidFill>
                <a:srgbClr val="00B05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4071942"/>
            <a:ext cx="63579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"Детский сад №223»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 Старшая группа «</a:t>
            </a:r>
            <a:r>
              <a:rPr lang="ru-RU" sz="2400" b="1" dirty="0" err="1" smtClean="0">
                <a:solidFill>
                  <a:srgbClr val="00B050"/>
                </a:solidFill>
              </a:rPr>
              <a:t>Дюймовочка</a:t>
            </a:r>
            <a:r>
              <a:rPr lang="ru-RU" sz="2400" b="1" dirty="0" smtClean="0">
                <a:solidFill>
                  <a:srgbClr val="00B050"/>
                </a:solidFill>
              </a:rPr>
              <a:t>»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Воспитатель: </a:t>
            </a:r>
            <a:r>
              <a:rPr lang="ru-RU" sz="2400" b="1" dirty="0" err="1" smtClean="0">
                <a:solidFill>
                  <a:srgbClr val="00B050"/>
                </a:solidFill>
              </a:rPr>
              <a:t>Гайнутдинова</a:t>
            </a:r>
            <a:r>
              <a:rPr lang="ru-RU" sz="2400" b="1" dirty="0" smtClean="0">
                <a:solidFill>
                  <a:srgbClr val="00B050"/>
                </a:solidFill>
              </a:rPr>
              <a:t> Ольга Владимировна</a:t>
            </a:r>
            <a:endParaRPr lang="ru-RU" sz="2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57158" y="1857364"/>
            <a:ext cx="621509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>
              <a:solidFill>
                <a:srgbClr val="00B050"/>
              </a:solidFill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357166"/>
            <a:ext cx="857256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Выводы</a:t>
            </a:r>
          </a:p>
          <a:p>
            <a:r>
              <a:rPr lang="ru-RU" sz="2000" b="1" dirty="0" smtClean="0">
                <a:solidFill>
                  <a:srgbClr val="00B050"/>
                </a:solidFill>
              </a:rPr>
              <a:t>Наша работа дала уже свои результаты:</a:t>
            </a:r>
          </a:p>
          <a:p>
            <a:r>
              <a:rPr lang="ru-RU" sz="2000" b="1" dirty="0" smtClean="0">
                <a:solidFill>
                  <a:srgbClr val="00B050"/>
                </a:solidFill>
              </a:rPr>
              <a:t> -Вырос уровень экологической культуры у детей, родителей и педагогов. </a:t>
            </a:r>
          </a:p>
          <a:p>
            <a:r>
              <a:rPr lang="ru-RU" sz="2000" b="1" dirty="0" smtClean="0">
                <a:solidFill>
                  <a:srgbClr val="00B050"/>
                </a:solidFill>
              </a:rPr>
              <a:t>-Дети получили  представления о возможных загрязнениях окружающей среды, вырос их  интерес к природоохранной деятельности. </a:t>
            </a:r>
          </a:p>
          <a:p>
            <a:r>
              <a:rPr lang="ru-RU" sz="2000" b="1" dirty="0" smtClean="0">
                <a:solidFill>
                  <a:srgbClr val="00B050"/>
                </a:solidFill>
              </a:rPr>
              <a:t>-Дошкольники  стали более внимательными к окружающему миру, теперь они замечают  то,  мимо чего раньше проходили, спешат поделиться увиденным со сверстниками и взрослыми.</a:t>
            </a:r>
          </a:p>
          <a:p>
            <a:r>
              <a:rPr lang="ru-RU" sz="2000" b="1" dirty="0" smtClean="0">
                <a:solidFill>
                  <a:srgbClr val="00B050"/>
                </a:solidFill>
              </a:rPr>
              <a:t>    -Взрослые помогают детскому саду в изготовлении поделок, принимают участие в экологических мероприятиях,  в озеленении территории. Сделанные руками   детей и взрослых поделки из нетрадиционных материалов используются для оформления участка, для игр детей.</a:t>
            </a:r>
          </a:p>
          <a:p>
            <a:r>
              <a:rPr lang="ru-RU" sz="2000" b="1" dirty="0" smtClean="0">
                <a:solidFill>
                  <a:srgbClr val="00B050"/>
                </a:solidFill>
              </a:rPr>
              <a:t>    -Участие детей в проекте позволило сформировать такие личностные качества детской души, как отзывчивость, сочувствие, сопереживание, ответственность за своё поведение в природе. Всё это помогло ребятам осознать свою роль в природоохранной деятельности нашего детского сада.</a:t>
            </a:r>
            <a:endParaRPr lang="ru-RU" sz="2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57158" y="1857364"/>
            <a:ext cx="62150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i="1" dirty="0" smtClean="0">
                <a:solidFill>
                  <a:srgbClr val="C00000"/>
                </a:solidFill>
              </a:rPr>
              <a:t>                         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357166"/>
            <a:ext cx="8572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B050"/>
                </a:solidFill>
              </a:rPr>
              <a:t>Спасибо за внимание</a:t>
            </a:r>
            <a:endParaRPr lang="ru-RU" sz="4400" b="1" dirty="0">
              <a:solidFill>
                <a:srgbClr val="00B050"/>
              </a:solidFill>
            </a:endParaRPr>
          </a:p>
        </p:txBody>
      </p:sp>
      <p:pic>
        <p:nvPicPr>
          <p:cNvPr id="7" name="Picture 5" descr="C:\Users\1\Desktop\В РАБОТЕ\экология 2018\eco_10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2571744"/>
            <a:ext cx="4178683" cy="37441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85786" y="571481"/>
            <a:ext cx="607221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Паспорт проекта</a:t>
            </a:r>
          </a:p>
          <a:p>
            <a:pPr algn="ctr"/>
            <a:endParaRPr lang="ru-RU" sz="24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Вид проекта</a:t>
            </a:r>
            <a:r>
              <a:rPr lang="ru-RU" sz="2400" dirty="0" smtClean="0">
                <a:solidFill>
                  <a:srgbClr val="00B050"/>
                </a:solidFill>
              </a:rPr>
              <a:t>: </a:t>
            </a:r>
            <a:r>
              <a:rPr lang="ru-RU" sz="2400" dirty="0" smtClean="0"/>
              <a:t>групповой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Продолжительность проекта</a:t>
            </a:r>
            <a:r>
              <a:rPr lang="ru-RU" sz="2400" dirty="0" smtClean="0">
                <a:solidFill>
                  <a:srgbClr val="00B050"/>
                </a:solidFill>
              </a:rPr>
              <a:t>: </a:t>
            </a:r>
            <a:r>
              <a:rPr lang="ru-RU" sz="2400" dirty="0" smtClean="0"/>
              <a:t>долгосрочный (октябрь – апрель)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Тип проекта</a:t>
            </a:r>
            <a:r>
              <a:rPr lang="ru-RU" sz="2400" dirty="0" smtClean="0">
                <a:solidFill>
                  <a:srgbClr val="00B050"/>
                </a:solidFill>
              </a:rPr>
              <a:t>: </a:t>
            </a:r>
            <a:r>
              <a:rPr lang="ru-RU" sz="2400" dirty="0" smtClean="0"/>
              <a:t>информационно - исследовательский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Участники проекта</a:t>
            </a:r>
            <a:r>
              <a:rPr lang="ru-RU" sz="2400" dirty="0" smtClean="0">
                <a:solidFill>
                  <a:srgbClr val="00B050"/>
                </a:solidFill>
              </a:rPr>
              <a:t>: </a:t>
            </a:r>
            <a:r>
              <a:rPr lang="ru-RU" sz="2400" dirty="0" smtClean="0"/>
              <a:t>дети старшей группы, воспитатели, родители</a:t>
            </a:r>
          </a:p>
          <a:p>
            <a:pPr algn="ctr"/>
            <a:endParaRPr lang="ru-RU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57158" y="1857364"/>
            <a:ext cx="621509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Цель проекта</a:t>
            </a:r>
            <a:r>
              <a:rPr lang="en-US" sz="2400" b="1" dirty="0" smtClean="0">
                <a:solidFill>
                  <a:srgbClr val="00B050"/>
                </a:solidFill>
              </a:rPr>
              <a:t>:</a:t>
            </a:r>
            <a:endParaRPr lang="ru-RU" sz="2400" b="1" dirty="0" smtClean="0">
              <a:solidFill>
                <a:srgbClr val="00B050"/>
              </a:solidFill>
            </a:endParaRPr>
          </a:p>
          <a:p>
            <a:pPr algn="ctr"/>
            <a:endParaRPr lang="ru-RU" sz="2400" b="1" dirty="0" smtClean="0">
              <a:solidFill>
                <a:srgbClr val="00B050"/>
              </a:solidFill>
            </a:endParaRPr>
          </a:p>
          <a:p>
            <a:r>
              <a:rPr lang="ru-RU" sz="2400" b="1" dirty="0" smtClean="0">
                <a:solidFill>
                  <a:srgbClr val="00B050"/>
                </a:solidFill>
              </a:rPr>
              <a:t>Формирование ответственного отношения к окружающей среде, которое </a:t>
            </a:r>
          </a:p>
          <a:p>
            <a:r>
              <a:rPr lang="ru-RU" sz="2400" b="1" dirty="0" smtClean="0">
                <a:solidFill>
                  <a:srgbClr val="00B050"/>
                </a:solidFill>
              </a:rPr>
              <a:t>строится  на базе экологического сознания, любви к родному городу, его природе</a:t>
            </a:r>
          </a:p>
          <a:p>
            <a:endParaRPr lang="ru-RU" sz="2400" b="1" dirty="0" smtClean="0">
              <a:solidFill>
                <a:srgbClr val="00B05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8596" y="928670"/>
            <a:ext cx="742955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ЗАДАЧИ:</a:t>
            </a:r>
          </a:p>
          <a:p>
            <a:r>
              <a:rPr lang="ru-RU" sz="2400" b="1" dirty="0" smtClean="0">
                <a:solidFill>
                  <a:srgbClr val="00B050"/>
                </a:solidFill>
              </a:rPr>
              <a:t>1. Формирование системы знаний о возможных причинах и об основных источниках загрязнения окружающей среды, норм и правил взаимодействия с природой;</a:t>
            </a:r>
          </a:p>
          <a:p>
            <a:pPr lvl="0"/>
            <a:endParaRPr lang="ru-RU" sz="2400" b="1" dirty="0" smtClean="0">
              <a:solidFill>
                <a:srgbClr val="00B050"/>
              </a:solidFill>
            </a:endParaRPr>
          </a:p>
          <a:p>
            <a:r>
              <a:rPr lang="ru-RU" sz="2400" b="1" dirty="0" smtClean="0">
                <a:solidFill>
                  <a:srgbClr val="00B050"/>
                </a:solidFill>
              </a:rPr>
              <a:t>2. Обогащение представлений детей через развитие знаний о целесообразности вторичного использования бытовых и хозяйственных отходов ,их видов и свойств;</a:t>
            </a:r>
          </a:p>
          <a:p>
            <a:endParaRPr lang="ru-RU" sz="2400" b="1" dirty="0" smtClean="0">
              <a:solidFill>
                <a:srgbClr val="00B050"/>
              </a:solidFill>
            </a:endParaRPr>
          </a:p>
          <a:p>
            <a:r>
              <a:rPr lang="ru-RU" sz="2400" b="1" dirty="0" smtClean="0">
                <a:solidFill>
                  <a:srgbClr val="00B050"/>
                </a:solidFill>
              </a:rPr>
              <a:t>3. Воспитание бережного отношения к природной среде родного города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57158" y="1857364"/>
            <a:ext cx="621509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>
              <a:solidFill>
                <a:srgbClr val="00B050"/>
              </a:solidFill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714356"/>
            <a:ext cx="750099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 algn="ctr">
              <a:buNone/>
            </a:pPr>
            <a:r>
              <a:rPr lang="ru-RU" sz="2400" b="1" dirty="0" smtClean="0">
                <a:solidFill>
                  <a:srgbClr val="00B050"/>
                </a:solidFill>
              </a:rPr>
              <a:t>Подготовительный этап</a:t>
            </a:r>
          </a:p>
          <a:p>
            <a:pPr marL="45720" indent="0" algn="ctr">
              <a:buNone/>
            </a:pPr>
            <a:endParaRPr lang="ru-RU" sz="2400" b="1" dirty="0" smtClean="0">
              <a:solidFill>
                <a:srgbClr val="00B050"/>
              </a:solidFill>
            </a:endParaRPr>
          </a:p>
          <a:p>
            <a:r>
              <a:rPr lang="ru-RU" sz="2400" b="1" dirty="0" smtClean="0">
                <a:solidFill>
                  <a:srgbClr val="00B050"/>
                </a:solidFill>
              </a:rPr>
              <a:t>1. Разработка плана мероприятий, проведение анкетирования с родителями.</a:t>
            </a:r>
          </a:p>
          <a:p>
            <a:endParaRPr lang="ru-RU" sz="2400" b="1" dirty="0" smtClean="0">
              <a:solidFill>
                <a:srgbClr val="00B050"/>
              </a:solidFill>
            </a:endParaRPr>
          </a:p>
          <a:p>
            <a:r>
              <a:rPr lang="ru-RU" sz="2400" b="1" dirty="0" smtClean="0">
                <a:solidFill>
                  <a:srgbClr val="00B050"/>
                </a:solidFill>
              </a:rPr>
              <a:t>2. Сбор информации и необходимого материала для 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rgbClr val="00B050"/>
                </a:solidFill>
              </a:rPr>
              <a:t>реализации проекта.</a:t>
            </a:r>
          </a:p>
          <a:p>
            <a:pPr marL="45720" indent="0">
              <a:buNone/>
            </a:pPr>
            <a:endParaRPr lang="ru-RU" sz="2400" b="1" dirty="0" smtClean="0">
              <a:solidFill>
                <a:srgbClr val="00B050"/>
              </a:solidFill>
            </a:endParaRPr>
          </a:p>
          <a:p>
            <a:r>
              <a:rPr lang="ru-RU" sz="2400" b="1" dirty="0" smtClean="0">
                <a:solidFill>
                  <a:srgbClr val="00B050"/>
                </a:solidFill>
              </a:rPr>
              <a:t>3. Вовлечение детей и родителей в процесс решения 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rgbClr val="00B050"/>
                </a:solidFill>
              </a:rPr>
              <a:t>поставленных задач.</a:t>
            </a:r>
            <a:endParaRPr lang="ru-RU" sz="2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57158" y="1857364"/>
            <a:ext cx="621509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>
              <a:solidFill>
                <a:srgbClr val="00B050"/>
              </a:solidFill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1"/>
            <a:ext cx="8429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7609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Второй этап</a:t>
            </a:r>
          </a:p>
          <a:p>
            <a:pPr lvl="0"/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Просмотр мультфильмов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ea typeface="SimSun"/>
                <a:cs typeface="Times New Roman" pitchFamily="18" charset="0"/>
              </a:rPr>
              <a:t>Свинка </a:t>
            </a:r>
            <a:r>
              <a:rPr lang="ru-RU" sz="2000" b="1" dirty="0" err="1" smtClean="0">
                <a:latin typeface="Times New Roman" pitchFamily="18" charset="0"/>
                <a:ea typeface="SimSun"/>
                <a:cs typeface="Times New Roman" pitchFamily="18" charset="0"/>
              </a:rPr>
              <a:t>Пеппа</a:t>
            </a:r>
            <a:r>
              <a:rPr lang="ru-RU" sz="2000" b="1" dirty="0" smtClean="0">
                <a:latin typeface="Times New Roman" pitchFamily="18" charset="0"/>
                <a:ea typeface="SimSun"/>
                <a:cs typeface="Times New Roman" pitchFamily="18" charset="0"/>
              </a:rPr>
              <a:t> — Переработка , </a:t>
            </a:r>
            <a:r>
              <a:rPr lang="ru-RU" sz="2000" b="1" kern="150" dirty="0" smtClean="0">
                <a:latin typeface="Times New Roman" pitchFamily="18" charset="0"/>
                <a:ea typeface="SimSun"/>
                <a:cs typeface="Times New Roman" pitchFamily="18" charset="0"/>
              </a:rPr>
              <a:t>«Твой друг Бобби. Переработка мусора», «Грузовичок Пик. Мусор в лесу», «Бернард. Сортировщик мусора», «</a:t>
            </a:r>
            <a:r>
              <a:rPr lang="ru-RU" sz="2000" b="1" kern="150" dirty="0" err="1" smtClean="0">
                <a:latin typeface="Times New Roman" pitchFamily="18" charset="0"/>
                <a:cs typeface="Times New Roman" pitchFamily="18" charset="0"/>
              </a:rPr>
              <a:t>Фиксики</a:t>
            </a:r>
            <a:r>
              <a:rPr lang="ru-RU" sz="2000" b="1" kern="150" dirty="0" smtClean="0">
                <a:latin typeface="Times New Roman" pitchFamily="18" charset="0"/>
                <a:cs typeface="Times New Roman" pitchFamily="18" charset="0"/>
              </a:rPr>
              <a:t> — Батарейки».</a:t>
            </a:r>
          </a:p>
          <a:p>
            <a:pPr lvl="0"/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Чтение художественной литературы: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«Экологические сказки»; Михалков «Прогулка»; Я. Аким «Наша планета»; М. Дудин «Берегите Землю»; Н.Анишина «Мы экологами стали»; А. Усачев «Мусорная фантазия.</a:t>
            </a:r>
          </a:p>
          <a:p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НОД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«Мусор Земле не к лицу», «Мусор мусору рознь», «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Знайка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берегайка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Презентации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  «Куда девается макулатура»,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«Как пластик превращается в джинсы и футболки»,  «Эти руки не для скуки или вторая жизнь ненужных вещей»,  «Мусор на нашей планете».</a:t>
            </a:r>
          </a:p>
          <a:p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Дидактические игры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 «Рассортируй правильно», «Что из чего сделано?», «Район, в котором ты живешь».</a:t>
            </a:r>
          </a:p>
          <a:p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Знакомство со специальными  контейнерами для мусора. </a:t>
            </a:r>
          </a:p>
          <a:p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Экспериментальная деятельность: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«Как отходы мешают природе» , «Почему вода в родниках чистая» ,  «Сколько мусора за один день  собирает дома наша группа?» ,  «Как мусор перерабатывается в земле», «Как отходы загрязняют природу» ,  «Новая бумага из старой» .</a:t>
            </a:r>
          </a:p>
          <a:p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Акции: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«Новая жизнь старым вещам», «Сохраним планету чистой». Раздача буклетов,   «Пакеты», «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Котопес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». (Сдавали также старые одеяла, постельное белье), «Берегите чистоту родников».  Раздача буклетов. «Сдай батарейки».</a:t>
            </a:r>
          </a:p>
          <a:p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1600" b="1" dirty="0" smtClean="0">
              <a:solidFill>
                <a:srgbClr val="00B050"/>
              </a:solidFill>
            </a:endParaRPr>
          </a:p>
          <a:p>
            <a:pPr lvl="0"/>
            <a:endParaRPr lang="ru-RU" sz="1050" dirty="0" smtClean="0">
              <a:latin typeface="Arial" pitchFamily="34" charset="0"/>
              <a:cs typeface="Arial" pitchFamily="34" charset="0"/>
            </a:endParaRPr>
          </a:p>
          <a:p>
            <a:pPr>
              <a:spcAft>
                <a:spcPts val="0"/>
              </a:spcAft>
            </a:pPr>
            <a:endParaRPr lang="ru-RU" b="1" kern="150" dirty="0" smtClean="0">
              <a:solidFill>
                <a:srgbClr val="0070C0"/>
              </a:solidFill>
              <a:latin typeface="Times New Roman"/>
              <a:cs typeface="Mang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57158" y="1857364"/>
            <a:ext cx="621509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>
              <a:solidFill>
                <a:srgbClr val="00B050"/>
              </a:solidFill>
            </a:endParaRPr>
          </a:p>
          <a:p>
            <a:endParaRPr lang="ru-RU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144000" cy="797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</a:rPr>
              <a:t>Встреча </a:t>
            </a:r>
            <a:r>
              <a:rPr lang="ru-RU" sz="2000" b="1" dirty="0" smtClean="0">
                <a:solidFill>
                  <a:srgbClr val="00B050"/>
                </a:solidFill>
              </a:rPr>
              <a:t>с интересными людьми</a:t>
            </a:r>
            <a:r>
              <a:rPr lang="ru-RU" sz="2000" b="1" dirty="0" smtClean="0"/>
              <a:t>.«Мусор мусору рознь» Встреча с Гущиным И. А. – механик ООО ИЖЦ - ЭКО </a:t>
            </a:r>
            <a:r>
              <a:rPr lang="ru-RU" sz="2000" b="1" dirty="0" smtClean="0"/>
              <a:t>; Встреча </a:t>
            </a:r>
            <a:r>
              <a:rPr lang="ru-RU" sz="2000" b="1" dirty="0" smtClean="0"/>
              <a:t>с экологом АО </a:t>
            </a:r>
            <a:r>
              <a:rPr lang="ru-RU" sz="2000" b="1" dirty="0" err="1" smtClean="0"/>
              <a:t>Белкамнефть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Колевавтовой</a:t>
            </a:r>
            <a:r>
              <a:rPr lang="ru-RU" sz="2000" b="1" dirty="0" smtClean="0"/>
              <a:t> Диной Петровной «Поможем природе вместе</a:t>
            </a:r>
            <a:r>
              <a:rPr lang="ru-RU" sz="2000" b="1" dirty="0" smtClean="0"/>
              <a:t>»; Встреча </a:t>
            </a:r>
            <a:r>
              <a:rPr lang="ru-RU" sz="2000" b="1" dirty="0" smtClean="0"/>
              <a:t>с экологами «Зеленый паровоз» </a:t>
            </a:r>
            <a:r>
              <a:rPr lang="ru-RU" sz="2000" b="1" dirty="0" smtClean="0"/>
              <a:t>; Встреча </a:t>
            </a:r>
            <a:r>
              <a:rPr lang="ru-RU" sz="2000" b="1" dirty="0" smtClean="0"/>
              <a:t>с представителем  АО «</a:t>
            </a:r>
            <a:r>
              <a:rPr lang="ru-RU" sz="2000" b="1" dirty="0" err="1" smtClean="0"/>
              <a:t>Ижводоканал</a:t>
            </a:r>
            <a:r>
              <a:rPr lang="ru-RU" sz="2000" b="1" dirty="0" smtClean="0"/>
              <a:t>» Савиновым Константином Сергеевичем </a:t>
            </a:r>
            <a:r>
              <a:rPr lang="ru-RU" sz="2000" b="1" dirty="0" smtClean="0"/>
              <a:t>; «</a:t>
            </a:r>
            <a:r>
              <a:rPr lang="ru-RU" sz="2000" b="1" dirty="0" smtClean="0"/>
              <a:t>Старой вещи – новую жизнь</a:t>
            </a:r>
            <a:r>
              <a:rPr lang="ru-RU" sz="2000" b="1" dirty="0" smtClean="0"/>
              <a:t>». </a:t>
            </a:r>
            <a:r>
              <a:rPr lang="ru-RU" sz="2000" b="1" dirty="0" smtClean="0"/>
              <a:t> Встреча с плотником Александром </a:t>
            </a:r>
            <a:r>
              <a:rPr lang="ru-RU" sz="2000" b="1" dirty="0" err="1" smtClean="0"/>
              <a:t>Вавиловичем</a:t>
            </a:r>
            <a:r>
              <a:rPr lang="ru-RU" sz="2000" b="1" dirty="0" smtClean="0"/>
              <a:t> </a:t>
            </a:r>
            <a:r>
              <a:rPr lang="ru-RU" sz="2000" b="1" dirty="0" smtClean="0"/>
              <a:t>; Коврик </a:t>
            </a:r>
            <a:r>
              <a:rPr lang="ru-RU" sz="2000" b="1" dirty="0" smtClean="0"/>
              <a:t>из мусорных пакетов. Встреча с Петуховой Надеждой Ивановной - бабушкой Насти </a:t>
            </a:r>
            <a:r>
              <a:rPr lang="ru-RU" sz="2000" b="1" dirty="0" err="1" smtClean="0"/>
              <a:t>Сатюковой</a:t>
            </a:r>
            <a:r>
              <a:rPr lang="ru-RU" sz="2000" b="1" dirty="0" smtClean="0"/>
              <a:t> </a:t>
            </a:r>
            <a:r>
              <a:rPr lang="ru-RU" sz="2000" b="1" dirty="0" smtClean="0"/>
              <a:t>.</a:t>
            </a:r>
            <a:endParaRPr lang="ru-RU" sz="2000" b="1" dirty="0" smtClean="0"/>
          </a:p>
          <a:p>
            <a:r>
              <a:rPr lang="ru-RU" sz="2000" b="1" dirty="0" smtClean="0">
                <a:solidFill>
                  <a:srgbClr val="00B050"/>
                </a:solidFill>
              </a:rPr>
              <a:t>Изобразительная деятельность (рисование)  </a:t>
            </a:r>
            <a:r>
              <a:rPr lang="ru-RU" sz="2000" b="1" dirty="0" smtClean="0"/>
              <a:t>«</a:t>
            </a:r>
            <a:r>
              <a:rPr lang="ru-RU" sz="2000" b="1" dirty="0" smtClean="0"/>
              <a:t>Красивые цветы на чистой планете </a:t>
            </a:r>
            <a:r>
              <a:rPr lang="ru-RU" sz="2000" b="1" dirty="0" smtClean="0"/>
              <a:t>», </a:t>
            </a:r>
            <a:r>
              <a:rPr lang="ru-RU" sz="2000" b="1" dirty="0" smtClean="0"/>
              <a:t>«Наша чистая, красивая </a:t>
            </a:r>
            <a:r>
              <a:rPr lang="ru-RU" sz="2000" b="1" dirty="0" smtClean="0"/>
              <a:t>планета ».</a:t>
            </a:r>
            <a:endParaRPr lang="ru-RU" sz="2000" b="1" dirty="0" smtClean="0"/>
          </a:p>
          <a:p>
            <a:r>
              <a:rPr lang="ru-RU" sz="2000" b="1" dirty="0" smtClean="0">
                <a:solidFill>
                  <a:srgbClr val="00B050"/>
                </a:solidFill>
              </a:rPr>
              <a:t>Ручной </a:t>
            </a:r>
            <a:r>
              <a:rPr lang="ru-RU" sz="2000" b="1" dirty="0" smtClean="0">
                <a:solidFill>
                  <a:srgbClr val="00B050"/>
                </a:solidFill>
              </a:rPr>
              <a:t>труд </a:t>
            </a:r>
            <a:r>
              <a:rPr lang="ru-RU" sz="2000" b="1" dirty="0" smtClean="0"/>
              <a:t>. </a:t>
            </a:r>
            <a:r>
              <a:rPr lang="ru-RU" sz="2000" b="1" dirty="0" smtClean="0">
                <a:latin typeface="Times New Roman" pitchFamily="18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Arial" pitchFamily="34" charset="0"/>
              </a:rPr>
              <a:t>«Мусор не торопись выбрасывать . Все что не нужное- может нужным </a:t>
            </a:r>
            <a:r>
              <a:rPr lang="ru-RU" sz="2000" b="1" dirty="0" smtClean="0">
                <a:latin typeface="Times New Roman" pitchFamily="18" charset="0"/>
                <a:cs typeface="Arial" pitchFamily="34" charset="0"/>
              </a:rPr>
              <a:t>стать».</a:t>
            </a:r>
            <a:r>
              <a:rPr lang="ru-RU" sz="2000" b="1" dirty="0" smtClean="0"/>
              <a:t>  Бусы </a:t>
            </a:r>
            <a:r>
              <a:rPr lang="ru-RU" sz="2000" b="1" dirty="0" smtClean="0"/>
              <a:t>из трубочек для </a:t>
            </a:r>
            <a:r>
              <a:rPr lang="ru-RU" sz="2000" b="1" dirty="0" smtClean="0"/>
              <a:t>коктейля. </a:t>
            </a:r>
            <a:r>
              <a:rPr lang="ru-RU" sz="2000" b="1" dirty="0" smtClean="0"/>
              <a:t>«Подснежники</a:t>
            </a:r>
            <a:r>
              <a:rPr lang="ru-RU" sz="2000" b="1" dirty="0" smtClean="0"/>
              <a:t>». Цветная </a:t>
            </a:r>
            <a:r>
              <a:rPr lang="ru-RU" sz="2000" b="1" dirty="0" smtClean="0"/>
              <a:t>соль  в баночке из-под йогурта украсит мамину кухню. </a:t>
            </a:r>
            <a:r>
              <a:rPr lang="ru-RU" sz="2000" b="1" dirty="0" smtClean="0"/>
              <a:t> </a:t>
            </a:r>
            <a:r>
              <a:rPr lang="ru-RU" sz="2000" b="1" dirty="0" smtClean="0"/>
              <a:t>Интересная игрушка из картинки из старой книжки и пробки от бутылки </a:t>
            </a:r>
            <a:r>
              <a:rPr lang="ru-RU" sz="2000" b="1" dirty="0" smtClean="0"/>
              <a:t>, «Красивые баночки», «Настольный театр».</a:t>
            </a:r>
            <a:endParaRPr lang="ru-RU" sz="2000" b="1" dirty="0" smtClean="0"/>
          </a:p>
          <a:p>
            <a:r>
              <a:rPr lang="ru-RU" sz="2000" b="1" dirty="0" smtClean="0">
                <a:solidFill>
                  <a:srgbClr val="00B050"/>
                </a:solidFill>
              </a:rPr>
              <a:t>Нетрадиционное спортивное оборудование из бросового материала </a:t>
            </a:r>
          </a:p>
          <a:p>
            <a:r>
              <a:rPr lang="ru-RU" sz="2000" b="1" dirty="0" smtClean="0">
                <a:solidFill>
                  <a:srgbClr val="00B050"/>
                </a:solidFill>
              </a:rPr>
              <a:t>Выставка творческих работ из бросового </a:t>
            </a:r>
            <a:r>
              <a:rPr lang="ru-RU" sz="2000" b="1" dirty="0" smtClean="0">
                <a:solidFill>
                  <a:srgbClr val="00B050"/>
                </a:solidFill>
              </a:rPr>
              <a:t>материала </a:t>
            </a:r>
            <a:r>
              <a:rPr lang="ru-RU" sz="2000" b="1" dirty="0" smtClean="0">
                <a:solidFill>
                  <a:srgbClr val="00B050"/>
                </a:solidFill>
              </a:rPr>
              <a:t> «Преврати мусор в красоту!» </a:t>
            </a:r>
            <a:endParaRPr lang="ru-RU" sz="2000" b="1" dirty="0" smtClean="0">
              <a:solidFill>
                <a:srgbClr val="00B050"/>
              </a:solidFill>
            </a:endParaRPr>
          </a:p>
          <a:p>
            <a:r>
              <a:rPr lang="ru-RU" sz="2000" b="1" dirty="0" smtClean="0">
                <a:solidFill>
                  <a:srgbClr val="00B050"/>
                </a:solidFill>
              </a:rPr>
              <a:t>Создание  </a:t>
            </a:r>
            <a:r>
              <a:rPr lang="ru-RU" sz="2000" b="1" dirty="0" err="1" smtClean="0">
                <a:solidFill>
                  <a:srgbClr val="00B050"/>
                </a:solidFill>
              </a:rPr>
              <a:t>Лэпбука</a:t>
            </a:r>
            <a:r>
              <a:rPr lang="ru-RU" sz="2000" b="1" dirty="0" smtClean="0">
                <a:solidFill>
                  <a:srgbClr val="00B050"/>
                </a:solidFill>
              </a:rPr>
              <a:t> </a:t>
            </a:r>
            <a:r>
              <a:rPr lang="ru-RU" sz="2000" b="1" dirty="0" smtClean="0">
                <a:solidFill>
                  <a:srgbClr val="00B050"/>
                </a:solidFill>
              </a:rPr>
              <a:t>«Мы экологами стали». Совместная работа воспитателя с </a:t>
            </a:r>
            <a:r>
              <a:rPr lang="ru-RU" sz="2000" b="1" dirty="0" smtClean="0">
                <a:solidFill>
                  <a:srgbClr val="00B050"/>
                </a:solidFill>
              </a:rPr>
              <a:t>детьми.</a:t>
            </a:r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Трудовой </a:t>
            </a:r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десант. Сбор мусора на территории детского сада. </a:t>
            </a:r>
          </a:p>
          <a:p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Поездка к «Звездочке» Трудовой десант</a:t>
            </a:r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 smtClean="0">
              <a:solidFill>
                <a:srgbClr val="00B050"/>
              </a:solidFill>
            </a:endParaRPr>
          </a:p>
          <a:p>
            <a:endParaRPr lang="ru-RU" sz="2000" b="1" dirty="0" smtClean="0">
              <a:solidFill>
                <a:srgbClr val="00B050"/>
              </a:solidFill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57158" y="1857364"/>
            <a:ext cx="621509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>
              <a:solidFill>
                <a:srgbClr val="00B050"/>
              </a:solidFill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71868" y="428605"/>
            <a:ext cx="26432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solidFill>
                <a:srgbClr val="00B050"/>
              </a:solidFill>
            </a:endParaRPr>
          </a:p>
          <a:p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1813173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" indent="0" algn="ctr">
              <a:buNone/>
            </a:pPr>
            <a:endParaRPr lang="ru-RU" b="1" kern="150" dirty="0" smtClean="0">
              <a:solidFill>
                <a:srgbClr val="0070C0"/>
              </a:solidFill>
              <a:latin typeface="Times New Roman"/>
              <a:cs typeface="Mang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42852"/>
            <a:ext cx="9144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Работа с родителями</a:t>
            </a:r>
          </a:p>
          <a:p>
            <a:r>
              <a:rPr lang="ru-RU" sz="2400" b="1" dirty="0" smtClean="0">
                <a:solidFill>
                  <a:srgbClr val="00B050"/>
                </a:solidFill>
                <a:latin typeface="+mj-lt"/>
              </a:rPr>
              <a:t>Родительское </a:t>
            </a:r>
            <a:r>
              <a:rPr lang="ru-RU" sz="2400" b="1" dirty="0" smtClean="0">
                <a:solidFill>
                  <a:srgbClr val="00B050"/>
                </a:solidFill>
                <a:latin typeface="+mj-lt"/>
              </a:rPr>
              <a:t>собрание «Проблема загрязнения окружающей среды мусором», проведение анкетирования  «Волнуют ли вас проблемы мусора?» </a:t>
            </a:r>
          </a:p>
          <a:p>
            <a:r>
              <a:rPr lang="ru-RU" sz="2400" b="1" dirty="0" smtClean="0">
                <a:solidFill>
                  <a:srgbClr val="00B050"/>
                </a:solidFill>
                <a:latin typeface="+mj-lt"/>
              </a:rPr>
              <a:t>Папки -  передвижки для родителей «Проблема загрязнения окружающей среды мусором»»; </a:t>
            </a:r>
            <a:r>
              <a:rPr lang="ru-RU" sz="2400" b="1" dirty="0" smtClean="0">
                <a:solidFill>
                  <a:srgbClr val="00B050"/>
                </a:solidFill>
                <a:latin typeface="+mj-lt"/>
              </a:rPr>
              <a:t>«</a:t>
            </a:r>
            <a:r>
              <a:rPr lang="ru-RU" sz="2400" b="1" dirty="0" smtClean="0">
                <a:solidFill>
                  <a:srgbClr val="00B050"/>
                </a:solidFill>
                <a:latin typeface="+mj-lt"/>
              </a:rPr>
              <a:t>Как организовать сортировку мусора в маленькой квартире» </a:t>
            </a:r>
            <a:r>
              <a:rPr lang="ru-RU" sz="2400" b="1" dirty="0" smtClean="0">
                <a:solidFill>
                  <a:srgbClr val="00B050"/>
                </a:solidFill>
                <a:latin typeface="+mj-lt"/>
              </a:rPr>
              <a:t>.</a:t>
            </a:r>
          </a:p>
          <a:p>
            <a:r>
              <a:rPr lang="ru-RU" sz="2400" b="1" dirty="0" smtClean="0">
                <a:solidFill>
                  <a:srgbClr val="00B050"/>
                </a:solidFill>
                <a:latin typeface="+mj-lt"/>
              </a:rPr>
              <a:t>Подготовка </a:t>
            </a:r>
            <a:r>
              <a:rPr lang="ru-RU" sz="2400" b="1" dirty="0" smtClean="0">
                <a:solidFill>
                  <a:srgbClr val="00B050"/>
                </a:solidFill>
                <a:latin typeface="+mj-lt"/>
              </a:rPr>
              <a:t>буклета в родительский </a:t>
            </a:r>
            <a:r>
              <a:rPr lang="ru-RU" sz="2400" b="1" dirty="0" smtClean="0">
                <a:solidFill>
                  <a:srgbClr val="00B050"/>
                </a:solidFill>
                <a:latin typeface="+mj-lt"/>
              </a:rPr>
              <a:t>уголок </a:t>
            </a:r>
            <a:r>
              <a:rPr lang="ru-RU" sz="2400" b="1" dirty="0" smtClean="0">
                <a:solidFill>
                  <a:srgbClr val="00B050"/>
                </a:solidFill>
                <a:latin typeface="+mj-lt"/>
              </a:rPr>
              <a:t>«Что такое </a:t>
            </a:r>
            <a:r>
              <a:rPr lang="ru-RU" sz="2400" b="1" dirty="0" err="1" smtClean="0">
                <a:solidFill>
                  <a:srgbClr val="00B050"/>
                </a:solidFill>
                <a:latin typeface="+mj-lt"/>
              </a:rPr>
              <a:t>Разделяйка</a:t>
            </a:r>
            <a:r>
              <a:rPr lang="ru-RU" sz="2400" b="1" dirty="0" smtClean="0">
                <a:solidFill>
                  <a:srgbClr val="00B050"/>
                </a:solidFill>
                <a:latin typeface="+mj-lt"/>
              </a:rPr>
              <a:t>».</a:t>
            </a:r>
            <a:endParaRPr lang="ru-RU" sz="2400" b="1" dirty="0" smtClean="0">
              <a:solidFill>
                <a:srgbClr val="00B050"/>
              </a:solidFill>
              <a:latin typeface="+mj-lt"/>
            </a:endParaRPr>
          </a:p>
          <a:p>
            <a:r>
              <a:rPr lang="ru-RU" sz="2400" b="1" dirty="0" smtClean="0">
                <a:solidFill>
                  <a:srgbClr val="00B050"/>
                </a:solidFill>
                <a:latin typeface="+mj-lt"/>
              </a:rPr>
              <a:t>Почитайте с детьми </a:t>
            </a:r>
            <a:r>
              <a:rPr lang="ru-RU" sz="2400" b="1" dirty="0" smtClean="0">
                <a:solidFill>
                  <a:srgbClr val="00B050"/>
                </a:solidFill>
                <a:latin typeface="+mj-lt"/>
              </a:rPr>
              <a:t>(папки с рекомендованными произведениями).</a:t>
            </a:r>
            <a:endParaRPr lang="ru-RU" sz="2400" b="1" dirty="0" smtClean="0">
              <a:solidFill>
                <a:srgbClr val="00B050"/>
              </a:solidFill>
              <a:latin typeface="+mj-lt"/>
            </a:endParaRPr>
          </a:p>
          <a:p>
            <a:r>
              <a:rPr lang="ru-RU" sz="2400" b="1" dirty="0" smtClean="0">
                <a:solidFill>
                  <a:srgbClr val="00B050"/>
                </a:solidFill>
                <a:latin typeface="+mj-lt"/>
              </a:rPr>
              <a:t>Книжки – малышки созданные родителями с </a:t>
            </a:r>
            <a:r>
              <a:rPr lang="ru-RU" sz="2400" b="1" dirty="0" smtClean="0">
                <a:solidFill>
                  <a:srgbClr val="00B050"/>
                </a:solidFill>
                <a:latin typeface="+mj-lt"/>
              </a:rPr>
              <a:t>детьми. </a:t>
            </a:r>
            <a:endParaRPr lang="ru-RU" sz="2400" b="1" dirty="0" smtClean="0">
              <a:solidFill>
                <a:srgbClr val="00B050"/>
              </a:solidFill>
              <a:latin typeface="+mj-lt"/>
            </a:endParaRPr>
          </a:p>
          <a:p>
            <a:r>
              <a:rPr lang="ru-RU" sz="2400" b="1" dirty="0" smtClean="0">
                <a:solidFill>
                  <a:srgbClr val="00B050"/>
                </a:solidFill>
                <a:latin typeface="+mj-lt"/>
              </a:rPr>
              <a:t>Листовки «Так не должно быть» (сделаны родителями с детьми</a:t>
            </a:r>
            <a:r>
              <a:rPr lang="ru-RU" sz="2400" b="1" dirty="0" smtClean="0">
                <a:solidFill>
                  <a:srgbClr val="00B050"/>
                </a:solidFill>
                <a:latin typeface="+mj-lt"/>
              </a:rPr>
              <a:t>). </a:t>
            </a:r>
            <a:endParaRPr lang="ru-RU" sz="2400" b="1" dirty="0" smtClean="0">
              <a:solidFill>
                <a:srgbClr val="00B050"/>
              </a:solidFill>
              <a:latin typeface="+mj-lt"/>
            </a:endParaRPr>
          </a:p>
          <a:p>
            <a:r>
              <a:rPr lang="ru-RU" sz="2400" b="1" dirty="0" smtClean="0">
                <a:solidFill>
                  <a:srgbClr val="00B050"/>
                </a:solidFill>
                <a:latin typeface="+mj-lt"/>
              </a:rPr>
              <a:t>Спектакль «Однажды в лесу». Костюмы созданы силами родителей. </a:t>
            </a:r>
          </a:p>
          <a:p>
            <a:endParaRPr lang="ru-RU" sz="2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00204451_18-p-ekologicheskii-fon-dlya-prezentatsii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57158" y="1857364"/>
            <a:ext cx="621509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>
              <a:solidFill>
                <a:srgbClr val="00B050"/>
              </a:solidFill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71868" y="428605"/>
            <a:ext cx="26432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solidFill>
                <a:srgbClr val="00B050"/>
              </a:solidFill>
            </a:endParaRPr>
          </a:p>
          <a:p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1813173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" indent="0" algn="ctr">
              <a:buNone/>
            </a:pPr>
            <a:endParaRPr lang="ru-RU" b="1" kern="150" dirty="0" smtClean="0">
              <a:solidFill>
                <a:srgbClr val="0070C0"/>
              </a:solidFill>
              <a:latin typeface="Times New Roman"/>
              <a:cs typeface="Mang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1720840"/>
            <a:ext cx="85725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-</a:t>
            </a:r>
            <a:r>
              <a:rPr lang="ru-RU" sz="2400" b="1" dirty="0" smtClean="0">
                <a:solidFill>
                  <a:srgbClr val="00B050"/>
                </a:solidFill>
                <a:cs typeface="Times New Roman" pitchFamily="18" charset="0"/>
              </a:rPr>
              <a:t>Создание  серии книжек –малышек</a:t>
            </a:r>
            <a:r>
              <a:rPr lang="en-US" sz="2400" b="1" dirty="0" smtClean="0">
                <a:solidFill>
                  <a:srgbClr val="00B050"/>
                </a:solidFill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  <a:cs typeface="Times New Roman" pitchFamily="18" charset="0"/>
              </a:rPr>
              <a:t>«Как </a:t>
            </a:r>
            <a:r>
              <a:rPr lang="ru-RU" sz="2400" b="1" dirty="0" err="1" smtClean="0">
                <a:solidFill>
                  <a:srgbClr val="00B050"/>
                </a:solidFill>
                <a:cs typeface="Times New Roman" pitchFamily="18" charset="0"/>
              </a:rPr>
              <a:t>мусоринка</a:t>
            </a:r>
            <a:r>
              <a:rPr lang="ru-RU" sz="2400" b="1" dirty="0" smtClean="0">
                <a:solidFill>
                  <a:srgbClr val="00B050"/>
                </a:solidFill>
                <a:cs typeface="Times New Roman" pitchFamily="18" charset="0"/>
              </a:rPr>
              <a:t> домик искала »</a:t>
            </a:r>
          </a:p>
          <a:p>
            <a:r>
              <a:rPr lang="ru-RU" sz="2400" b="1" dirty="0" smtClean="0">
                <a:solidFill>
                  <a:srgbClr val="00B050"/>
                </a:solidFill>
                <a:cs typeface="Times New Roman" pitchFamily="18" charset="0"/>
              </a:rPr>
              <a:t>- Проведение конкурсов </a:t>
            </a:r>
            <a:r>
              <a:rPr lang="en-US" sz="2400" b="1" dirty="0" smtClean="0">
                <a:solidFill>
                  <a:srgbClr val="00B050"/>
                </a:solidFill>
                <a:cs typeface="Times New Roman" pitchFamily="18" charset="0"/>
              </a:rPr>
              <a:t>:</a:t>
            </a:r>
            <a:r>
              <a:rPr lang="ru-RU" sz="2400" b="1" dirty="0" smtClean="0">
                <a:solidFill>
                  <a:srgbClr val="00B050"/>
                </a:solidFill>
                <a:cs typeface="Times New Roman" pitchFamily="18" charset="0"/>
              </a:rPr>
              <a:t> «Преврати мусор в красоту», «Отходы в доходы»</a:t>
            </a:r>
          </a:p>
          <a:p>
            <a:r>
              <a:rPr lang="ru-RU" sz="2400" b="1" dirty="0" smtClean="0">
                <a:solidFill>
                  <a:srgbClr val="00B050"/>
                </a:solidFill>
                <a:cs typeface="Times New Roman" pitchFamily="18" charset="0"/>
              </a:rPr>
              <a:t>-Изготовление нетрадиционного  спортивного оборудования  из бросового материала</a:t>
            </a:r>
          </a:p>
          <a:p>
            <a:r>
              <a:rPr lang="ru-RU" sz="2400" b="1" dirty="0" smtClean="0">
                <a:solidFill>
                  <a:srgbClr val="00B050"/>
                </a:solidFill>
                <a:cs typeface="Times New Roman" pitchFamily="18" charset="0"/>
              </a:rPr>
              <a:t>-Изготовление стаканчиков для рассады, листов бумаги  из переработанной бумаги</a:t>
            </a:r>
          </a:p>
          <a:p>
            <a:r>
              <a:rPr lang="ru-RU" sz="2400" b="1" dirty="0" smtClean="0">
                <a:solidFill>
                  <a:srgbClr val="00B050"/>
                </a:solidFill>
                <a:cs typeface="Times New Roman" pitchFamily="18" charset="0"/>
              </a:rPr>
              <a:t>-Создание </a:t>
            </a:r>
            <a:r>
              <a:rPr lang="ru-RU" sz="2400" b="1" dirty="0" err="1" smtClean="0">
                <a:solidFill>
                  <a:srgbClr val="00B050"/>
                </a:solidFill>
                <a:cs typeface="Times New Roman" pitchFamily="18" charset="0"/>
              </a:rPr>
              <a:t>Лепбука</a:t>
            </a:r>
            <a:r>
              <a:rPr lang="ru-RU" sz="2400" b="1" dirty="0" smtClean="0">
                <a:solidFill>
                  <a:srgbClr val="00B050"/>
                </a:solidFill>
                <a:cs typeface="Times New Roman" pitchFamily="18" charset="0"/>
              </a:rPr>
              <a:t> «Мы экологами стали»</a:t>
            </a:r>
          </a:p>
          <a:p>
            <a:r>
              <a:rPr lang="ru-RU" sz="2400" b="1" dirty="0" smtClean="0">
                <a:solidFill>
                  <a:srgbClr val="00B050"/>
                </a:solidFill>
                <a:cs typeface="Times New Roman" pitchFamily="18" charset="0"/>
              </a:rPr>
              <a:t>-Экологический театр «Однажды в лесу</a:t>
            </a:r>
            <a:r>
              <a:rPr lang="ru-RU" sz="2400" b="1" dirty="0" smtClean="0">
                <a:solidFill>
                  <a:srgbClr val="00B050"/>
                </a:solidFill>
                <a:cs typeface="Times New Roman" pitchFamily="18" charset="0"/>
              </a:rPr>
              <a:t>…»</a:t>
            </a:r>
            <a:r>
              <a:rPr lang="ru-RU" sz="2400" b="1" dirty="0" smtClean="0">
                <a:solidFill>
                  <a:srgbClr val="00B050"/>
                </a:solidFill>
              </a:rPr>
              <a:t> </a:t>
            </a:r>
            <a:endParaRPr lang="ru-RU" sz="2400" b="1" dirty="0" smtClean="0">
              <a:solidFill>
                <a:srgbClr val="00B050"/>
              </a:solidFill>
            </a:endParaRPr>
          </a:p>
          <a:p>
            <a:r>
              <a:rPr lang="ru-RU" sz="2400" b="1" dirty="0" smtClean="0">
                <a:solidFill>
                  <a:srgbClr val="00B050"/>
                </a:solidFill>
              </a:rPr>
              <a:t>Участие </a:t>
            </a:r>
            <a:r>
              <a:rPr lang="ru-RU" sz="2400" b="1" dirty="0" smtClean="0">
                <a:solidFill>
                  <a:srgbClr val="00B050"/>
                </a:solidFill>
              </a:rPr>
              <a:t>в передаче «</a:t>
            </a:r>
            <a:r>
              <a:rPr lang="ru-RU" sz="2400" b="1" dirty="0" err="1" smtClean="0">
                <a:solidFill>
                  <a:srgbClr val="00B050"/>
                </a:solidFill>
              </a:rPr>
              <a:t>Шудон</a:t>
            </a:r>
            <a:r>
              <a:rPr lang="ru-RU" sz="2400" dirty="0" smtClean="0">
                <a:solidFill>
                  <a:srgbClr val="00B050"/>
                </a:solidFill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</a:rPr>
              <a:t>Корка.  «Эко -  Патруль».</a:t>
            </a:r>
            <a:endParaRPr lang="ru-RU" sz="2400" dirty="0" smtClean="0">
              <a:solidFill>
                <a:srgbClr val="00B050"/>
              </a:solidFill>
            </a:endParaRPr>
          </a:p>
          <a:p>
            <a:endParaRPr lang="ru-RU" sz="2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00166" y="428604"/>
            <a:ext cx="6143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Продукты проекта</a:t>
            </a:r>
            <a:endParaRPr lang="ru-RU" sz="2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480</Words>
  <Application>Microsoft Office PowerPoint</Application>
  <PresentationFormat>Экран (4:3)</PresentationFormat>
  <Paragraphs>77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Windows User</dc:creator>
  <cp:lastModifiedBy>Windows User</cp:lastModifiedBy>
  <cp:revision>19</cp:revision>
  <dcterms:created xsi:type="dcterms:W3CDTF">2021-10-29T10:05:59Z</dcterms:created>
  <dcterms:modified xsi:type="dcterms:W3CDTF">2021-10-30T04:12:02Z</dcterms:modified>
</cp:coreProperties>
</file>