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8FE285F-5D71-4FD6-B9A5-CB64AB822F20}" type="datetimeFigureOut">
              <a:rPr lang="ru-RU" smtClean="0"/>
              <a:t>21.04.2016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698FCB7-8316-4E04-B4F4-DED172F4F68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im2-tub-ru.yandex.net/i?id=18448b271fb06a07e9fa84d8f334e3ba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71942"/>
            <a:ext cx="3638550" cy="2047876"/>
          </a:xfrm>
          <a:prstGeom prst="rect">
            <a:avLst/>
          </a:prstGeom>
          <a:noFill/>
        </p:spPr>
      </p:pic>
      <p:pic>
        <p:nvPicPr>
          <p:cNvPr id="6150" name="Picture 6" descr="http://mywishlist.ru/pic/i/wish/orig/007/851/66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3357586" cy="2286016"/>
          </a:xfrm>
          <a:prstGeom prst="rect">
            <a:avLst/>
          </a:prstGeom>
          <a:noFill/>
        </p:spPr>
      </p:pic>
      <p:pic>
        <p:nvPicPr>
          <p:cNvPr id="6152" name="Picture 8" descr="http://img-fotki.yandex.ru/get/4135/2087052.5a/0_6636f_14157f24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000504"/>
            <a:ext cx="3224915" cy="2257441"/>
          </a:xfrm>
          <a:prstGeom prst="rect">
            <a:avLst/>
          </a:prstGeom>
          <a:noFill/>
        </p:spPr>
      </p:pic>
      <p:pic>
        <p:nvPicPr>
          <p:cNvPr id="6154" name="Picture 10" descr="http://www.diets.ru/data/cache/2013jun/27/56/1485991_29496-700x5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28604"/>
            <a:ext cx="3648549" cy="2428892"/>
          </a:xfrm>
          <a:prstGeom prst="rect">
            <a:avLst/>
          </a:prstGeom>
          <a:noFill/>
        </p:spPr>
      </p:pic>
      <p:pic>
        <p:nvPicPr>
          <p:cNvPr id="6146" name="Picture 2" descr="https://im3-tub-ru.yandex.net/i?id=b1ce922d02f61ef48aad4399e3d1a92d&amp;n=33&amp;h=215&amp;w=3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2571744"/>
            <a:ext cx="3076575" cy="20478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67465" y="2723198"/>
            <a:ext cx="68580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 trip to Vladivostok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3600" dirty="0" smtClean="0"/>
              <a:t>Thank you for the lesson!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mtClean="0"/>
              <a:t>New words</a:t>
            </a:r>
            <a:endParaRPr lang="ru-RU" dirty="0"/>
          </a:p>
        </p:txBody>
      </p:sp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357290" y="1571612"/>
            <a:ext cx="621510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с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limate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  [‘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klaIm</a:t>
            </a:r>
            <a:r>
              <a:rPr kumimoji="0" lang="en-US" sz="2400" b="1" i="0" u="none" strike="noStrike" cap="none" normalizeH="0" baseline="-2500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ᵊ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t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климат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territory  [‘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terIt</a:t>
            </a:r>
            <a:r>
              <a:rPr kumimoji="0" lang="en-US" sz="2400" b="1" i="0" u="none" strike="noStrike" cap="none" normalizeH="0" baseline="-2500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ᵊ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ri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территория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tourist  [‘t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ᶷᵊ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rist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турист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deep [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di:p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глубокий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extend  [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Ik’stend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простираться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fresh  [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fre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ᶴ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свежий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large  [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l</a:t>
            </a:r>
            <a:r>
              <a:rPr kumimoji="0" lang="en-US" sz="2400" b="1" i="1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a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:d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ᶾ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большой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ocean  [‘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ᵊᶷᶴ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n]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океан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powerful  [‘pa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ᶷᵊ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fl]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сильный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rich [</a:t>
            </a:r>
            <a:r>
              <a:rPr kumimoji="0" lang="en-US" sz="2400" b="1" i="0" u="none" strike="noStrike" cap="none" normalizeH="0" baseline="0" dirty="0" err="1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rIt</a:t>
            </a:r>
            <a:r>
              <a:rPr kumimoji="0" lang="en-US" sz="2400" b="1" i="0" u="none" strike="noStrike" cap="none" normalizeH="0" baseline="-2500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ᶴ</a:t>
            </a:r>
            <a:r>
              <a:rPr kumimoji="0" lang="en-US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] - </a:t>
            </a:r>
            <a:r>
              <a:rPr kumimoji="0" lang="ru-RU" sz="2400" b="1" i="0" u="none" strike="noStrike" cap="none" normalizeH="0" baseline="0" dirty="0" smtClean="0">
                <a:solidFill>
                  <a:srgbClr val="FFC000"/>
                </a:solidFill>
                <a:effectLst/>
                <a:latin typeface="Calibri" pitchFamily="34" charset="0"/>
                <a:cs typeface="Arial" pitchFamily="34" charset="0"/>
              </a:rPr>
              <a:t>богатый</a:t>
            </a:r>
            <a:endParaRPr kumimoji="0" lang="en-US" sz="2400" b="1" i="0" u="none" strike="noStrike" cap="none" normalizeH="0" baseline="0" dirty="0" smtClean="0">
              <a:solidFill>
                <a:srgbClr val="FFC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noFill/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://images.forwallpaper.com/files/images/a/a527/a527bbd2/3300/life-under-the-oce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://images.forwallpaper.com/files/images/a/a527/a527bbd2/3300/life-under-the-oce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://images.forwallpaper.com/files/images/a/a527/a527bbd2/3300/life-under-the-oce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life-under-the-oce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57166"/>
            <a:ext cx="2528905" cy="1580566"/>
          </a:xfrm>
          <a:prstGeom prst="rect">
            <a:avLst/>
          </a:prstGeom>
        </p:spPr>
      </p:pic>
      <p:pic>
        <p:nvPicPr>
          <p:cNvPr id="8" name="Рисунок 7" descr="903931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285992"/>
            <a:ext cx="2381267" cy="1785950"/>
          </a:xfrm>
          <a:prstGeom prst="rect">
            <a:avLst/>
          </a:prstGeom>
        </p:spPr>
      </p:pic>
      <p:pic>
        <p:nvPicPr>
          <p:cNvPr id="9" name="Рисунок 8" descr="1362386469_Za-shest-mesyacev-v-Krym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4429132"/>
            <a:ext cx="2647108" cy="1857388"/>
          </a:xfrm>
          <a:prstGeom prst="rect">
            <a:avLst/>
          </a:prstGeom>
        </p:spPr>
      </p:pic>
      <p:pic>
        <p:nvPicPr>
          <p:cNvPr id="10" name="Рисунок 9" descr="Flowering_lavender_0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4357694"/>
            <a:ext cx="2771801" cy="2078850"/>
          </a:xfrm>
          <a:prstGeom prst="rect">
            <a:avLst/>
          </a:prstGeom>
        </p:spPr>
      </p:pic>
      <p:pic>
        <p:nvPicPr>
          <p:cNvPr id="11" name="Рисунок 10" descr="origin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488" y="2071678"/>
            <a:ext cx="3496320" cy="2000264"/>
          </a:xfrm>
          <a:prstGeom prst="rect">
            <a:avLst/>
          </a:prstGeom>
        </p:spPr>
      </p:pic>
      <p:pic>
        <p:nvPicPr>
          <p:cNvPr id="12" name="Рисунок 11" descr="Scroog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596" y="571480"/>
            <a:ext cx="2334393" cy="1391846"/>
          </a:xfrm>
          <a:prstGeom prst="rect">
            <a:avLst/>
          </a:prstGeom>
        </p:spPr>
      </p:pic>
      <p:pic>
        <p:nvPicPr>
          <p:cNvPr id="13" name="Рисунок 12" descr="v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72264" y="2571744"/>
            <a:ext cx="2343539" cy="1571636"/>
          </a:xfrm>
          <a:prstGeom prst="rect">
            <a:avLst/>
          </a:prstGeom>
        </p:spPr>
      </p:pic>
      <p:pic>
        <p:nvPicPr>
          <p:cNvPr id="14" name="Рисунок 13" descr="Ученые-близки-к-раскрытию-секрета-долголетия-и-управления-климатом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2264" y="500042"/>
            <a:ext cx="2326061" cy="154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00364" y="4286256"/>
            <a:ext cx="21431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a deep ocean</a:t>
            </a:r>
          </a:p>
          <a:p>
            <a:pPr marL="342900" indent="-342900">
              <a:buAutoNum type="arabicPeriod"/>
            </a:pPr>
            <a:r>
              <a:rPr lang="en-US" dirty="0" smtClean="0"/>
              <a:t>a large territory</a:t>
            </a:r>
          </a:p>
          <a:p>
            <a:pPr marL="342900" indent="-342900">
              <a:buAutoNum type="arabicPeriod"/>
            </a:pPr>
            <a:r>
              <a:rPr lang="en-US" dirty="0" smtClean="0"/>
              <a:t>fresh vegetables</a:t>
            </a:r>
          </a:p>
          <a:p>
            <a:pPr marL="342900" indent="-342900">
              <a:buAutoNum type="arabicPeriod"/>
            </a:pPr>
            <a:r>
              <a:rPr lang="en-US" dirty="0" smtClean="0"/>
              <a:t>a rich man</a:t>
            </a:r>
          </a:p>
          <a:p>
            <a:pPr marL="342900" indent="-342900">
              <a:buAutoNum type="arabicPeriod"/>
            </a:pPr>
            <a:r>
              <a:rPr lang="en-US" dirty="0" smtClean="0"/>
              <a:t>a cold climate</a:t>
            </a:r>
          </a:p>
          <a:p>
            <a:pPr marL="342900" indent="-342900">
              <a:buAutoNum type="arabicPeriod"/>
            </a:pPr>
            <a:r>
              <a:rPr lang="en-US" dirty="0" smtClean="0"/>
              <a:t>fields extend</a:t>
            </a:r>
          </a:p>
          <a:p>
            <a:pPr marL="342900" indent="-342900">
              <a:buAutoNum type="arabicPeriod"/>
            </a:pPr>
            <a:r>
              <a:rPr lang="en-US" dirty="0" smtClean="0"/>
              <a:t>a powerful river</a:t>
            </a:r>
          </a:p>
          <a:p>
            <a:pPr marL="342900" indent="-342900">
              <a:buAutoNum type="arabicPeriod"/>
            </a:pPr>
            <a:r>
              <a:rPr lang="en-US" dirty="0" smtClean="0"/>
              <a:t>a lot of tourists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214546" y="57148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86776" y="442913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45005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6578" y="264318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8926" y="214311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00034" y="228599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43702" y="57148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35716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2066" y="4286256"/>
            <a:ext cx="12858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</a:p>
          <a:p>
            <a:r>
              <a:rPr lang="en-US" dirty="0" smtClean="0"/>
              <a:t>E</a:t>
            </a:r>
          </a:p>
          <a:p>
            <a:r>
              <a:rPr lang="en-US" dirty="0" smtClean="0"/>
              <a:t>F</a:t>
            </a:r>
          </a:p>
          <a:p>
            <a:r>
              <a:rPr lang="en-US" dirty="0" smtClean="0"/>
              <a:t>A</a:t>
            </a:r>
          </a:p>
          <a:p>
            <a:r>
              <a:rPr lang="en-US" dirty="0" smtClean="0"/>
              <a:t>C</a:t>
            </a:r>
          </a:p>
          <a:p>
            <a:r>
              <a:rPr lang="en-US" dirty="0" smtClean="0"/>
              <a:t>H</a:t>
            </a:r>
          </a:p>
          <a:p>
            <a:r>
              <a:rPr lang="en-US" dirty="0" smtClean="0"/>
              <a:t>D</a:t>
            </a:r>
          </a:p>
          <a:p>
            <a:r>
              <a:rPr lang="en-US" dirty="0"/>
              <a:t>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3333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powerful</a:t>
            </a:r>
          </a:p>
          <a:p>
            <a:pPr>
              <a:buNone/>
            </a:pPr>
            <a:r>
              <a:rPr lang="en-US" sz="3200" dirty="0" smtClean="0"/>
              <a:t>                  rich</a:t>
            </a:r>
          </a:p>
          <a:p>
            <a:pPr>
              <a:buNone/>
            </a:pPr>
            <a:r>
              <a:rPr lang="en-US" sz="3200" dirty="0" smtClean="0"/>
              <a:t>                            territory</a:t>
            </a:r>
          </a:p>
          <a:p>
            <a:pPr>
              <a:buNone/>
            </a:pPr>
            <a:r>
              <a:rPr lang="en-US" sz="3200" dirty="0" smtClean="0"/>
              <a:t>                                              tourists</a:t>
            </a:r>
          </a:p>
          <a:p>
            <a:pPr>
              <a:buNone/>
            </a:pPr>
            <a:r>
              <a:rPr lang="en-US" sz="3200" dirty="0" smtClean="0"/>
              <a:t>                                                               climate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</a:t>
            </a:r>
            <a:r>
              <a:rPr smtClean="0"/>
              <a:t>Put the missing words</a:t>
            </a:r>
            <a:r>
              <a:rPr lang="ru-RU" dirty="0" smtClean="0"/>
              <a:t>»</a:t>
            </a:r>
            <a:r>
              <a:rPr smtClean="0"/>
              <a:t> 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smtClean="0"/>
              <a:t> </a:t>
            </a:r>
            <a:r>
              <a:rPr lang="ru-RU" dirty="0" smtClean="0"/>
              <a:t>«Вставь пропущенные слова»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09444 -0.07362 " pathEditMode="relative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25 0.0074 L -0.22344 -0.0872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06944 0.155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58 0.01945 L -0.41823 0.0405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07 0.0213 L -0.59705 -0.1152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None/>
            </a:pPr>
            <a:r>
              <a:rPr lang="en-US" dirty="0" smtClean="0"/>
              <a:t>1) river, </a:t>
            </a:r>
            <a:r>
              <a:rPr lang="en-US" dirty="0" smtClean="0"/>
              <a:t>forest, </a:t>
            </a:r>
            <a:r>
              <a:rPr lang="en-US" dirty="0" smtClean="0"/>
              <a:t>lake</a:t>
            </a:r>
            <a:r>
              <a:rPr lang="en-US" dirty="0" smtClean="0"/>
              <a:t>, ocean, pond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2) big</a:t>
            </a:r>
            <a:r>
              <a:rPr lang="en-US" dirty="0" smtClean="0"/>
              <a:t>, little, large, small, busy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3) play</a:t>
            </a:r>
            <a:r>
              <a:rPr lang="en-US" dirty="0" smtClean="0"/>
              <a:t>, extend, east, enjoy, easy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4) deep</a:t>
            </a:r>
            <a:r>
              <a:rPr lang="en-US" dirty="0" smtClean="0"/>
              <a:t>, beautiful, wide, narrow, high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5) fresh</a:t>
            </a:r>
            <a:r>
              <a:rPr lang="en-US" dirty="0" smtClean="0"/>
              <a:t>, young, rich, station, powerful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smtClean="0"/>
              <a:t>Odd words</a:t>
            </a:r>
            <a:r>
              <a:rPr lang="ru-RU" dirty="0" smtClean="0"/>
              <a:t>»</a:t>
            </a:r>
            <a:r>
              <a:rPr smtClean="0"/>
              <a:t> </a:t>
            </a:r>
            <a:r>
              <a:rPr lang="ru-RU" dirty="0" smtClean="0"/>
              <a:t>- «Найди лишнее слово»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43042" y="1928802"/>
            <a:ext cx="785818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143372" y="2428868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357686" y="2928934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85918" y="3357562"/>
            <a:ext cx="1214446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00430" y="3857628"/>
            <a:ext cx="100013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357298"/>
          <a:ext cx="6143660" cy="4876800"/>
        </p:xfrm>
        <a:graphic>
          <a:graphicData uri="http://schemas.openxmlformats.org/drawingml/2006/table">
            <a:tbl>
              <a:tblPr/>
              <a:tblGrid>
                <a:gridCol w="346595"/>
                <a:gridCol w="345476"/>
                <a:gridCol w="396906"/>
                <a:gridCol w="362247"/>
                <a:gridCol w="396906"/>
                <a:gridCol w="396906"/>
                <a:gridCol w="396906"/>
                <a:gridCol w="482994"/>
                <a:gridCol w="396906"/>
                <a:gridCol w="396906"/>
                <a:gridCol w="380136"/>
                <a:gridCol w="396906"/>
                <a:gridCol w="396906"/>
                <a:gridCol w="401379"/>
                <a:gridCol w="332060"/>
                <a:gridCol w="317525"/>
              </a:tblGrid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c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l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i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m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x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p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n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u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 err="1">
                          <a:latin typeface="Times New Roman"/>
                          <a:ea typeface="Times New Roman"/>
                        </a:rPr>
                        <a:t>i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n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p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l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h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w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g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f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i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y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u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l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r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 dirty="0" err="1">
                          <a:latin typeface="Times New Roman"/>
                          <a:ea typeface="Times New Roman"/>
                        </a:rPr>
                        <a:t>i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h</a:t>
                      </a:r>
                      <a:endParaRPr lang="ru-RU" sz="1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67125" algn="l"/>
                        </a:tabLst>
                      </a:pP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mtClean="0"/>
              <a:t>Wordsearch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24000"/>
            <a:ext cx="8643998" cy="45720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It takes (whom, how much</a:t>
            </a:r>
            <a:r>
              <a:rPr lang="ru-RU" dirty="0" smtClean="0"/>
              <a:t> </a:t>
            </a:r>
            <a:r>
              <a:rPr lang="en-US" dirty="0" smtClean="0"/>
              <a:t>time) to get (where).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Это занимает (у кого</a:t>
            </a:r>
            <a:r>
              <a:rPr lang="en-US" dirty="0" smtClean="0"/>
              <a:t>, </a:t>
            </a:r>
            <a:r>
              <a:rPr lang="ru-RU" dirty="0" smtClean="0"/>
              <a:t>сколько времени), чтобы добраться (куда).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It takes </a:t>
            </a:r>
            <a:r>
              <a:rPr lang="en-US" u="sng" dirty="0" smtClean="0"/>
              <a:t>me</a:t>
            </a:r>
            <a:r>
              <a:rPr lang="en-US" dirty="0" smtClean="0"/>
              <a:t> 10 minutes to get </a:t>
            </a:r>
            <a:r>
              <a:rPr lang="en-US" u="sng" dirty="0" smtClean="0"/>
              <a:t>to the airport</a:t>
            </a:r>
            <a:r>
              <a:rPr lang="en-US" dirty="0" smtClean="0"/>
              <a:t>.</a:t>
            </a:r>
          </a:p>
          <a:p>
            <a:pPr algn="ctr">
              <a:buNone/>
            </a:pPr>
            <a:r>
              <a:rPr lang="en-US" dirty="0" smtClean="0"/>
              <a:t>It takes </a:t>
            </a:r>
            <a:r>
              <a:rPr lang="en-US" u="sng" dirty="0" err="1" smtClean="0"/>
              <a:t>Mr</a:t>
            </a:r>
            <a:r>
              <a:rPr lang="en-US" u="sng" dirty="0" smtClean="0"/>
              <a:t> Brown</a:t>
            </a:r>
            <a:r>
              <a:rPr lang="ru-RU" dirty="0" smtClean="0"/>
              <a:t> </a:t>
            </a:r>
            <a:r>
              <a:rPr lang="en-US" dirty="0" smtClean="0"/>
              <a:t>a quarter of an hour to get </a:t>
            </a:r>
            <a:r>
              <a:rPr lang="en-US" u="sng" dirty="0" smtClean="0"/>
              <a:t>to his office</a:t>
            </a:r>
            <a:r>
              <a:rPr lang="en-US" dirty="0" smtClean="0"/>
              <a:t>.</a:t>
            </a:r>
          </a:p>
          <a:p>
            <a:pPr algn="ctr">
              <a:buNone/>
            </a:pPr>
            <a:r>
              <a:rPr lang="en-US" dirty="0" smtClean="0"/>
              <a:t>It takes </a:t>
            </a:r>
            <a:r>
              <a:rPr lang="en-US" u="sng" dirty="0" smtClean="0"/>
              <a:t>the teacher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half an hour </a:t>
            </a:r>
            <a:r>
              <a:rPr lang="en-US" dirty="0" smtClean="0"/>
              <a:t>to get </a:t>
            </a:r>
            <a:r>
              <a:rPr lang="en-US" u="sng" dirty="0" smtClean="0"/>
              <a:t>home from school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Лексическая конструкция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smtClean="0"/>
              <a:t>It takes </a:t>
            </a:r>
            <a:r>
              <a:rPr lang="ru-RU" dirty="0" smtClean="0"/>
              <a:t>…</a:t>
            </a:r>
            <a:r>
              <a:rPr smtClean="0"/>
              <a:t> to get </a:t>
            </a:r>
            <a:r>
              <a:rPr lang="ru-RU" dirty="0" smtClean="0"/>
              <a:t>…»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285992"/>
            <a:ext cx="8229600" cy="2905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11 баллов – </a:t>
            </a:r>
            <a:r>
              <a:rPr lang="en-US" sz="2800" dirty="0" smtClean="0"/>
              <a:t>OK</a:t>
            </a:r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10-5 баллов –</a:t>
            </a:r>
            <a:r>
              <a:rPr lang="en-US" sz="2800" dirty="0" smtClean="0"/>
              <a:t> TROUBLE</a:t>
            </a:r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0-5 баллов – </a:t>
            </a:r>
            <a:r>
              <a:rPr lang="en-US" sz="2800" dirty="0" smtClean="0"/>
              <a:t>SOS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3476636"/>
          </a:xfrm>
        </p:spPr>
        <p:txBody>
          <a:bodyPr/>
          <a:lstStyle/>
          <a:p>
            <a:pPr algn="ctr">
              <a:buNone/>
            </a:pPr>
            <a:r>
              <a:rPr lang="ru-RU" sz="4800" dirty="0" smtClean="0"/>
              <a:t>Домашнее задание</a:t>
            </a:r>
          </a:p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dirty="0" smtClean="0"/>
              <a:t>H/t</a:t>
            </a:r>
            <a:r>
              <a:rPr lang="en-US" sz="4800" dirty="0" smtClean="0"/>
              <a:t>: ex. 8,9 p. 95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225</TotalTime>
  <Words>347</Words>
  <Application>Microsoft Office PowerPoint</Application>
  <PresentationFormat>Экран (4:3)</PresentationFormat>
  <Paragraphs>132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Слайд 1</vt:lpstr>
      <vt:lpstr>New words</vt:lpstr>
      <vt:lpstr>Слайд 3</vt:lpstr>
      <vt:lpstr>«Put the missing words» -  «Вставь пропущенные слова»</vt:lpstr>
      <vt:lpstr>«Odd words» - «Найди лишнее слово»</vt:lpstr>
      <vt:lpstr>Wordsearch</vt:lpstr>
      <vt:lpstr>Лексическая конструкция  «It takes … to get …»</vt:lpstr>
      <vt:lpstr>Итог урока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school</dc:creator>
  <cp:lastModifiedBy>school</cp:lastModifiedBy>
  <cp:revision>23</cp:revision>
  <dcterms:created xsi:type="dcterms:W3CDTF">2016-04-21T09:03:35Z</dcterms:created>
  <dcterms:modified xsi:type="dcterms:W3CDTF">2016-04-21T12:48:36Z</dcterms:modified>
</cp:coreProperties>
</file>