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6" r:id="rId3"/>
    <p:sldId id="277" r:id="rId4"/>
    <p:sldId id="260" r:id="rId5"/>
    <p:sldId id="267" r:id="rId6"/>
    <p:sldId id="266" r:id="rId7"/>
    <p:sldId id="278" r:id="rId8"/>
    <p:sldId id="279" r:id="rId9"/>
    <p:sldId id="263" r:id="rId10"/>
    <p:sldId id="264" r:id="rId11"/>
    <p:sldId id="276" r:id="rId12"/>
    <p:sldId id="258" r:id="rId13"/>
    <p:sldId id="280" r:id="rId14"/>
    <p:sldId id="294" r:id="rId15"/>
    <p:sldId id="281" r:id="rId16"/>
    <p:sldId id="282" r:id="rId17"/>
    <p:sldId id="291" r:id="rId18"/>
    <p:sldId id="292" r:id="rId19"/>
    <p:sldId id="293" r:id="rId20"/>
    <p:sldId id="284" r:id="rId21"/>
    <p:sldId id="275" r:id="rId22"/>
    <p:sldId id="290" r:id="rId23"/>
    <p:sldId id="289" r:id="rId24"/>
    <p:sldId id="297" r:id="rId25"/>
    <p:sldId id="298" r:id="rId26"/>
    <p:sldId id="299" r:id="rId27"/>
    <p:sldId id="300" r:id="rId28"/>
    <p:sldId id="29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4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2A3ED-8201-44BD-9AE8-7D4A1FD481D6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98B2A-230D-4D46-8A10-E67BE5690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943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2509-9A94-4478-BBA7-7B650E4B694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88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00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91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46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9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653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38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74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0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85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C6C40-26AE-49AC-9250-C019F036D388}" type="datetimeFigureOut">
              <a:rPr lang="ru-RU" smtClean="0"/>
              <a:t>20.12.2025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C07C2-9B13-4DB9-9FFD-D2CFD79C0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61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1779" y="410338"/>
            <a:ext cx="9144000" cy="135009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Министерство образования Республики Мордовия</a:t>
            </a:r>
            <a:b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Государственное бюджетное профессиональное образовательное учреждение Республики Мордовия «</a:t>
            </a:r>
            <a:r>
              <a:rPr lang="ru-RU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Краснослободский</a:t>
            </a: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аграрный техникум»</a:t>
            </a:r>
            <a:b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ГБПОУ РМ «</a:t>
            </a:r>
            <a:r>
              <a:rPr lang="ru-RU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Краснослободский</a:t>
            </a: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аграрный техникум»</a:t>
            </a:r>
            <a:b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4475" y="4859339"/>
            <a:ext cx="9144000" cy="165576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Подготовил преподаватель  Кирпичников Анатолий  Алексеевич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74079" y="2273181"/>
            <a:ext cx="7819401" cy="1600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IX </a:t>
            </a:r>
            <a:r>
              <a:rPr lang="ru-RU" b="1" dirty="0">
                <a:solidFill>
                  <a:srgbClr val="FF0000"/>
                </a:solidFill>
              </a:rPr>
              <a:t>ВСЕРОССИЙСКИЙ ПЕДАГОГИЧЕСКИЙ КОНКУРС </a:t>
            </a:r>
            <a:r>
              <a:rPr lang="ru-RU" b="1" dirty="0" smtClean="0">
                <a:solidFill>
                  <a:srgbClr val="FF0000"/>
                </a:solidFill>
              </a:rPr>
              <a:t>  </a:t>
            </a:r>
            <a:r>
              <a:rPr lang="ru-RU" b="1" dirty="0">
                <a:solidFill>
                  <a:srgbClr val="FF0000"/>
                </a:solidFill>
              </a:rPr>
              <a:t>«МОЯ ЛУЧШАЯ МЕТОДИЧЕСКАЯ РАЗРАБОТКА» </a:t>
            </a: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Тема: Геометрические фигуры,</a:t>
            </a: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многогранники и тела вращения                                       Практико-ориентированное занятие с применением кейс-технологий (Приложение)</a:t>
            </a:r>
            <a:endParaRPr lang="ru-RU" sz="20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4325" y="156688"/>
            <a:ext cx="57150" cy="651081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04800" y="156688"/>
            <a:ext cx="1156335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877675" y="156688"/>
            <a:ext cx="47625" cy="6434612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71475" y="6591300"/>
            <a:ext cx="1156335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773333" y="1760434"/>
            <a:ext cx="3296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Математика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0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3756"/>
          </a:xfrm>
          <a:solidFill>
            <a:schemeClr val="accent2"/>
          </a:solidFill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Признаки подобия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треугольников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4760" y="1486378"/>
            <a:ext cx="548221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I признак подобия треугольников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0070C0"/>
                </a:solidFill>
              </a:rPr>
              <a:t>е</a:t>
            </a:r>
            <a:r>
              <a:rPr lang="ru-RU" dirty="0" smtClean="0">
                <a:solidFill>
                  <a:srgbClr val="0070C0"/>
                </a:solidFill>
              </a:rPr>
              <a:t>сли </a:t>
            </a:r>
            <a:r>
              <a:rPr lang="ru-RU" dirty="0">
                <a:solidFill>
                  <a:srgbClr val="0070C0"/>
                </a:solidFill>
              </a:rPr>
              <a:t>два угла одного треугольника соответственно </a:t>
            </a:r>
            <a:r>
              <a:rPr lang="ru-RU" dirty="0" smtClean="0">
                <a:solidFill>
                  <a:srgbClr val="0070C0"/>
                </a:solidFill>
              </a:rPr>
              <a:t>равны </a:t>
            </a:r>
            <a:r>
              <a:rPr lang="ru-RU" dirty="0">
                <a:solidFill>
                  <a:srgbClr val="0070C0"/>
                </a:solidFill>
              </a:rPr>
              <a:t>двум углам другого, то такие треугольники подобны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4760" y="2996549"/>
            <a:ext cx="5482216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II признак подобия треугольников</a:t>
            </a:r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–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если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две </a:t>
            </a:r>
            <a:r>
              <a:rPr lang="ru-RU" b="1" dirty="0">
                <a:solidFill>
                  <a:srgbClr val="C00000"/>
                </a:solidFill>
              </a:rPr>
              <a:t>стороны одного треугольника </a:t>
            </a:r>
            <a:r>
              <a:rPr lang="ru-RU" b="1" dirty="0" smtClean="0">
                <a:solidFill>
                  <a:srgbClr val="C00000"/>
                </a:solidFill>
              </a:rPr>
              <a:t>пропорциональны </a:t>
            </a:r>
            <a:r>
              <a:rPr lang="ru-RU" b="1" dirty="0">
                <a:solidFill>
                  <a:srgbClr val="C00000"/>
                </a:solidFill>
              </a:rPr>
              <a:t>двум сторонам другого треугольника и углы, заключенные между этими сторонами, равны, то такие треугольники подобны</a:t>
            </a:r>
            <a:r>
              <a:rPr lang="ru-RU" b="1" i="1" dirty="0">
                <a:solidFill>
                  <a:srgbClr val="C00000"/>
                </a:solidFill>
              </a:rPr>
              <a:t>.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</a:t>
            </a:r>
            <a:endParaRPr lang="ru-RU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4761" y="5060718"/>
            <a:ext cx="555841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latin typeface="Comic Sans MS" panose="030F0702030302020204" pitchFamily="66" charset="0"/>
              </a:rPr>
              <a:t>III признак подобия </a:t>
            </a:r>
            <a:r>
              <a:rPr lang="ru-RU" b="1" dirty="0" smtClean="0">
                <a:latin typeface="Comic Sans MS" panose="030F0702030302020204" pitchFamily="66" charset="0"/>
              </a:rPr>
              <a:t>треугольников -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сли три стороны одного треугольника пропорциональны 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трем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сторонам другого, то такие треугольники подобны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 descr="3e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508" y="1385293"/>
            <a:ext cx="4324350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508" y="3021774"/>
            <a:ext cx="432435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4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708" y="4746572"/>
            <a:ext cx="4324350" cy="1514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104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7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dobie-pryamougolnyh-treugolnikov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392" y="903564"/>
            <a:ext cx="1739158" cy="104552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 prstMaterial="metal">
            <a:contourClr>
              <a:schemeClr val="accent5">
                <a:lumMod val="40000"/>
                <a:lumOff val="60000"/>
              </a:schemeClr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705" y="145578"/>
            <a:ext cx="10515600" cy="60537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/>
              <a:t>Признаки подобия </a:t>
            </a:r>
            <a:r>
              <a:rPr lang="ru-RU" sz="3600" dirty="0" smtClean="0"/>
              <a:t>прямоугольных треугольников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03305" y="1042587"/>
            <a:ext cx="767394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u="sng" dirty="0">
                <a:solidFill>
                  <a:srgbClr val="FF0000"/>
                </a:solidFill>
              </a:rPr>
              <a:t>1- й признак подобия прямоугольных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треугольников</a:t>
            </a:r>
            <a:endParaRPr lang="ru-RU" sz="1600" dirty="0"/>
          </a:p>
          <a:p>
            <a:r>
              <a:rPr lang="ru-RU" sz="1600" b="1" dirty="0"/>
              <a:t>Если прямоугольные треугольники имеют равный острый угол, то такие </a:t>
            </a:r>
            <a:endParaRPr lang="ru-RU" sz="1600" b="1" dirty="0" smtClean="0"/>
          </a:p>
          <a:p>
            <a:r>
              <a:rPr lang="ru-RU" sz="1600" b="1" dirty="0" smtClean="0"/>
              <a:t>треугольники </a:t>
            </a:r>
            <a:r>
              <a:rPr lang="ru-RU" sz="1600" b="1" dirty="0"/>
              <a:t>подобны</a:t>
            </a:r>
            <a:r>
              <a:rPr lang="ru-RU" sz="1600" b="1" dirty="0" smtClean="0"/>
              <a:t>. 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556760" y="4145095"/>
            <a:ext cx="578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78380" y="196591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  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380" y="1978281"/>
            <a:ext cx="821322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>
                <a:solidFill>
                  <a:srgbClr val="FF0000"/>
                </a:solidFill>
              </a:rPr>
              <a:t>2- й признак подобия прямоугольных </a:t>
            </a:r>
            <a:r>
              <a:rPr lang="ru-RU" b="1" i="1" u="sng" dirty="0" smtClean="0">
                <a:solidFill>
                  <a:srgbClr val="FF0000"/>
                </a:solidFill>
              </a:rPr>
              <a:t>треугольников</a:t>
            </a:r>
            <a:endParaRPr lang="ru-RU" dirty="0"/>
          </a:p>
          <a:p>
            <a:r>
              <a:rPr lang="ru-RU" b="1" dirty="0"/>
              <a:t>Если два катета одного прямоугольного треугольника пропорциональны двум </a:t>
            </a:r>
            <a:endParaRPr lang="ru-RU" b="1" dirty="0" smtClean="0"/>
          </a:p>
          <a:p>
            <a:r>
              <a:rPr lang="ru-RU" b="1" dirty="0" smtClean="0"/>
              <a:t>катетам </a:t>
            </a:r>
            <a:r>
              <a:rPr lang="ru-RU" b="1" dirty="0"/>
              <a:t>другого прямоугольного треугольника, то такие треугольники подобны.</a:t>
            </a:r>
            <a:endParaRPr lang="ru-RU" dirty="0"/>
          </a:p>
        </p:txBody>
      </p:sp>
      <p:pic>
        <p:nvPicPr>
          <p:cNvPr id="13" name="Рисунок 12" descr="priznaki-podobiya-pryamougolnyh-treugolnikov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788" y="2006106"/>
            <a:ext cx="1543762" cy="97689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803305" y="3061066"/>
            <a:ext cx="1030872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u="sng" dirty="0">
                <a:solidFill>
                  <a:srgbClr val="FF0000"/>
                </a:solidFill>
              </a:rPr>
              <a:t>3- й признак подобия прямоугольных </a:t>
            </a:r>
            <a:r>
              <a:rPr lang="ru-RU" b="1" i="1" u="sng" dirty="0" smtClean="0">
                <a:solidFill>
                  <a:srgbClr val="FF0000"/>
                </a:solidFill>
              </a:rPr>
              <a:t>треугольников</a:t>
            </a:r>
            <a:endParaRPr lang="ru-RU" dirty="0"/>
          </a:p>
          <a:p>
            <a:r>
              <a:rPr lang="ru-RU" b="1" dirty="0"/>
              <a:t>Если катет и гипотенуза одного прямоугольного треугольника пропорциональны катету </a:t>
            </a:r>
            <a:r>
              <a:rPr lang="ru-RU" b="1" dirty="0" smtClean="0"/>
              <a:t>и </a:t>
            </a:r>
            <a:r>
              <a:rPr lang="ru-RU" b="1" dirty="0"/>
              <a:t>гипотенузе другого прямоугольного треугольника, то такие треугольники подобны.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755" y="4136046"/>
            <a:ext cx="4352925" cy="26479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69505" y="4136046"/>
            <a:ext cx="5648326" cy="6771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АС /А1С = АВ/А1В1</a:t>
            </a:r>
            <a:r>
              <a:rPr lang="ru-RU" sz="2000" b="1" dirty="0"/>
              <a:t>, откуда АВ = АС * А1В1 / А1С1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524625" y="4877957"/>
            <a:ext cx="405765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АВ = 20 * 6 / 8 =15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08311" y="4136046"/>
            <a:ext cx="6170713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По рисунку к </a:t>
            </a:r>
            <a:r>
              <a:rPr lang="ru-RU" sz="2000" b="1" dirty="0" smtClean="0">
                <a:solidFill>
                  <a:srgbClr val="C00000"/>
                </a:solidFill>
              </a:rPr>
              <a:t>задаче</a:t>
            </a:r>
            <a:r>
              <a:rPr lang="ru-RU" sz="2000" b="1" dirty="0" smtClean="0">
                <a:solidFill>
                  <a:srgbClr val="002060"/>
                </a:solidFill>
              </a:rPr>
              <a:t>, определить признак подобия треугольников АВС и А1В1С1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6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044" y="257030"/>
            <a:ext cx="7913973" cy="83752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Решение проблемы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 Измерение ширины реки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84" y="1768758"/>
            <a:ext cx="7705725" cy="4456112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6899641" y="2477297"/>
            <a:ext cx="2049" cy="1567016"/>
          </a:xfrm>
          <a:prstGeom prst="line">
            <a:avLst/>
          </a:prstGeom>
          <a:ln w="5715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5132439" y="4000500"/>
            <a:ext cx="1710814" cy="0"/>
          </a:xfrm>
          <a:prstGeom prst="line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421627" y="4000500"/>
            <a:ext cx="1607573" cy="0"/>
          </a:xfrm>
          <a:prstGeom prst="line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421626" y="4000500"/>
            <a:ext cx="0" cy="1456403"/>
          </a:xfrm>
          <a:prstGeom prst="line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449821" y="2536725"/>
            <a:ext cx="3421626" cy="2920178"/>
          </a:xfrm>
          <a:prstGeom prst="line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076" y="3151625"/>
            <a:ext cx="457200" cy="914400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 flipH="1">
            <a:off x="6899778" y="2635624"/>
            <a:ext cx="476" cy="1241051"/>
          </a:xfrm>
          <a:prstGeom prst="line">
            <a:avLst/>
          </a:prstGeom>
          <a:ln w="5715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6841754" y="3361765"/>
            <a:ext cx="29693" cy="635049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243326" y="3291300"/>
            <a:ext cx="29693" cy="635049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972" y="3020576"/>
            <a:ext cx="457200" cy="914400"/>
          </a:xfrm>
          <a:prstGeom prst="rect">
            <a:avLst/>
          </a:prstGeom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3415553" y="3254188"/>
            <a:ext cx="19423" cy="672161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2505" y="2998302"/>
            <a:ext cx="519085" cy="869939"/>
          </a:xfrm>
          <a:prstGeom prst="rect">
            <a:avLst/>
          </a:prstGeom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3366510" y="4867377"/>
            <a:ext cx="1" cy="635049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3442448" y="2522661"/>
            <a:ext cx="3429000" cy="2948305"/>
            <a:chOff x="0" y="0"/>
            <a:chExt cx="3429000" cy="2948753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0" y="28575"/>
              <a:ext cx="3421626" cy="2920178"/>
            </a:xfrm>
            <a:prstGeom prst="line">
              <a:avLst/>
            </a:prstGeom>
            <a:ln w="57150">
              <a:solidFill>
                <a:srgbClr val="00206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3429000" y="0"/>
              <a:ext cx="0" cy="1456403"/>
            </a:xfrm>
            <a:prstGeom prst="line">
              <a:avLst/>
            </a:prstGeom>
            <a:ln w="57150">
              <a:solidFill>
                <a:srgbClr val="00206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0" y="1485900"/>
              <a:ext cx="0" cy="1456403"/>
            </a:xfrm>
            <a:prstGeom prst="line">
              <a:avLst/>
            </a:prstGeom>
            <a:ln w="57150">
              <a:solidFill>
                <a:srgbClr val="00206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0" y="1438275"/>
              <a:ext cx="3420592" cy="3195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8338150" y="806064"/>
            <a:ext cx="3421380" cy="2967355"/>
            <a:chOff x="0" y="0"/>
            <a:chExt cx="3421626" cy="2967803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0" y="47625"/>
              <a:ext cx="3421626" cy="2920178"/>
            </a:xfrm>
            <a:prstGeom prst="line">
              <a:avLst/>
            </a:prstGeom>
            <a:ln w="57150">
              <a:solidFill>
                <a:srgbClr val="00206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3419475" y="0"/>
              <a:ext cx="0" cy="1456403"/>
            </a:xfrm>
            <a:prstGeom prst="line">
              <a:avLst/>
            </a:prstGeom>
            <a:ln w="57150"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0" y="1485900"/>
              <a:ext cx="0" cy="1456403"/>
            </a:xfrm>
            <a:prstGeom prst="line">
              <a:avLst/>
            </a:prstGeom>
            <a:ln w="57150"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0" y="1438275"/>
              <a:ext cx="3420592" cy="3195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8032518" y="3481849"/>
            <a:ext cx="32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146380" y="1906743"/>
            <a:ext cx="34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70141" y="190674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50391" y="468685"/>
            <a:ext cx="52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688659" y="2266292"/>
            <a:ext cx="25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146380" y="4262718"/>
            <a:ext cx="361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BC = EC</a:t>
            </a:r>
            <a:r>
              <a:rPr lang="ru-RU" b="1" dirty="0" smtClean="0"/>
              <a:t> </a:t>
            </a:r>
            <a:r>
              <a:rPr lang="en-US" b="1" dirty="0" smtClean="0"/>
              <a:t>  </a:t>
            </a:r>
            <a:r>
              <a:rPr lang="ru-RU" b="1" dirty="0" smtClean="0"/>
              <a:t> ВСА =</a:t>
            </a:r>
            <a:r>
              <a:rPr lang="en-US" b="1" dirty="0" smtClean="0"/>
              <a:t> DCE  B =E = 90 </a:t>
            </a:r>
            <a:r>
              <a:rPr lang="ru-RU" b="1" dirty="0" smtClean="0"/>
              <a:t>град 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032518" y="4826479"/>
            <a:ext cx="3908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Следовательно </a:t>
            </a:r>
            <a:r>
              <a:rPr lang="en-US" b="1" dirty="0" smtClean="0"/>
              <a:t>ABC = EDC</a:t>
            </a:r>
            <a:r>
              <a:rPr lang="ru-RU" b="1" dirty="0" smtClean="0"/>
              <a:t>, откуда 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007710" y="5279851"/>
            <a:ext cx="3724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АВ равна ширине реки  </a:t>
            </a:r>
            <a:r>
              <a:rPr lang="en-US" sz="2400" b="1" dirty="0" smtClean="0">
                <a:solidFill>
                  <a:srgbClr val="FF0000"/>
                </a:solidFill>
              </a:rPr>
              <a:t>ED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6629" y="600973"/>
            <a:ext cx="3995915" cy="31381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5111" y="6151494"/>
            <a:ext cx="9110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Проблема решена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В нашем случае ширина реки АВ равна 30 метров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19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-0.1306 -0.01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36" y="-6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L -0.15326 -0.001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69" y="-6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0.00377 0.212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062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0117 1.11111E-6 C 0.29127 1.11111E-6 0.40247 -0.06898 0.40247 -0.125 L 0.40247 -0.25 " pathEditMode="relative" rAng="0" ptsTypes="AAAA"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17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2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937" y="365126"/>
            <a:ext cx="7354424" cy="80106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Индивидуальные планы 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" y="2286000"/>
            <a:ext cx="4909503" cy="356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6029737" y="2286000"/>
            <a:ext cx="5621489" cy="26776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Используя линейку и карандаш определите доказательно  одним или несколькими методами ширину реки на плане, учитывая масштаб клетки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6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Проект деревянного моста </a:t>
            </a:r>
            <a:endParaRPr lang="ru-RU" sz="6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6450" y="2400300"/>
            <a:ext cx="7867650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latin typeface="Comic Sans MS" panose="030F0702030302020204" pitchFamily="66" charset="0"/>
              </a:rPr>
              <a:t>Част ь </a:t>
            </a:r>
            <a:r>
              <a:rPr lang="ru-RU" sz="8000" b="1" i="1" dirty="0" err="1" smtClean="0">
                <a:latin typeface="Comic Sans MS" panose="030F0702030302020204" pitchFamily="66" charset="0"/>
              </a:rPr>
              <a:t>вт</a:t>
            </a:r>
            <a:r>
              <a:rPr lang="ru-RU" sz="8000" b="1" i="1" dirty="0" smtClean="0">
                <a:latin typeface="Comic Sans MS" panose="030F0702030302020204" pitchFamily="66" charset="0"/>
              </a:rPr>
              <a:t> </a:t>
            </a:r>
            <a:r>
              <a:rPr lang="ru-RU" sz="8000" b="1" i="1" dirty="0" err="1" smtClean="0">
                <a:latin typeface="Comic Sans MS" panose="030F0702030302020204" pitchFamily="66" charset="0"/>
              </a:rPr>
              <a:t>орая</a:t>
            </a:r>
            <a:endParaRPr lang="ru-RU" sz="8000" b="1" i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3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Виды  простых деревянных мостов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091381" y="1920506"/>
            <a:ext cx="4055529" cy="2253288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6695768" y="1920506"/>
            <a:ext cx="3980312" cy="225328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1091380" y="4542504"/>
            <a:ext cx="4055530" cy="209427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6474542" y="4403612"/>
            <a:ext cx="4321278" cy="245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9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6710516" y="4565393"/>
            <a:ext cx="2957748" cy="196278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02" y="1932653"/>
            <a:ext cx="5107572" cy="20193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1029929" y="4359018"/>
            <a:ext cx="3252470" cy="216916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Виды  простых деревянных мостов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6572885" y="1932653"/>
            <a:ext cx="394589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8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7557" y="49460"/>
            <a:ext cx="1173032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Использование свойств треугольника для определения высоты объекта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88822"/>
            <a:ext cx="2531459" cy="27189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03719" y="1340258"/>
            <a:ext cx="48397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По тени объекта можно определить неизвестную высоту объекта. Для этого необходимо измерить  длину тени объекта и длину тени предмета с известной высотой (например,  измерить свою тень). Получатся два прямоугольных  треугольника. Они подобны. Из подобия определяем высоту </a:t>
            </a:r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Х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685" y="1381350"/>
            <a:ext cx="3245333" cy="1819520"/>
          </a:xfrm>
          <a:prstGeom prst="rect">
            <a:avLst/>
          </a:prstGeom>
        </p:spPr>
      </p:pic>
      <p:sp>
        <p:nvSpPr>
          <p:cNvPr id="10" name="Прямоугольный треугольник 9"/>
          <p:cNvSpPr/>
          <p:nvPr/>
        </p:nvSpPr>
        <p:spPr>
          <a:xfrm>
            <a:off x="3774437" y="3811028"/>
            <a:ext cx="1261315" cy="761550"/>
          </a:xfrm>
          <a:prstGeom prst="rt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6756" y="1381350"/>
            <a:ext cx="574442" cy="18195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7394" y="3229401"/>
            <a:ext cx="3235303" cy="589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0351" y="1361504"/>
            <a:ext cx="1602346" cy="10963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-21038" y="4133844"/>
            <a:ext cx="12213037" cy="275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1037" y="4330613"/>
            <a:ext cx="1989839" cy="248936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42332" y="4665579"/>
            <a:ext cx="63887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Аналогично можно определить высоту, снова используя свойство подобия треугольников Отмерив определенное расстояние </a:t>
            </a:r>
            <a:r>
              <a:rPr lang="ru-RU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 </a:t>
            </a:r>
            <a:r>
              <a:rPr lang="ru-RU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от объекта, мысленно проводят прямую от вершины в выбранную точку. На расстоянии своего роста </a:t>
            </a:r>
            <a:r>
              <a:rPr lang="ru-RU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</a:t>
            </a:r>
            <a:r>
              <a:rPr lang="ru-RU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от этой точки восстанавливают перпендикуляр от </a:t>
            </a:r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поверхности до точки пересечения с воображаемой линией </a:t>
            </a:r>
            <a:r>
              <a:rPr lang="ru-RU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С</a:t>
            </a:r>
            <a:r>
              <a:rPr lang="ru-RU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(можно поставить рейку) </a:t>
            </a:r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Измеряют </a:t>
            </a:r>
            <a:r>
              <a:rPr lang="ru-RU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его - получили два прямоугольных треугольника – они подобны</a:t>
            </a:r>
            <a:endParaRPr lang="ru-RU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35021" y="4509630"/>
            <a:ext cx="1253567" cy="222264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5021" y="6439711"/>
            <a:ext cx="1201378" cy="256909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35021" y="4861298"/>
            <a:ext cx="64067" cy="161106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7557" y="6358350"/>
            <a:ext cx="594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241524" y="6512096"/>
            <a:ext cx="429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</a:t>
            </a:r>
            <a:endParaRPr lang="ru-RU" sz="2000" b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1480852" y="6274340"/>
            <a:ext cx="7480" cy="36849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43895" y="4343621"/>
            <a:ext cx="2079356" cy="247635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5095" y="4875106"/>
            <a:ext cx="1123950" cy="70485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8768" y="5963927"/>
            <a:ext cx="1114425" cy="62865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94377" y="6570169"/>
            <a:ext cx="285750" cy="257175"/>
          </a:xfrm>
          <a:prstGeom prst="rect">
            <a:avLst/>
          </a:prstGeom>
        </p:spPr>
      </p:pic>
      <p:cxnSp>
        <p:nvCxnSpPr>
          <p:cNvPr id="41" name="Прямая соединительная линия 40"/>
          <p:cNvCxnSpPr/>
          <p:nvPr/>
        </p:nvCxnSpPr>
        <p:spPr>
          <a:xfrm flipV="1">
            <a:off x="832484" y="2945458"/>
            <a:ext cx="623911" cy="8372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00410" y="1507905"/>
            <a:ext cx="755985" cy="14797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00410" y="1507905"/>
            <a:ext cx="94179" cy="23031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1906470" y="3486150"/>
            <a:ext cx="173657" cy="2095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882679" y="3125583"/>
            <a:ext cx="23791" cy="5041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906470" y="3132548"/>
            <a:ext cx="194407" cy="3536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08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1.875E-6 -0.2261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0" grpId="1" animBg="1"/>
      <p:bldP spid="14" grpId="0" animBg="1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94" y="0"/>
            <a:ext cx="8272463" cy="6804212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979024" y="5869922"/>
            <a:ext cx="134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251" y="4793807"/>
            <a:ext cx="847725" cy="1466850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746812" y="6185647"/>
            <a:ext cx="3671046" cy="13447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612341" y="887506"/>
            <a:ext cx="0" cy="5298141"/>
          </a:xfrm>
          <a:prstGeom prst="line">
            <a:avLst/>
          </a:prstGeom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271113" y="6400662"/>
            <a:ext cx="1146744" cy="24335"/>
          </a:xfrm>
          <a:prstGeom prst="line">
            <a:avLst/>
          </a:prstGeom>
          <a:ln w="3810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0" idx="2"/>
          </p:cNvCxnSpPr>
          <p:nvPr/>
        </p:nvCxnSpPr>
        <p:spPr>
          <a:xfrm>
            <a:off x="7271113" y="4597424"/>
            <a:ext cx="1" cy="1663233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612340" y="863833"/>
            <a:ext cx="3805517" cy="54326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7409329" y="4656885"/>
            <a:ext cx="0" cy="495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650797" y="4681678"/>
            <a:ext cx="54424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47071" y="4665255"/>
            <a:ext cx="546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46059" y="6320118"/>
            <a:ext cx="510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73136" y="6396335"/>
            <a:ext cx="537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9070" y="268941"/>
            <a:ext cx="3162300" cy="414337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0682" y="4412316"/>
            <a:ext cx="2499076" cy="167686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916" y="299162"/>
            <a:ext cx="2084393" cy="183373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95835" y="268941"/>
            <a:ext cx="3415553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Определение высоты дерева по тени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98315" y="6185647"/>
            <a:ext cx="3441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Ткиам</a:t>
            </a:r>
            <a:r>
              <a:rPr lang="ru-RU" b="1" dirty="0" smtClean="0">
                <a:solidFill>
                  <a:srgbClr val="C00000"/>
                </a:solidFill>
              </a:rPr>
              <a:t> образом высота дерева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0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4" grpId="0"/>
      <p:bldP spid="67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95500"/>
            <a:ext cx="4445000" cy="3022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499" y="2109103"/>
            <a:ext cx="5225101" cy="300899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 flipH="1">
            <a:off x="1856094" y="4871134"/>
            <a:ext cx="85325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8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Опеделить</a:t>
            </a:r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высоту дерева , используя указанный масштаб, линейку и знания треугольников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553200" cy="119697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Индивидуальные планы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2829" y="365125"/>
            <a:ext cx="4393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Для закрепления понятий предлагаются индивидуальные практические задания типа таких карточек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9655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Пояснение использования презентации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Презентация является приложением к разработке практико-ориентированного занятия по математике первого курса . В  презентации представлены рисунки и другой графический материал, позволяющий иллюстрировать рассматриваемые вопросы разработки. Это уменьшает время на создание рисунков и чертежей на доске, что увеличивает время эффективной подачи материала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26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93" y="134388"/>
            <a:ext cx="7155857" cy="882561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ЧАСТЬ 2 Проект моста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36493" y="1118121"/>
            <a:ext cx="3999431" cy="50783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Свая или опора</a:t>
            </a:r>
            <a:r>
              <a:rPr lang="ru-RU" dirty="0" smtClean="0"/>
              <a:t> – бревно основа моста. Они забиваются одним концом в дно и держат все устройство моста. Может быть две и более в ряд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Насадка</a:t>
            </a:r>
            <a:r>
              <a:rPr lang="ru-RU" b="1" dirty="0" smtClean="0"/>
              <a:t> </a:t>
            </a:r>
            <a:r>
              <a:rPr lang="ru-RU" dirty="0" smtClean="0"/>
              <a:t> - поперечное бревно, устанавливается сверху на сваи в ряду и соединяет их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Прогон</a:t>
            </a:r>
            <a:r>
              <a:rPr lang="ru-RU" dirty="0" smtClean="0"/>
              <a:t> – бревно или брус,  которые устанавливаются на насадки вдоль моста и служат основой для поперечного настила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Настил: поперечный</a:t>
            </a:r>
            <a:r>
              <a:rPr lang="ru-RU" dirty="0" smtClean="0"/>
              <a:t> – доски, наложенные встык поперек моста на прогоны; продольный – доски, наложенные вдоль поверхности моста </a:t>
            </a:r>
            <a:r>
              <a:rPr lang="ru-RU" dirty="0" err="1" smtClean="0"/>
              <a:t>ра</a:t>
            </a:r>
            <a:r>
              <a:rPr lang="ru-RU" dirty="0" smtClean="0"/>
              <a:t> поперечный настил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Пролет</a:t>
            </a:r>
            <a:r>
              <a:rPr lang="ru-RU" dirty="0" smtClean="0"/>
              <a:t> – расстояние между рядами свай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28" y="2371725"/>
            <a:ext cx="7504522" cy="4314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840" y="1382751"/>
            <a:ext cx="5140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Устройство деревянного моста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148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3876675" cy="6731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Проект моста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4638675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Фрагмент верха моста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591425" y="1428750"/>
            <a:ext cx="4248150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Характеристики моста</a:t>
            </a: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/>
              <a:t>Ширина реки - 30 метров</a:t>
            </a:r>
          </a:p>
          <a:p>
            <a:r>
              <a:rPr lang="ru-RU" b="1" dirty="0" smtClean="0"/>
              <a:t>Ширина моста 4 метра</a:t>
            </a:r>
          </a:p>
          <a:p>
            <a:r>
              <a:rPr lang="ru-RU" b="1" dirty="0" smtClean="0"/>
              <a:t>Количество свай  -  27 </a:t>
            </a:r>
            <a:r>
              <a:rPr lang="ru-RU" b="1" dirty="0" err="1" smtClean="0"/>
              <a:t>шт</a:t>
            </a:r>
            <a:r>
              <a:rPr lang="ru-RU" b="1" dirty="0" smtClean="0"/>
              <a:t> (9 рядов по 3 сваи)</a:t>
            </a:r>
          </a:p>
          <a:p>
            <a:r>
              <a:rPr lang="ru-RU" b="1" dirty="0" smtClean="0"/>
              <a:t>Количество насадок – 9 </a:t>
            </a:r>
            <a:r>
              <a:rPr lang="ru-RU" b="1" dirty="0" err="1" smtClean="0"/>
              <a:t>шт</a:t>
            </a:r>
            <a:endParaRPr lang="ru-RU" b="1" dirty="0" smtClean="0"/>
          </a:p>
          <a:p>
            <a:r>
              <a:rPr lang="ru-RU" b="1" dirty="0" smtClean="0"/>
              <a:t>Количество прогонов – </a:t>
            </a:r>
          </a:p>
          <a:p>
            <a:r>
              <a:rPr lang="ru-RU" b="1" dirty="0" smtClean="0"/>
              <a:t>Поперечный настил</a:t>
            </a:r>
          </a:p>
          <a:p>
            <a:r>
              <a:rPr lang="ru-RU" b="1" dirty="0" smtClean="0"/>
              <a:t>Продольный или верхний  настил</a:t>
            </a:r>
            <a:endParaRPr lang="ru-RU" b="1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123825" y="1519238"/>
            <a:ext cx="7239000" cy="2638425"/>
            <a:chOff x="123825" y="1073705"/>
            <a:chExt cx="7239000" cy="263842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825" y="1073705"/>
              <a:ext cx="7239000" cy="2638425"/>
            </a:xfrm>
            <a:prstGeom prst="rect">
              <a:avLst/>
            </a:prstGeom>
          </p:spPr>
        </p:pic>
        <p:cxnSp>
          <p:nvCxnSpPr>
            <p:cNvPr id="11" name="Прямая со стрелкой 10"/>
            <p:cNvCxnSpPr/>
            <p:nvPr/>
          </p:nvCxnSpPr>
          <p:spPr>
            <a:xfrm flipV="1">
              <a:off x="2638425" y="3390900"/>
              <a:ext cx="1104900" cy="107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676275" y="3390900"/>
              <a:ext cx="8001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776537" y="3021568"/>
              <a:ext cx="800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3,5 м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60135" y="3021568"/>
              <a:ext cx="616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 м</a:t>
              </a:r>
              <a:endParaRPr lang="ru-RU" dirty="0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6019800" y="3390900"/>
              <a:ext cx="8763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flipH="1">
              <a:off x="6257923" y="3107293"/>
              <a:ext cx="552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 м</a:t>
              </a:r>
              <a:endParaRPr lang="ru-RU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7791450" y="5008007"/>
            <a:ext cx="4133850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Примечание: прогоны выполняем из бруса квадратного сечения размером стороны  0,2 м, поперечный и продольный настил из сосновых досок толщиной  5 см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87" y="5060396"/>
            <a:ext cx="70866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5832792" cy="1325563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Параметры моста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57" y="2063746"/>
            <a:ext cx="7009978" cy="157559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79909" y="4269198"/>
            <a:ext cx="6868026" cy="18366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0052" y="2374490"/>
            <a:ext cx="3256426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Поперечный разрез моста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11612" y="4542503"/>
            <a:ext cx="339212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Фрагмент одного пролета моста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9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74644"/>
            <a:ext cx="9276735" cy="795278"/>
          </a:xfrm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Расчет количества прогонов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22400" y="1841500"/>
            <a:ext cx="5067300" cy="4241800"/>
            <a:chOff x="2070100" y="381000"/>
            <a:chExt cx="5689600" cy="52451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149764" y="1498091"/>
              <a:ext cx="5549900" cy="2794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209800" y="3308350"/>
              <a:ext cx="5549900" cy="2794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209800" y="5346700"/>
              <a:ext cx="5549900" cy="2794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070100" y="3200400"/>
              <a:ext cx="279400" cy="24257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489200" y="1308100"/>
              <a:ext cx="254000" cy="24257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82900" y="3200400"/>
              <a:ext cx="254000" cy="24257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270250" y="1308100"/>
              <a:ext cx="254000" cy="24257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 flipH="1">
              <a:off x="3842330" y="381000"/>
              <a:ext cx="216476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прогоны</a:t>
              </a:r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72200" y="2257800"/>
              <a:ext cx="13081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насадки</a:t>
              </a:r>
              <a:endParaRPr lang="ru-RU" dirty="0"/>
            </a:p>
          </p:txBody>
        </p:sp>
        <p:cxnSp>
          <p:nvCxnSpPr>
            <p:cNvPr id="13" name="Прямая со стрелкой 12"/>
            <p:cNvCxnSpPr>
              <a:stCxn id="11" idx="3"/>
            </p:cNvCxnSpPr>
            <p:nvPr/>
          </p:nvCxnSpPr>
          <p:spPr>
            <a:xfrm flipH="1">
              <a:off x="2743200" y="565666"/>
              <a:ext cx="1099130" cy="5963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11" idx="3"/>
            </p:cNvCxnSpPr>
            <p:nvPr/>
          </p:nvCxnSpPr>
          <p:spPr>
            <a:xfrm flipH="1">
              <a:off x="3489615" y="565666"/>
              <a:ext cx="352715" cy="6982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>
              <a:stCxn id="12" idx="1"/>
            </p:cNvCxnSpPr>
            <p:nvPr/>
          </p:nvCxnSpPr>
          <p:spPr>
            <a:xfrm flipH="1" flipV="1">
              <a:off x="5129358" y="1840815"/>
              <a:ext cx="1042842" cy="6016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H="1">
              <a:off x="5486400" y="2677403"/>
              <a:ext cx="685800" cy="5709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524250" y="3679305"/>
              <a:ext cx="0" cy="6352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2149764" y="4268968"/>
              <a:ext cx="133985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251200" y="4314563"/>
              <a:ext cx="1047085" cy="4566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95 см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78298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361556" cy="13255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Вот такой мост получится у нас после реализации нашего кейс - проекта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51592"/>
            <a:ext cx="100107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2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468" y="30937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Развлекательно-развивающая минутка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10" y="624468"/>
            <a:ext cx="11372850" cy="5999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18424" y="3256157"/>
            <a:ext cx="948968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Кроссворд </a:t>
            </a:r>
            <a:r>
              <a:rPr lang="ru-RU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Многогранник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9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95" y="82106"/>
            <a:ext cx="11236036" cy="64417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84909"/>
            <a:ext cx="9144000" cy="19257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364" y="2604656"/>
            <a:ext cx="5749636" cy="42533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484909"/>
            <a:ext cx="9144000" cy="1925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0213" y="209637"/>
            <a:ext cx="10668000" cy="2013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25132" y="1010863"/>
            <a:ext cx="8326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Многогранник</a:t>
            </a:r>
            <a:endParaRPr lang="ru-RU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8919" y="338476"/>
            <a:ext cx="5569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   Кроссворд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5537504" y="2445813"/>
            <a:ext cx="491421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Инструкция по работе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31376" y="3107582"/>
            <a:ext cx="5749636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Для загрузки кроссворда щелкнуть ЛКМ .  Далее ответить на выбранный визуально вопрос письменно или устно. 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«Щелкнув» по тексту выбранного вопроса, в клетках, соответствующих номеру вопроса, появится слово, а цвет текста изменится. Аналогично с другими вопросами. Вопросы можно выбирать в любом порядке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097" y="553561"/>
            <a:ext cx="1295400" cy="14001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168" y="505935"/>
            <a:ext cx="13049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76888" y="71811"/>
          <a:ext cx="7795268" cy="6672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27476745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2165986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577284905"/>
                    </a:ext>
                  </a:extLst>
                </a:gridCol>
                <a:gridCol w="316091">
                  <a:extLst>
                    <a:ext uri="{9D8B030D-6E8A-4147-A177-3AD203B41FA5}">
                      <a16:colId xmlns:a16="http://schemas.microsoft.com/office/drawing/2014/main" val="1128840904"/>
                    </a:ext>
                  </a:extLst>
                </a:gridCol>
                <a:gridCol w="403909">
                  <a:extLst>
                    <a:ext uri="{9D8B030D-6E8A-4147-A177-3AD203B41FA5}">
                      <a16:colId xmlns:a16="http://schemas.microsoft.com/office/drawing/2014/main" val="204857127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5815785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0328129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4882799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3509706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6900610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356119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3710402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71430386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20411268"/>
                    </a:ext>
                  </a:extLst>
                </a:gridCol>
                <a:gridCol w="319552">
                  <a:extLst>
                    <a:ext uri="{9D8B030D-6E8A-4147-A177-3AD203B41FA5}">
                      <a16:colId xmlns:a16="http://schemas.microsoft.com/office/drawing/2014/main" val="3792157320"/>
                    </a:ext>
                  </a:extLst>
                </a:gridCol>
                <a:gridCol w="312611">
                  <a:extLst>
                    <a:ext uri="{9D8B030D-6E8A-4147-A177-3AD203B41FA5}">
                      <a16:colId xmlns:a16="http://schemas.microsoft.com/office/drawing/2014/main" val="2494397551"/>
                    </a:ext>
                  </a:extLst>
                </a:gridCol>
                <a:gridCol w="323105">
                  <a:extLst>
                    <a:ext uri="{9D8B030D-6E8A-4147-A177-3AD203B41FA5}">
                      <a16:colId xmlns:a16="http://schemas.microsoft.com/office/drawing/2014/main" val="5204693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0812392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3374106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755222201"/>
                    </a:ext>
                  </a:extLst>
                </a:gridCol>
                <a:gridCol w="511720">
                  <a:extLst>
                    <a:ext uri="{9D8B030D-6E8A-4147-A177-3AD203B41FA5}">
                      <a16:colId xmlns:a16="http://schemas.microsoft.com/office/drawing/2014/main" val="266915744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665965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455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9689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0017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6208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6919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222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0302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426481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8216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47014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3489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50102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1518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47694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4989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600264"/>
                  </a:ext>
                </a:extLst>
              </a:tr>
              <a:tr h="4441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6126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76642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65727" y="12474"/>
            <a:ext cx="393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</a:p>
          <a:p>
            <a:r>
              <a:rPr lang="ru-RU" sz="2400" b="1" dirty="0" smtClean="0"/>
              <a:t>ы</a:t>
            </a:r>
          </a:p>
          <a:p>
            <a:r>
              <a:rPr lang="ru-RU" sz="2400" b="1" dirty="0" smtClean="0"/>
              <a:t>с</a:t>
            </a:r>
          </a:p>
          <a:p>
            <a:r>
              <a:rPr lang="ru-RU" sz="2400" b="1" dirty="0" smtClean="0"/>
              <a:t>о</a:t>
            </a:r>
          </a:p>
          <a:p>
            <a:r>
              <a:rPr lang="ru-RU" sz="2400" b="1" dirty="0" smtClean="0"/>
              <a:t>т</a:t>
            </a:r>
          </a:p>
          <a:p>
            <a:r>
              <a:rPr lang="ru-RU" sz="2400" b="1" dirty="0" smtClean="0"/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6059" y="1850524"/>
            <a:ext cx="2434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   е  к   у   щ  а   я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1781487" y="1494170"/>
            <a:ext cx="3685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к</a:t>
            </a:r>
            <a:endParaRPr lang="ru-RU" sz="2400" b="1" dirty="0" smtClean="0"/>
          </a:p>
          <a:p>
            <a:r>
              <a:rPr lang="ru-RU" sz="2400" b="1" dirty="0" smtClean="0"/>
              <a:t>т</a:t>
            </a:r>
          </a:p>
          <a:p>
            <a:r>
              <a:rPr lang="ru-RU" sz="2400" b="1" dirty="0" err="1" smtClean="0"/>
              <a:t>аэдр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882637" y="2567893"/>
            <a:ext cx="3272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</a:t>
            </a:r>
            <a:endParaRPr lang="ru-RU" sz="2400" b="1" dirty="0" smtClean="0"/>
          </a:p>
          <a:p>
            <a:r>
              <a:rPr lang="ru-RU" sz="2400" b="1" dirty="0" smtClean="0"/>
              <a:t>е</a:t>
            </a:r>
          </a:p>
          <a:p>
            <a:r>
              <a:rPr lang="ru-RU" sz="2400" b="1" dirty="0" smtClean="0"/>
              <a:t>р</a:t>
            </a:r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 smtClean="0"/>
              <a:t>м</a:t>
            </a:r>
          </a:p>
          <a:p>
            <a:r>
              <a:rPr lang="ru-RU" sz="2400" b="1" dirty="0"/>
              <a:t>е</a:t>
            </a:r>
            <a:endParaRPr lang="ru-RU" sz="2400" b="1" dirty="0" smtClean="0"/>
          </a:p>
          <a:p>
            <a:r>
              <a:rPr lang="ru-RU" sz="2400" b="1" dirty="0" smtClean="0"/>
              <a:t>т</a:t>
            </a:r>
          </a:p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 flipH="1">
            <a:off x="2527291" y="2946564"/>
            <a:ext cx="2582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  е   р   ш  и   н   а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06186" y="3677162"/>
            <a:ext cx="234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р   а   д   и   у   с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 flipH="1">
            <a:off x="719777" y="4789733"/>
            <a:ext cx="2696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   в   а   д   р   а   т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 flipH="1">
            <a:off x="1067549" y="3347790"/>
            <a:ext cx="4934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с</a:t>
            </a:r>
            <a:endParaRPr lang="ru-RU" sz="2400" b="1" dirty="0" smtClean="0"/>
          </a:p>
          <a:p>
            <a:r>
              <a:rPr lang="ru-RU" sz="2400" b="1" dirty="0"/>
              <a:t>н</a:t>
            </a:r>
            <a:endParaRPr lang="ru-RU" sz="2400" b="1" dirty="0" smtClean="0"/>
          </a:p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 smtClean="0"/>
              <a:t>в</a:t>
            </a:r>
          </a:p>
          <a:p>
            <a:r>
              <a:rPr lang="ru-RU" sz="2400" b="1" dirty="0"/>
              <a:t>н</a:t>
            </a:r>
            <a:endParaRPr lang="ru-RU" sz="2400" b="1" dirty="0" smtClean="0"/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155919" y="4782679"/>
            <a:ext cx="341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</a:t>
            </a:r>
            <a:endParaRPr lang="ru-RU" sz="2400" b="1" dirty="0" smtClean="0"/>
          </a:p>
          <a:p>
            <a:r>
              <a:rPr lang="ru-RU" sz="2400" b="1" dirty="0"/>
              <a:t>е</a:t>
            </a:r>
            <a:endParaRPr lang="ru-RU" sz="2400" b="1" dirty="0" smtClean="0"/>
          </a:p>
          <a:p>
            <a:r>
              <a:rPr lang="ru-RU" sz="2400" b="1" dirty="0"/>
              <a:t>б</a:t>
            </a:r>
            <a:endParaRPr lang="ru-RU" sz="2400" b="1" dirty="0" smtClean="0"/>
          </a:p>
          <a:p>
            <a:r>
              <a:rPr lang="ru-RU" sz="2400" b="1" dirty="0"/>
              <a:t>р</a:t>
            </a:r>
            <a:endParaRPr lang="ru-RU" sz="2400" b="1" dirty="0" smtClean="0"/>
          </a:p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 flipH="1">
            <a:off x="2032316" y="6236129"/>
            <a:ext cx="3681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</a:t>
            </a:r>
            <a:r>
              <a:rPr lang="ru-RU" sz="2400" b="1" dirty="0" smtClean="0"/>
              <a:t> о   б   р   а   з   у  ю  щ  а   я 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338706" y="1102028"/>
            <a:ext cx="3429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</a:t>
            </a:r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/>
              <a:t>а</a:t>
            </a:r>
            <a:endParaRPr lang="ru-RU" sz="2400" b="1" dirty="0" smtClean="0"/>
          </a:p>
          <a:p>
            <a:r>
              <a:rPr lang="ru-RU" sz="2400" b="1" dirty="0"/>
              <a:t>г</a:t>
            </a:r>
            <a:endParaRPr lang="ru-RU" sz="2400" b="1" dirty="0" smtClean="0"/>
          </a:p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н</a:t>
            </a:r>
            <a:endParaRPr lang="ru-RU" sz="2400" b="1" dirty="0" smtClean="0"/>
          </a:p>
          <a:p>
            <a:r>
              <a:rPr lang="ru-RU" sz="2400" b="1" dirty="0"/>
              <a:t>а</a:t>
            </a:r>
            <a:endParaRPr lang="ru-RU" sz="2400" b="1" dirty="0" smtClean="0"/>
          </a:p>
          <a:p>
            <a:r>
              <a:rPr lang="ru-RU" sz="2400" b="1" dirty="0"/>
              <a:t>л</a:t>
            </a:r>
            <a:endParaRPr lang="ru-RU" sz="2400" b="1" dirty="0" smtClean="0"/>
          </a:p>
          <a:p>
            <a:r>
              <a:rPr lang="ru-RU" sz="2400" b="1" dirty="0"/>
              <a:t>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11764" y="2206590"/>
            <a:ext cx="18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г   р   а   н   ь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 rot="10800000" flipH="1" flipV="1">
            <a:off x="5075978" y="0"/>
            <a:ext cx="4200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а</a:t>
            </a:r>
            <a:endParaRPr lang="ru-RU" sz="2400" b="1" dirty="0" smtClean="0"/>
          </a:p>
          <a:p>
            <a:r>
              <a:rPr lang="ru-RU" sz="2400" b="1" dirty="0"/>
              <a:t>п</a:t>
            </a:r>
            <a:endParaRPr lang="ru-RU" sz="2400" b="1" dirty="0" smtClean="0"/>
          </a:p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ф</a:t>
            </a:r>
            <a:endParaRPr lang="ru-RU" sz="2400" b="1" dirty="0" smtClean="0"/>
          </a:p>
          <a:p>
            <a:r>
              <a:rPr lang="ru-RU" sz="2400" b="1" dirty="0"/>
              <a:t>е</a:t>
            </a:r>
            <a:endParaRPr lang="ru-RU" sz="2400" b="1" dirty="0" smtClean="0"/>
          </a:p>
          <a:p>
            <a:r>
              <a:rPr lang="ru-RU" sz="2400" b="1" dirty="0"/>
              <a:t>м</a:t>
            </a:r>
            <a:endParaRPr lang="ru-RU" sz="2400" b="1" dirty="0" smtClean="0"/>
          </a:p>
          <a:p>
            <a:r>
              <a:rPr lang="ru-RU" sz="2400" b="1" dirty="0"/>
              <a:t>а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4947185" y="358631"/>
            <a:ext cx="2161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п  р  и   з  м   а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340330" y="358631"/>
            <a:ext cx="4191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</a:t>
            </a:r>
            <a:endParaRPr lang="ru-RU" sz="2400" b="1" dirty="0" smtClean="0"/>
          </a:p>
          <a:p>
            <a:r>
              <a:rPr lang="ru-RU" sz="2400" b="1" dirty="0"/>
              <a:t>н</a:t>
            </a:r>
            <a:endParaRPr lang="ru-RU" sz="2400" b="1" dirty="0" smtClean="0"/>
          </a:p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г</a:t>
            </a:r>
            <a:endParaRPr lang="ru-RU" sz="2400" b="1" dirty="0" smtClean="0"/>
          </a:p>
          <a:p>
            <a:r>
              <a:rPr lang="ru-RU" sz="2400" b="1" dirty="0"/>
              <a:t>о</a:t>
            </a:r>
            <a:endParaRPr lang="ru-RU" sz="2400" b="1" dirty="0" smtClean="0"/>
          </a:p>
          <a:p>
            <a:r>
              <a:rPr lang="ru-RU" sz="2400" b="1" dirty="0"/>
              <a:t>г</a:t>
            </a:r>
            <a:endParaRPr lang="ru-RU" sz="2400" b="1" dirty="0" smtClean="0"/>
          </a:p>
          <a:p>
            <a:r>
              <a:rPr lang="ru-RU" sz="2400" b="1" dirty="0"/>
              <a:t>р</a:t>
            </a:r>
            <a:endParaRPr lang="ru-RU" sz="2400" b="1" dirty="0" smtClean="0"/>
          </a:p>
          <a:p>
            <a:r>
              <a:rPr lang="ru-RU" sz="2400" b="1" dirty="0"/>
              <a:t>а</a:t>
            </a:r>
            <a:endParaRPr lang="ru-RU" sz="2400" b="1" dirty="0" smtClean="0"/>
          </a:p>
          <a:p>
            <a:r>
              <a:rPr lang="ru-RU" sz="2400" b="1" dirty="0" smtClean="0"/>
              <a:t>н</a:t>
            </a:r>
          </a:p>
          <a:p>
            <a:r>
              <a:rPr lang="ru-RU" sz="2400" b="1" dirty="0"/>
              <a:t>н</a:t>
            </a:r>
            <a:endParaRPr lang="ru-RU" sz="2400" b="1" dirty="0" smtClean="0"/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/>
              <a:t>к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10814631" y="1114414"/>
            <a:ext cx="56569" cy="8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5003286" y="3677137"/>
            <a:ext cx="4084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</a:t>
            </a:r>
            <a:endParaRPr lang="ru-RU" sz="2400" b="1" dirty="0" smtClean="0"/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/>
              <a:t>р</a:t>
            </a:r>
            <a:endParaRPr lang="ru-RU" sz="2400" b="1" dirty="0" smtClean="0"/>
          </a:p>
          <a:p>
            <a:r>
              <a:rPr lang="ru-RU" sz="2400" b="1" dirty="0"/>
              <a:t>а</a:t>
            </a:r>
            <a:endParaRPr lang="ru-RU" sz="2400" b="1" dirty="0" smtClean="0"/>
          </a:p>
          <a:p>
            <a:r>
              <a:rPr lang="ru-RU" sz="2400" b="1" dirty="0"/>
              <a:t>м</a:t>
            </a:r>
            <a:endParaRPr lang="ru-RU" sz="2400" b="1" dirty="0" smtClean="0"/>
          </a:p>
          <a:p>
            <a:r>
              <a:rPr lang="ru-RU" sz="2400" b="1" dirty="0"/>
              <a:t>и</a:t>
            </a:r>
            <a:endParaRPr lang="ru-RU" sz="2400" b="1" dirty="0" smtClean="0"/>
          </a:p>
          <a:p>
            <a:r>
              <a:rPr lang="ru-RU" sz="2400" b="1" dirty="0"/>
              <a:t>д</a:t>
            </a:r>
            <a:endParaRPr lang="ru-RU" sz="2400" b="1" dirty="0" smtClean="0"/>
          </a:p>
          <a:p>
            <a:r>
              <a:rPr lang="ru-RU" sz="2400" b="1" dirty="0"/>
              <a:t>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583027" y="1150044"/>
            <a:ext cx="335673" cy="45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3953478" y="5141278"/>
            <a:ext cx="2667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д   и  а  м   е   т   р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808448" y="29175"/>
            <a:ext cx="314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</a:t>
            </a:r>
            <a:endParaRPr lang="ru-RU" sz="1100" dirty="0"/>
          </a:p>
        </p:txBody>
      </p:sp>
      <p:sp>
        <p:nvSpPr>
          <p:cNvPr id="42" name="TextBox 41"/>
          <p:cNvSpPr txBox="1"/>
          <p:nvPr/>
        </p:nvSpPr>
        <p:spPr>
          <a:xfrm flipH="1">
            <a:off x="4963494" y="43414"/>
            <a:ext cx="3329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</a:t>
            </a:r>
            <a:endParaRPr lang="ru-RU" sz="1100" dirty="0"/>
          </a:p>
        </p:txBody>
      </p:sp>
      <p:sp>
        <p:nvSpPr>
          <p:cNvPr id="43" name="TextBox 42"/>
          <p:cNvSpPr txBox="1"/>
          <p:nvPr/>
        </p:nvSpPr>
        <p:spPr>
          <a:xfrm>
            <a:off x="4972984" y="416763"/>
            <a:ext cx="2761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3</a:t>
            </a:r>
            <a:endParaRPr lang="ru-RU" sz="1100" dirty="0"/>
          </a:p>
        </p:txBody>
      </p:sp>
      <p:sp>
        <p:nvSpPr>
          <p:cNvPr id="44" name="TextBox 43"/>
          <p:cNvSpPr txBox="1"/>
          <p:nvPr/>
        </p:nvSpPr>
        <p:spPr>
          <a:xfrm>
            <a:off x="6284189" y="395466"/>
            <a:ext cx="317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4</a:t>
            </a:r>
            <a:endParaRPr lang="ru-RU" sz="1100" dirty="0"/>
          </a:p>
        </p:txBody>
      </p:sp>
      <p:sp>
        <p:nvSpPr>
          <p:cNvPr id="45" name="TextBox 44"/>
          <p:cNvSpPr txBox="1"/>
          <p:nvPr/>
        </p:nvSpPr>
        <p:spPr>
          <a:xfrm>
            <a:off x="4279674" y="1146511"/>
            <a:ext cx="3882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5</a:t>
            </a:r>
            <a:endParaRPr lang="ru-RU" sz="1100" dirty="0"/>
          </a:p>
        </p:txBody>
      </p:sp>
      <p:sp>
        <p:nvSpPr>
          <p:cNvPr id="46" name="TextBox 45"/>
          <p:cNvSpPr txBox="1"/>
          <p:nvPr/>
        </p:nvSpPr>
        <p:spPr>
          <a:xfrm>
            <a:off x="1701872" y="1485531"/>
            <a:ext cx="317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6</a:t>
            </a:r>
            <a:endParaRPr lang="ru-RU" sz="1100" dirty="0"/>
          </a:p>
        </p:txBody>
      </p:sp>
      <p:sp>
        <p:nvSpPr>
          <p:cNvPr id="47" name="TextBox 46"/>
          <p:cNvSpPr txBox="1"/>
          <p:nvPr/>
        </p:nvSpPr>
        <p:spPr>
          <a:xfrm>
            <a:off x="1045356" y="1896359"/>
            <a:ext cx="342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7</a:t>
            </a:r>
            <a:endParaRPr lang="ru-RU" sz="1100" dirty="0"/>
          </a:p>
        </p:txBody>
      </p:sp>
      <p:sp>
        <p:nvSpPr>
          <p:cNvPr id="48" name="TextBox 47"/>
          <p:cNvSpPr txBox="1"/>
          <p:nvPr/>
        </p:nvSpPr>
        <p:spPr>
          <a:xfrm>
            <a:off x="4261070" y="2225888"/>
            <a:ext cx="574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8</a:t>
            </a:r>
            <a:endParaRPr lang="ru-RU" sz="1100" dirty="0"/>
          </a:p>
        </p:txBody>
      </p:sp>
      <p:sp>
        <p:nvSpPr>
          <p:cNvPr id="50" name="TextBox 49"/>
          <p:cNvSpPr txBox="1"/>
          <p:nvPr/>
        </p:nvSpPr>
        <p:spPr>
          <a:xfrm>
            <a:off x="2854221" y="2583838"/>
            <a:ext cx="5253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9</a:t>
            </a:r>
            <a:endParaRPr lang="ru-RU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442329" y="2949262"/>
            <a:ext cx="5051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10</a:t>
            </a:r>
            <a:endParaRPr lang="ru-RU" sz="1100" dirty="0"/>
          </a:p>
        </p:txBody>
      </p:sp>
      <p:sp>
        <p:nvSpPr>
          <p:cNvPr id="52" name="TextBox 51"/>
          <p:cNvSpPr txBox="1"/>
          <p:nvPr/>
        </p:nvSpPr>
        <p:spPr>
          <a:xfrm>
            <a:off x="3529318" y="2944540"/>
            <a:ext cx="3751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11</a:t>
            </a:r>
            <a:endParaRPr lang="ru-RU" sz="1100" dirty="0"/>
          </a:p>
        </p:txBody>
      </p:sp>
      <p:sp>
        <p:nvSpPr>
          <p:cNvPr id="53" name="TextBox 52"/>
          <p:cNvSpPr txBox="1"/>
          <p:nvPr/>
        </p:nvSpPr>
        <p:spPr>
          <a:xfrm flipH="1">
            <a:off x="1035973" y="3317176"/>
            <a:ext cx="376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12</a:t>
            </a:r>
            <a:endParaRPr lang="ru-RU" sz="1100" dirty="0"/>
          </a:p>
        </p:txBody>
      </p:sp>
      <p:sp>
        <p:nvSpPr>
          <p:cNvPr id="54" name="TextBox 53"/>
          <p:cNvSpPr txBox="1"/>
          <p:nvPr/>
        </p:nvSpPr>
        <p:spPr>
          <a:xfrm>
            <a:off x="1706476" y="3667115"/>
            <a:ext cx="4608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13</a:t>
            </a:r>
            <a:endParaRPr lang="ru-RU" sz="1100" dirty="0"/>
          </a:p>
        </p:txBody>
      </p:sp>
      <p:sp>
        <p:nvSpPr>
          <p:cNvPr id="55" name="TextBox 54"/>
          <p:cNvSpPr txBox="1"/>
          <p:nvPr/>
        </p:nvSpPr>
        <p:spPr>
          <a:xfrm>
            <a:off x="4967967" y="3667115"/>
            <a:ext cx="368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14</a:t>
            </a:r>
            <a:endParaRPr lang="ru-RU" sz="1100" dirty="0"/>
          </a:p>
        </p:txBody>
      </p:sp>
      <p:sp>
        <p:nvSpPr>
          <p:cNvPr id="56" name="TextBox 55"/>
          <p:cNvSpPr txBox="1"/>
          <p:nvPr/>
        </p:nvSpPr>
        <p:spPr>
          <a:xfrm>
            <a:off x="649152" y="4798069"/>
            <a:ext cx="431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15</a:t>
            </a:r>
            <a:endParaRPr lang="ru-RU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2073166" y="4789733"/>
            <a:ext cx="3434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16</a:t>
            </a:r>
            <a:endParaRPr lang="ru-RU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3611789" y="2945845"/>
            <a:ext cx="3790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ш</a:t>
            </a:r>
            <a:endParaRPr lang="ru-RU" sz="2400" b="1" dirty="0" smtClean="0"/>
          </a:p>
          <a:p>
            <a:r>
              <a:rPr lang="ru-RU" sz="2400" b="1" dirty="0"/>
              <a:t>е</a:t>
            </a:r>
            <a:endParaRPr lang="ru-RU" sz="2400" b="1" dirty="0" smtClean="0"/>
          </a:p>
          <a:p>
            <a:r>
              <a:rPr lang="ru-RU" sz="2400" b="1" dirty="0"/>
              <a:t>с</a:t>
            </a:r>
            <a:endParaRPr lang="ru-RU" sz="2400" b="1" dirty="0" smtClean="0"/>
          </a:p>
          <a:p>
            <a:r>
              <a:rPr lang="ru-RU" sz="2400" b="1" dirty="0"/>
              <a:t>т</a:t>
            </a:r>
            <a:endParaRPr lang="ru-RU" sz="2400" b="1" dirty="0" smtClean="0"/>
          </a:p>
          <a:p>
            <a:r>
              <a:rPr lang="ru-RU" sz="2400" b="1" dirty="0"/>
              <a:t>ь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882461" y="5169812"/>
            <a:ext cx="385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17</a:t>
            </a:r>
            <a:endParaRPr lang="ru-RU" sz="1100" dirty="0"/>
          </a:p>
        </p:txBody>
      </p:sp>
      <p:sp>
        <p:nvSpPr>
          <p:cNvPr id="60" name="TextBox 59"/>
          <p:cNvSpPr txBox="1"/>
          <p:nvPr/>
        </p:nvSpPr>
        <p:spPr>
          <a:xfrm>
            <a:off x="7291125" y="54545"/>
            <a:ext cx="442865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КРОССВОРД   МНОГОГРАННИК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331543" y="447676"/>
            <a:ext cx="1949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По вертикали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4054" y="673516"/>
            <a:ext cx="4709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1. </a:t>
            </a:r>
            <a:r>
              <a:rPr lang="ru-RU" sz="1300" dirty="0" smtClean="0"/>
              <a:t>Перпендикуляр, проведенный из вершины на</a:t>
            </a:r>
            <a:r>
              <a:rPr lang="en-US" sz="1300" dirty="0" smtClean="0"/>
              <a:t> </a:t>
            </a:r>
            <a:r>
              <a:rPr lang="ru-RU" sz="1300" dirty="0" smtClean="0"/>
              <a:t>плоскость  основания</a:t>
            </a:r>
            <a:endParaRPr lang="ru-RU" sz="1300" dirty="0"/>
          </a:p>
        </p:txBody>
      </p:sp>
      <p:sp>
        <p:nvSpPr>
          <p:cNvPr id="63" name="TextBox 62"/>
          <p:cNvSpPr txBox="1"/>
          <p:nvPr/>
        </p:nvSpPr>
        <p:spPr>
          <a:xfrm>
            <a:off x="7224054" y="1153977"/>
            <a:ext cx="4837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2. Перпендикуляр, проведенный из вершины правильной пирамиды на сторону основания</a:t>
            </a:r>
            <a:endParaRPr lang="ru-RU" sz="1300" dirty="0"/>
          </a:p>
        </p:txBody>
      </p:sp>
      <p:sp>
        <p:nvSpPr>
          <p:cNvPr id="5" name="TextBox 4"/>
          <p:cNvSpPr txBox="1"/>
          <p:nvPr/>
        </p:nvSpPr>
        <p:spPr>
          <a:xfrm>
            <a:off x="7217548" y="1559967"/>
            <a:ext cx="4669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4. </a:t>
            </a:r>
            <a:r>
              <a:rPr lang="ru-RU" sz="1300" dirty="0" smtClean="0"/>
              <a:t>Фигура из многоугольников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7217548" y="1875679"/>
            <a:ext cx="438291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5. Отрезок, соединяющий две </a:t>
            </a:r>
            <a:r>
              <a:rPr lang="ru-RU" sz="1300" dirty="0" err="1" smtClean="0"/>
              <a:t>несоседние</a:t>
            </a:r>
            <a:r>
              <a:rPr lang="ru-RU" sz="1300" dirty="0" smtClean="0"/>
              <a:t> вершины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7206041" y="2134035"/>
            <a:ext cx="421382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6. Правильный восьмигранник</a:t>
            </a:r>
            <a:endParaRPr lang="ru-RU" sz="1300" dirty="0"/>
          </a:p>
        </p:txBody>
      </p:sp>
      <p:sp>
        <p:nvSpPr>
          <p:cNvPr id="64" name="TextBox 63"/>
          <p:cNvSpPr txBox="1"/>
          <p:nvPr/>
        </p:nvSpPr>
        <p:spPr>
          <a:xfrm>
            <a:off x="2048462" y="6312443"/>
            <a:ext cx="3859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18</a:t>
            </a:r>
            <a:endParaRPr lang="ru-RU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7237531" y="2347962"/>
            <a:ext cx="350377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9.Сумма всех сторон многоугольника</a:t>
            </a:r>
            <a:endParaRPr lang="ru-RU" sz="1300" dirty="0"/>
          </a:p>
        </p:txBody>
      </p:sp>
      <p:sp>
        <p:nvSpPr>
          <p:cNvPr id="19" name="TextBox 18"/>
          <p:cNvSpPr txBox="1"/>
          <p:nvPr/>
        </p:nvSpPr>
        <p:spPr>
          <a:xfrm>
            <a:off x="7236818" y="2871470"/>
            <a:ext cx="362858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12. Одна из граней многогранника</a:t>
            </a:r>
            <a:endParaRPr lang="ru-RU" sz="1300" dirty="0"/>
          </a:p>
        </p:txBody>
      </p:sp>
      <p:sp>
        <p:nvSpPr>
          <p:cNvPr id="20" name="TextBox 19"/>
          <p:cNvSpPr txBox="1"/>
          <p:nvPr/>
        </p:nvSpPr>
        <p:spPr>
          <a:xfrm>
            <a:off x="7236818" y="3204794"/>
            <a:ext cx="37622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14.  Многогранник, у которого все грани треугольники, основание - многоугольник</a:t>
            </a:r>
            <a:endParaRPr lang="ru-RU" sz="1300" dirty="0"/>
          </a:p>
        </p:txBody>
      </p:sp>
      <p:sp>
        <p:nvSpPr>
          <p:cNvPr id="21" name="TextBox 20"/>
          <p:cNvSpPr txBox="1"/>
          <p:nvPr/>
        </p:nvSpPr>
        <p:spPr>
          <a:xfrm flipH="1">
            <a:off x="7209681" y="3727584"/>
            <a:ext cx="398940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16. Линия соединения соседних граней</a:t>
            </a:r>
            <a:endParaRPr lang="ru-RU" sz="1300" dirty="0"/>
          </a:p>
        </p:txBody>
      </p:sp>
      <p:sp>
        <p:nvSpPr>
          <p:cNvPr id="65" name="TextBox 64"/>
          <p:cNvSpPr txBox="1"/>
          <p:nvPr/>
        </p:nvSpPr>
        <p:spPr>
          <a:xfrm>
            <a:off x="7291125" y="3979206"/>
            <a:ext cx="1949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По горизонтали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224503" y="4290236"/>
            <a:ext cx="48046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3. Многогранник, составленный из двух равных, параллельных многоугольников  </a:t>
            </a:r>
            <a:r>
              <a:rPr lang="ru-RU" sz="1300" dirty="0"/>
              <a:t>и  </a:t>
            </a:r>
            <a:r>
              <a:rPr lang="ru-RU" sz="1300" dirty="0" smtClean="0"/>
              <a:t>параллелограммов</a:t>
            </a:r>
            <a:endParaRPr lang="ru-RU" sz="1300" dirty="0"/>
          </a:p>
        </p:txBody>
      </p:sp>
      <p:sp>
        <p:nvSpPr>
          <p:cNvPr id="27" name="TextBox 26"/>
          <p:cNvSpPr txBox="1"/>
          <p:nvPr/>
        </p:nvSpPr>
        <p:spPr>
          <a:xfrm>
            <a:off x="7243473" y="4759595"/>
            <a:ext cx="402186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7. Плоскость, пересекающая многогранник</a:t>
            </a:r>
            <a:endParaRPr lang="ru-RU" sz="1300" dirty="0"/>
          </a:p>
        </p:txBody>
      </p:sp>
      <p:sp>
        <p:nvSpPr>
          <p:cNvPr id="28" name="TextBox 27"/>
          <p:cNvSpPr txBox="1"/>
          <p:nvPr/>
        </p:nvSpPr>
        <p:spPr>
          <a:xfrm>
            <a:off x="9506109" y="52387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284272" y="5044289"/>
            <a:ext cx="40883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8. Многоугольник многогранника</a:t>
            </a:r>
            <a:endParaRPr lang="ru-RU" sz="1300" dirty="0"/>
          </a:p>
        </p:txBody>
      </p:sp>
      <p:sp>
        <p:nvSpPr>
          <p:cNvPr id="36" name="TextBox 35"/>
          <p:cNvSpPr txBox="1"/>
          <p:nvPr/>
        </p:nvSpPr>
        <p:spPr>
          <a:xfrm>
            <a:off x="7243473" y="5289260"/>
            <a:ext cx="436219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10. Точка пересечения ребер многогранника</a:t>
            </a:r>
            <a:endParaRPr lang="ru-RU" sz="1300" dirty="0"/>
          </a:p>
        </p:txBody>
      </p:sp>
      <p:sp>
        <p:nvSpPr>
          <p:cNvPr id="49" name="TextBox 48"/>
          <p:cNvSpPr txBox="1"/>
          <p:nvPr/>
        </p:nvSpPr>
        <p:spPr>
          <a:xfrm>
            <a:off x="7237531" y="5813729"/>
            <a:ext cx="383927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15. Правильный четырехугольник</a:t>
            </a:r>
            <a:endParaRPr lang="ru-RU" sz="1300" dirty="0"/>
          </a:p>
        </p:txBody>
      </p:sp>
      <p:sp>
        <p:nvSpPr>
          <p:cNvPr id="66" name="TextBox 65"/>
          <p:cNvSpPr txBox="1"/>
          <p:nvPr/>
        </p:nvSpPr>
        <p:spPr>
          <a:xfrm>
            <a:off x="7291125" y="6110693"/>
            <a:ext cx="429972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17. Наибольшая хорда</a:t>
            </a:r>
            <a:endParaRPr lang="ru-RU" sz="1300" dirty="0"/>
          </a:p>
        </p:txBody>
      </p:sp>
      <p:sp>
        <p:nvSpPr>
          <p:cNvPr id="67" name="TextBox 66"/>
          <p:cNvSpPr txBox="1"/>
          <p:nvPr/>
        </p:nvSpPr>
        <p:spPr>
          <a:xfrm>
            <a:off x="7301828" y="6458818"/>
            <a:ext cx="399183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18 </a:t>
            </a:r>
            <a:r>
              <a:rPr lang="ru-RU" sz="1300" dirty="0"/>
              <a:t>.Одна </a:t>
            </a:r>
            <a:r>
              <a:rPr lang="ru-RU" sz="1300" dirty="0" smtClean="0"/>
              <a:t>из линий поверхности тела вращения </a:t>
            </a:r>
            <a:endParaRPr lang="ru-RU" sz="1300" dirty="0"/>
          </a:p>
        </p:txBody>
      </p:sp>
      <p:sp>
        <p:nvSpPr>
          <p:cNvPr id="70" name="TextBox 69"/>
          <p:cNvSpPr txBox="1"/>
          <p:nvPr/>
        </p:nvSpPr>
        <p:spPr>
          <a:xfrm flipH="1">
            <a:off x="7236818" y="2632120"/>
            <a:ext cx="384478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11. Сколько граней в кубе?</a:t>
            </a:r>
            <a:endParaRPr lang="ru-RU" sz="1300" dirty="0"/>
          </a:p>
        </p:txBody>
      </p:sp>
      <p:sp>
        <p:nvSpPr>
          <p:cNvPr id="71" name="TextBox 70"/>
          <p:cNvSpPr txBox="1"/>
          <p:nvPr/>
        </p:nvSpPr>
        <p:spPr>
          <a:xfrm>
            <a:off x="7301828" y="5542374"/>
            <a:ext cx="28507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13. Половина диаметра</a:t>
            </a:r>
            <a:endParaRPr lang="ru-RU" sz="13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20723" y="87654"/>
            <a:ext cx="37195" cy="67164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334662" y="32616"/>
            <a:ext cx="6690616" cy="657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075872" y="42635"/>
            <a:ext cx="32927" cy="680993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H="1" flipV="1">
            <a:off x="357918" y="6788401"/>
            <a:ext cx="6750881" cy="1570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78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26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263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 override="childStyl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5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5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5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5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5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5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 override="childStyl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63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63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225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225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223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223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4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4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0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4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4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A244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3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33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  <p:bldP spid="29" grpId="0"/>
      <p:bldP spid="30" grpId="0"/>
      <p:bldP spid="31" grpId="0"/>
      <p:bldP spid="35" grpId="0"/>
      <p:bldP spid="38" grpId="0"/>
      <p:bldP spid="40" grpId="0"/>
      <p:bldP spid="58" grpId="0"/>
      <p:bldP spid="62" grpId="0"/>
      <p:bldP spid="63" grpId="0"/>
      <p:bldP spid="5" grpId="0"/>
      <p:bldP spid="9" grpId="0"/>
      <p:bldP spid="10" grpId="0"/>
      <p:bldP spid="14" grpId="0"/>
      <p:bldP spid="19" grpId="0"/>
      <p:bldP spid="20" grpId="0"/>
      <p:bldP spid="21" grpId="0"/>
      <p:bldP spid="26" grpId="0"/>
      <p:bldP spid="27" grpId="0"/>
      <p:bldP spid="33" grpId="0"/>
      <p:bldP spid="36" grpId="0"/>
      <p:bldP spid="49" grpId="0"/>
      <p:bldP spid="66" grpId="0"/>
      <p:bldP spid="67" grpId="0"/>
      <p:bldP spid="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02" y="1892456"/>
            <a:ext cx="11563350" cy="224313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СПАСИБО ЗА ВНИМАНИЕ</a:t>
            </a:r>
            <a:br>
              <a:rPr lang="ru-RU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И ТЕРПЕНИЕ</a:t>
            </a:r>
            <a:endParaRPr lang="ru-RU" sz="6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4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956" y="88925"/>
            <a:ext cx="11537244" cy="12205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        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ЧАСТЬ 1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Постановка задачи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 Как измерить ширину реки ?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127" y="1590385"/>
            <a:ext cx="8658901" cy="49356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300" y="3995865"/>
            <a:ext cx="418100" cy="914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1336" y="4058213"/>
            <a:ext cx="5238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3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639" y="88074"/>
            <a:ext cx="10515600" cy="8402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Треугольник помогает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4390" y="883833"/>
            <a:ext cx="12179724" cy="5797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4346" y="994752"/>
            <a:ext cx="12046374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Кроме применения треугольников как предметов и в </a:t>
            </a:r>
            <a:r>
              <a:rPr lang="ru-RU" dirty="0">
                <a:solidFill>
                  <a:srgbClr val="C00000"/>
                </a:solidFill>
                <a:latin typeface="Bahnschrift SemiBold" panose="020B0502040204020203" pitchFamily="34" charset="0"/>
              </a:rPr>
              <a:t>к</a:t>
            </a:r>
            <a:r>
              <a:rPr lang="ru-RU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>онструкциях других устройств,  часто используются свойства и признаки треугольника.  В определенных обстоятельствах знание признака подобия треугольников позволяют решать сложные задачи на местности</a:t>
            </a:r>
            <a:endParaRPr lang="ru-RU" dirty="0">
              <a:solidFill>
                <a:srgbClr val="C0000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84" y="2047973"/>
            <a:ext cx="5725655" cy="2276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43439" y="2034910"/>
            <a:ext cx="5868299" cy="25853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Определение расстояния до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объекта.Высота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объекта известна – 6 м. На расстоянии 50 см от глаза измеряют линейкой высоту объекта – 10 мм.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Соедияют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линиями три точки;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гпаз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, низ и верх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объекта.Вместо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линейки проводится линия Получили два прямоугольных треугольника </a:t>
            </a:r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Оав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и ОАВ. Они подобны (по трем углам). На основании свойств подобных треугольников, вычисляем расстояние ОА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flipH="1">
            <a:off x="831405" y="4768506"/>
            <a:ext cx="4443777" cy="822212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554480" y="5444554"/>
            <a:ext cx="11430" cy="13447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21593" y="4314584"/>
            <a:ext cx="434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01788" y="5516276"/>
            <a:ext cx="548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078" y="5010129"/>
            <a:ext cx="1495425" cy="8688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6722" y="4999650"/>
            <a:ext cx="1790700" cy="8572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3641" y="4999650"/>
            <a:ext cx="2790825" cy="8572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44390" y="5444555"/>
            <a:ext cx="513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71600" y="4965321"/>
            <a:ext cx="36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405890" y="5536888"/>
            <a:ext cx="388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8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7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Определение ширины реки методом подобия треугольников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44624"/>
            <a:ext cx="6429375" cy="48324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53225" y="2057400"/>
            <a:ext cx="53149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 признаку подобия треугольников определить ширину реки.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6599" y="2833446"/>
            <a:ext cx="238013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100 -32 = 68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92470" y="3486382"/>
            <a:ext cx="256838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68/32 = ВВ1/34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992470" y="4293206"/>
            <a:ext cx="375173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ВВ1 = 68*34/32 = 72,25 м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4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7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347019" y="1911913"/>
            <a:ext cx="9574161" cy="446532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Определение ширины реки методом подобия прямоугольных треугольников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06471" y="3321424"/>
            <a:ext cx="3348317" cy="2380129"/>
          </a:xfrm>
          <a:prstGeom prst="line">
            <a:avLst/>
          </a:prstGeom>
          <a:ln w="28575">
            <a:solidFill>
              <a:schemeClr val="tx1"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706472" y="4849329"/>
            <a:ext cx="3348316" cy="0"/>
          </a:xfrm>
          <a:prstGeom prst="line">
            <a:avLst/>
          </a:prstGeom>
          <a:ln w="28575">
            <a:solidFill>
              <a:schemeClr val="tx1"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706470" y="3177915"/>
            <a:ext cx="1" cy="1671414"/>
          </a:xfrm>
          <a:prstGeom prst="line">
            <a:avLst/>
          </a:prstGeom>
          <a:ln w="28575">
            <a:solidFill>
              <a:schemeClr val="tx1"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65922" y="4511488"/>
            <a:ext cx="29539" cy="1269330"/>
          </a:xfrm>
          <a:prstGeom prst="line">
            <a:avLst/>
          </a:prstGeom>
          <a:ln w="28575">
            <a:solidFill>
              <a:schemeClr val="tx1"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3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7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83459" y="143899"/>
            <a:ext cx="11680722" cy="13255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Определение ширины реки при помощи козырька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91" y="1469462"/>
            <a:ext cx="9697421" cy="525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7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6550742" cy="13255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Определение ширины реки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75639" y="36576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26" y="1989807"/>
            <a:ext cx="7380032" cy="463517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7388943" y="2937889"/>
            <a:ext cx="3583858" cy="36870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90093" y="2722346"/>
            <a:ext cx="19025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b="1" dirty="0" smtClean="0">
                <a:solidFill>
                  <a:srgbClr val="FF0000"/>
                </a:solidFill>
              </a:rPr>
              <a:t>?</a:t>
            </a:r>
            <a:endParaRPr lang="ru-RU" sz="20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8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8366"/>
            <a:ext cx="10591800" cy="6494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Признаки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равенства треугольников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5656" y="957129"/>
            <a:ext cx="10269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Первый признак равенства треугольников</a:t>
            </a:r>
            <a:r>
              <a:rPr lang="ru-RU" b="1" dirty="0"/>
              <a:t>: </a:t>
            </a:r>
            <a:r>
              <a:rPr lang="ru-RU" b="1" dirty="0" smtClean="0">
                <a:solidFill>
                  <a:schemeClr val="accent2"/>
                </a:solidFill>
              </a:rPr>
              <a:t>если </a:t>
            </a:r>
            <a:r>
              <a:rPr lang="ru-RU" b="1" dirty="0">
                <a:solidFill>
                  <a:schemeClr val="accent2"/>
                </a:solidFill>
              </a:rPr>
              <a:t>две стороны </a:t>
            </a:r>
            <a:r>
              <a:rPr lang="ru-RU" b="1" dirty="0" smtClean="0">
                <a:solidFill>
                  <a:schemeClr val="accent2"/>
                </a:solidFill>
              </a:rPr>
              <a:t>и</a:t>
            </a:r>
            <a:endParaRPr lang="en-US" b="1" dirty="0" smtClean="0">
              <a:solidFill>
                <a:schemeClr val="accent2"/>
              </a:solidFill>
            </a:endParaRPr>
          </a:p>
          <a:p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угол между ними одного треугольника </a:t>
            </a:r>
            <a:r>
              <a:rPr lang="ru-RU" b="1" dirty="0" smtClean="0">
                <a:solidFill>
                  <a:schemeClr val="accent2"/>
                </a:solidFill>
              </a:rPr>
              <a:t>равны соответственно </a:t>
            </a:r>
            <a:endParaRPr lang="en-US" b="1" dirty="0" smtClean="0">
              <a:solidFill>
                <a:schemeClr val="accent2"/>
              </a:solidFill>
            </a:endParaRPr>
          </a:p>
          <a:p>
            <a:r>
              <a:rPr lang="ru-RU" b="1" dirty="0" smtClean="0">
                <a:solidFill>
                  <a:schemeClr val="accent2"/>
                </a:solidFill>
              </a:rPr>
              <a:t>двум </a:t>
            </a:r>
            <a:r>
              <a:rPr lang="ru-RU" b="1" dirty="0">
                <a:solidFill>
                  <a:schemeClr val="accent2"/>
                </a:solidFill>
              </a:rPr>
              <a:t>сторонам и углу между ними другого </a:t>
            </a:r>
            <a:r>
              <a:rPr lang="ru-RU" b="1" dirty="0" smtClean="0">
                <a:solidFill>
                  <a:schemeClr val="accent2"/>
                </a:solidFill>
              </a:rPr>
              <a:t>треугольника</a:t>
            </a:r>
            <a:r>
              <a:rPr lang="ru-RU" b="1" dirty="0">
                <a:solidFill>
                  <a:schemeClr val="accent2"/>
                </a:solidFill>
              </a:rPr>
              <a:t>, то эти </a:t>
            </a:r>
            <a:r>
              <a:rPr lang="ru-RU" b="1" dirty="0" smtClean="0">
                <a:solidFill>
                  <a:schemeClr val="accent2"/>
                </a:solidFill>
              </a:rPr>
              <a:t>треугольники равны.</a:t>
            </a:r>
            <a:endParaRPr lang="en-US" b="1" dirty="0" smtClean="0">
              <a:solidFill>
                <a:schemeClr val="accent2"/>
              </a:solidFill>
            </a:endParaRPr>
          </a:p>
          <a:p>
            <a:endParaRPr lang="en-US" dirty="0" smtClean="0"/>
          </a:p>
          <a:p>
            <a:endParaRPr lang="ru-RU" b="1" dirty="0"/>
          </a:p>
          <a:p>
            <a:r>
              <a:rPr lang="ru-RU" b="1" dirty="0" smtClean="0">
                <a:solidFill>
                  <a:srgbClr val="FF0000"/>
                </a:solidFill>
              </a:rPr>
              <a:t>Второй </a:t>
            </a:r>
            <a:r>
              <a:rPr lang="ru-RU" b="1" dirty="0">
                <a:solidFill>
                  <a:srgbClr val="FF0000"/>
                </a:solidFill>
              </a:rPr>
              <a:t>признак равенства треугольников</a:t>
            </a:r>
            <a:r>
              <a:rPr lang="ru-RU" b="1" dirty="0"/>
              <a:t>: </a:t>
            </a:r>
            <a:r>
              <a:rPr lang="ru-RU" b="1" dirty="0" smtClean="0">
                <a:solidFill>
                  <a:srgbClr val="0070C0"/>
                </a:solidFill>
              </a:rPr>
              <a:t>если сторона и два прилежащих к ней угла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 одного треугольника равны соответственно стороне и двум прилежащим к ней углам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другого </a:t>
            </a:r>
            <a:r>
              <a:rPr lang="ru-RU" b="1" dirty="0">
                <a:solidFill>
                  <a:srgbClr val="0070C0"/>
                </a:solidFill>
              </a:rPr>
              <a:t>треугольника, то эти треугольники равны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>
                <a:solidFill>
                  <a:srgbClr val="FF0000"/>
                </a:solidFill>
              </a:rPr>
              <a:t>Третий признак равенства треугольников</a:t>
            </a:r>
            <a:r>
              <a:rPr lang="ru-RU" b="1" dirty="0"/>
              <a:t>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если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три стороны одного треугольника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равны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соответственно трем сторонам другого треугольника, то эти треугольники равны.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952" y="5270725"/>
            <a:ext cx="2155015" cy="1200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660" y="5270725"/>
            <a:ext cx="2095500" cy="1200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153416" y="-1940864"/>
            <a:ext cx="92095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равны.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endParaRPr kumimoji="0" lang="ru-RU" altLang="ru-RU" sz="9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https://static-interneturok.cdnvideo.ru/content/konspekt_image/61467/4e3ef750_0fd1_0131_7f07_22000a1c9e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759" y="5270725"/>
            <a:ext cx="2258761" cy="10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5655" y="4518726"/>
            <a:ext cx="952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Признаки равенства прямоугольных треугольников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9996" y="638740"/>
            <a:ext cx="1325925" cy="1295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4433" y="2086137"/>
            <a:ext cx="1331489" cy="11608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0522" y="3302429"/>
            <a:ext cx="12954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5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1229</Words>
  <Application>Microsoft Office PowerPoint</Application>
  <PresentationFormat>Широкоэкранный</PresentationFormat>
  <Paragraphs>250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Bahnschrift SemiBold</vt:lpstr>
      <vt:lpstr>Calibri</vt:lpstr>
      <vt:lpstr>Calibri Light</vt:lpstr>
      <vt:lpstr>Comic Sans MS</vt:lpstr>
      <vt:lpstr>Times New Roman</vt:lpstr>
      <vt:lpstr>Тема Office</vt:lpstr>
      <vt:lpstr>Министерство образования Республики Мордовия Государственное бюджетное профессиональное образовательное учреждение Республики Мордовия «Краснослободский аграрный техникум» ГБПОУ РМ «Краснослободский аграрный техникум» </vt:lpstr>
      <vt:lpstr>Пояснение использования презентации</vt:lpstr>
      <vt:lpstr>            ЧАСТЬ 1 Постановка задачи: Как измерить ширину реки ?</vt:lpstr>
      <vt:lpstr> Треугольник помогает</vt:lpstr>
      <vt:lpstr>Определение ширины реки методом подобия треугольников</vt:lpstr>
      <vt:lpstr>Определение ширины реки методом подобия прямоугольных треугольников</vt:lpstr>
      <vt:lpstr>Определение ширины реки при помощи козырька</vt:lpstr>
      <vt:lpstr>Определение ширины реки</vt:lpstr>
      <vt:lpstr> Признаки равенства треугольников </vt:lpstr>
      <vt:lpstr>Признаки подобия треугольников</vt:lpstr>
      <vt:lpstr>Признаки подобия прямоугольных треугольников</vt:lpstr>
      <vt:lpstr>Решение проблемы: Измерение ширины реки</vt:lpstr>
      <vt:lpstr>Индивидуальные планы </vt:lpstr>
      <vt:lpstr> Проект деревянного моста </vt:lpstr>
      <vt:lpstr>Виды  простых деревянных мостов</vt:lpstr>
      <vt:lpstr>Виды  простых деревянных мостов</vt:lpstr>
      <vt:lpstr>Использование свойств треугольника для определения высоты объекта</vt:lpstr>
      <vt:lpstr>Презентация PowerPoint</vt:lpstr>
      <vt:lpstr>Индивидуальные планы </vt:lpstr>
      <vt:lpstr> ЧАСТЬ 2 Проект моста</vt:lpstr>
      <vt:lpstr>Проект моста</vt:lpstr>
      <vt:lpstr>Параметры моста</vt:lpstr>
      <vt:lpstr>Расчет количества прогонов</vt:lpstr>
      <vt:lpstr>Вот такой мост получится у нас после реализации нашего кейс - проекта</vt:lpstr>
      <vt:lpstr>Развлекательно-развивающая минутка   </vt:lpstr>
      <vt:lpstr>Презентация PowerPoint</vt:lpstr>
      <vt:lpstr>Презентация PowerPoint</vt:lpstr>
      <vt:lpstr>СПАСИБО ЗА ВНИМАНИЕ      И ТЕРПЕНИЕ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134</cp:revision>
  <dcterms:created xsi:type="dcterms:W3CDTF">2024-04-06T16:24:55Z</dcterms:created>
  <dcterms:modified xsi:type="dcterms:W3CDTF">2025-12-20T16:50:08Z</dcterms:modified>
</cp:coreProperties>
</file>