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71" r:id="rId4"/>
    <p:sldId id="272" r:id="rId5"/>
    <p:sldId id="273" r:id="rId6"/>
    <p:sldId id="257" r:id="rId7"/>
    <p:sldId id="277" r:id="rId8"/>
    <p:sldId id="258" r:id="rId9"/>
    <p:sldId id="283" r:id="rId10"/>
    <p:sldId id="282" r:id="rId11"/>
    <p:sldId id="266" r:id="rId12"/>
    <p:sldId id="263" r:id="rId13"/>
    <p:sldId id="276" r:id="rId14"/>
    <p:sldId id="269" r:id="rId15"/>
    <p:sldId id="280" r:id="rId16"/>
    <p:sldId id="275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23316-9C29-4D7B-B167-AB339D78B007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8C235-E3B9-466E-9519-BA3A94CE3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C9C90-5357-490D-BADA-E568C35493F3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AFA02-DE6D-4A5E-B710-6CCC61602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DFD97-FD04-4354-8A90-44031F9DD0B6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18A54-514E-41B3-9AC4-3B1A4F9CC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1D0C0-43D6-4A69-92C5-C8D0228A4D52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AA551-B1EB-4440-945D-4FE10EFA1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B9D2F-322B-4686-8D21-1F7C0C1DF7C5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22CE9-0EAD-4A49-BC55-A0B54B330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96386-9ADF-4BBF-98F5-815F891FF80E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290D7-5C7D-4D5D-8650-1569591C0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C39D4-C342-4DAF-A41D-FD91C69FAA16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70C58-7C70-4D5B-8838-48A2E9314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F57E9-7EF0-4B02-A11F-9203A330C9A1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370B0-5E83-4D6C-B3AF-16582FB8D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FB47E-C640-481F-9075-BFE4D1B5538B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6E59F-3FDA-4C59-B4DC-7F66F05FF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ACD68-CC76-424E-A43D-9D3407320462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6D8F7-80F4-4834-B941-DFB6D6B3D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B30F1-E3EA-4294-AE43-6228A206358E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819ED-8A65-4F1B-963D-D88A8CFDF5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E1BE8AC9-3758-4B14-83E8-B51C0B838C51}" type="datetimeFigureOut">
              <a:rPr lang="ru-RU"/>
              <a:pPr>
                <a:defRPr/>
              </a:pPr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6A13972A-5A8B-415F-B8BC-B2456BD5B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600" y="304800"/>
            <a:ext cx="914400" cy="85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51" name="Прямоугольник 14"/>
          <p:cNvSpPr>
            <a:spLocks noChangeArrowheads="1"/>
          </p:cNvSpPr>
          <p:nvPr/>
        </p:nvSpPr>
        <p:spPr bwMode="auto">
          <a:xfrm>
            <a:off x="609600" y="1143000"/>
            <a:ext cx="6019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Даниленко Ирина Валерьевна</a:t>
            </a:r>
          </a:p>
          <a:p>
            <a:pPr algn="ctr" eaLnBrk="0" hangingPunct="0"/>
            <a:r>
              <a:rPr lang="ru-RU" sz="16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воспитатель </a:t>
            </a:r>
          </a:p>
        </p:txBody>
      </p:sp>
      <p:sp>
        <p:nvSpPr>
          <p:cNvPr id="2052" name="Прямоугольник 15"/>
          <p:cNvSpPr>
            <a:spLocks noChangeArrowheads="1"/>
          </p:cNvSpPr>
          <p:nvPr/>
        </p:nvSpPr>
        <p:spPr bwMode="auto">
          <a:xfrm>
            <a:off x="533400" y="3962400"/>
            <a:ext cx="40782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rgbClr val="C00000"/>
                </a:solidFill>
                <a:latin typeface="Arial Black" pitchFamily="34" charset="0"/>
              </a:rPr>
              <a:t>Моя педагогическая философия:</a:t>
            </a:r>
            <a:endParaRPr lang="ru-RU" sz="160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053" name="Прямоугольник 16"/>
          <p:cNvSpPr>
            <a:spLocks noChangeArrowheads="1"/>
          </p:cNvSpPr>
          <p:nvPr/>
        </p:nvSpPr>
        <p:spPr bwMode="auto">
          <a:xfrm>
            <a:off x="381000" y="4267200"/>
            <a:ext cx="83058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FF"/>
                </a:solidFill>
                <a:latin typeface="Arial Black" pitchFamily="34" charset="0"/>
              </a:rPr>
              <a:t>         </a:t>
            </a:r>
            <a:r>
              <a:rPr lang="ru-RU" sz="1400">
                <a:solidFill>
                  <a:srgbClr val="0000FF"/>
                </a:solidFill>
                <a:latin typeface="Arial Black" pitchFamily="34" charset="0"/>
              </a:rPr>
              <a:t>Для маленького ребенка все важно в детском саду: и уют в группе, и красота игрушек, и взгляд, и слово воспитателя, и сверстник, даже солнце, которое светит в окно ярче обычного. </a:t>
            </a:r>
          </a:p>
          <a:p>
            <a:r>
              <a:rPr lang="ru-RU" sz="1400">
                <a:solidFill>
                  <a:srgbClr val="0000FF"/>
                </a:solidFill>
                <a:latin typeface="Arial Black" pitchFamily="34" charset="0"/>
              </a:rPr>
              <a:t>         Прав оказался В. П. Шереметевский в своем высказывании: «Все дело обучения маленьких людей слагается из мелочей. Из всех мелочей незаметно закладывается фундамент, без которого все здание образования и шатко, и валко, и на сторону». </a:t>
            </a:r>
          </a:p>
          <a:p>
            <a:r>
              <a:rPr lang="ru-RU" sz="1400">
                <a:solidFill>
                  <a:srgbClr val="0000FF"/>
                </a:solidFill>
                <a:latin typeface="Arial Black" pitchFamily="34" charset="0"/>
              </a:rPr>
              <a:t>         Поэтому каждая мелочь, которая каким-либо образом касается ребенка, имеет определенный смысл. </a:t>
            </a:r>
          </a:p>
        </p:txBody>
      </p:sp>
      <p:sp>
        <p:nvSpPr>
          <p:cNvPr id="2054" name="Прямоугольник 17"/>
          <p:cNvSpPr>
            <a:spLocks noChangeArrowheads="1"/>
          </p:cNvSpPr>
          <p:nvPr/>
        </p:nvSpPr>
        <p:spPr bwMode="auto">
          <a:xfrm>
            <a:off x="152400" y="1752600"/>
            <a:ext cx="617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0000FF"/>
                </a:solidFill>
                <a:cs typeface="Arial" charset="0"/>
              </a:rPr>
              <a:t>Муниципального бюджетного дошкольного образовательного </a:t>
            </a:r>
          </a:p>
          <a:p>
            <a:pPr algn="ctr"/>
            <a:r>
              <a:rPr lang="ru-RU" sz="1400">
                <a:solidFill>
                  <a:srgbClr val="0000FF"/>
                </a:solidFill>
                <a:cs typeface="Arial" charset="0"/>
              </a:rPr>
              <a:t>учреждения Детский сад № 47 «Теремок» комбинированного вида </a:t>
            </a:r>
          </a:p>
        </p:txBody>
      </p:sp>
      <p:pic>
        <p:nvPicPr>
          <p:cNvPr id="2055" name="Picture 11" descr="IMG_6559"/>
          <p:cNvPicPr>
            <a:picLocks noChangeAspect="1" noChangeArrowheads="1"/>
          </p:cNvPicPr>
          <p:nvPr/>
        </p:nvPicPr>
        <p:blipFill>
          <a:blip r:embed="rId3" cstate="screen">
            <a:lum contrast="20000"/>
          </a:blip>
          <a:srcRect/>
          <a:stretch>
            <a:fillRect/>
          </a:stretch>
        </p:blipFill>
        <p:spPr bwMode="auto">
          <a:xfrm rot="300295">
            <a:off x="6172200" y="685800"/>
            <a:ext cx="2768600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3"/>
          <p:cNvSpPr>
            <a:spLocks noChangeArrowheads="1"/>
          </p:cNvSpPr>
          <p:nvPr/>
        </p:nvSpPr>
        <p:spPr bwMode="auto">
          <a:xfrm>
            <a:off x="685800" y="228600"/>
            <a:ext cx="3327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Основной этап:</a:t>
            </a:r>
          </a:p>
        </p:txBody>
      </p:sp>
      <p:pic>
        <p:nvPicPr>
          <p:cNvPr id="11267" name="Рисунок 4" descr="C:\Documents and Settings\ADMIN\Рабочий стол\Даниленко\фотки\DSC_0256.JPG"/>
          <p:cNvPicPr>
            <a:picLocks noChangeAspect="1" noChangeArrowheads="1"/>
          </p:cNvPicPr>
          <p:nvPr/>
        </p:nvPicPr>
        <p:blipFill>
          <a:blip r:embed="rId2" cstate="screen">
            <a:lum bright="10000" contrast="40000"/>
          </a:blip>
          <a:srcRect/>
          <a:stretch>
            <a:fillRect/>
          </a:stretch>
        </p:blipFill>
        <p:spPr bwMode="auto">
          <a:xfrm>
            <a:off x="228600" y="914400"/>
            <a:ext cx="40703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6" descr="DSCN0725"/>
          <p:cNvPicPr>
            <a:picLocks noChangeAspect="1" noChangeArrowheads="1"/>
          </p:cNvPicPr>
          <p:nvPr/>
        </p:nvPicPr>
        <p:blipFill>
          <a:blip r:embed="rId3" cstate="screen">
            <a:lum contrast="40000"/>
          </a:blip>
          <a:srcRect/>
          <a:stretch>
            <a:fillRect/>
          </a:stretch>
        </p:blipFill>
        <p:spPr bwMode="auto">
          <a:xfrm>
            <a:off x="4724400" y="228600"/>
            <a:ext cx="4114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 descr="DSC_0606"/>
          <p:cNvPicPr>
            <a:picLocks noChangeAspect="1" noChangeArrowheads="1"/>
          </p:cNvPicPr>
          <p:nvPr/>
        </p:nvPicPr>
        <p:blipFill>
          <a:blip r:embed="rId4" cstate="screen">
            <a:lum bright="-10000" contrast="30000"/>
          </a:blip>
          <a:srcRect/>
          <a:stretch>
            <a:fillRect/>
          </a:stretch>
        </p:blipFill>
        <p:spPr bwMode="auto">
          <a:xfrm>
            <a:off x="152400" y="3657600"/>
            <a:ext cx="43243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DSC_0426"/>
          <p:cNvPicPr>
            <a:picLocks noChangeAspect="1" noChangeArrowheads="1"/>
          </p:cNvPicPr>
          <p:nvPr/>
        </p:nvPicPr>
        <p:blipFill>
          <a:blip r:embed="rId5" cstate="screen">
            <a:lum bright="10000" contrast="40000"/>
          </a:blip>
          <a:srcRect/>
          <a:stretch>
            <a:fillRect/>
          </a:stretch>
        </p:blipFill>
        <p:spPr bwMode="auto">
          <a:xfrm>
            <a:off x="4724400" y="3352800"/>
            <a:ext cx="4191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Прямоугольник 9"/>
          <p:cNvSpPr>
            <a:spLocks noChangeArrowheads="1"/>
          </p:cNvSpPr>
          <p:nvPr/>
        </p:nvSpPr>
        <p:spPr bwMode="auto">
          <a:xfrm>
            <a:off x="1066800" y="6019800"/>
            <a:ext cx="723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- </a:t>
            </a:r>
            <a:r>
              <a:rPr lang="ru-RU" b="1">
                <a:solidFill>
                  <a:srgbClr val="0000FF"/>
                </a:solidFill>
              </a:rPr>
              <a:t>организация циклов образовательных ситуаций познавательного и художественно-творческого направления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 descr="DSC_0396"/>
          <p:cNvPicPr>
            <a:picLocks noChangeAspect="1" noChangeArrowheads="1"/>
          </p:cNvPicPr>
          <p:nvPr/>
        </p:nvPicPr>
        <p:blipFill>
          <a:blip r:embed="rId2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152400" y="762000"/>
            <a:ext cx="2819400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>
            <a:off x="533400" y="228600"/>
            <a:ext cx="3327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Основной этап:</a:t>
            </a:r>
          </a:p>
        </p:txBody>
      </p:sp>
      <p:pic>
        <p:nvPicPr>
          <p:cNvPr id="12292" name="Picture 11" descr="DSC_059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67200" y="152400"/>
            <a:ext cx="4495800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4" descr="DSCN0069"/>
          <p:cNvPicPr>
            <a:picLocks noChangeAspect="1" noChangeArrowheads="1"/>
          </p:cNvPicPr>
          <p:nvPr/>
        </p:nvPicPr>
        <p:blipFill>
          <a:blip r:embed="rId4" cstate="screen">
            <a:lum contrast="40000"/>
          </a:blip>
          <a:srcRect/>
          <a:stretch>
            <a:fillRect/>
          </a:stretch>
        </p:blipFill>
        <p:spPr bwMode="auto">
          <a:xfrm>
            <a:off x="6553200" y="3124200"/>
            <a:ext cx="2438400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2" descr="IMG_8901"/>
          <p:cNvPicPr>
            <a:picLocks noChangeAspect="1" noChangeArrowheads="1"/>
          </p:cNvPicPr>
          <p:nvPr/>
        </p:nvPicPr>
        <p:blipFill>
          <a:blip r:embed="rId5" cstate="screen">
            <a:lum contrast="20000"/>
          </a:blip>
          <a:srcRect/>
          <a:stretch>
            <a:fillRect/>
          </a:stretch>
        </p:blipFill>
        <p:spPr bwMode="auto">
          <a:xfrm>
            <a:off x="3276600" y="4800600"/>
            <a:ext cx="32194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Рисунок 12" descr="C:\Documents and Settings\ADMIN\Рабочий стол\Марафон\DSCN090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52400" y="4114800"/>
            <a:ext cx="30670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7" descr="DSC_0533"/>
          <p:cNvPicPr>
            <a:picLocks noChangeAspect="1" noChangeArrowheads="1"/>
          </p:cNvPicPr>
          <p:nvPr/>
        </p:nvPicPr>
        <p:blipFill>
          <a:blip r:embed="rId7" cstate="screen">
            <a:lum bright="10000" contrast="30000"/>
          </a:blip>
          <a:srcRect/>
          <a:stretch>
            <a:fillRect/>
          </a:stretch>
        </p:blipFill>
        <p:spPr bwMode="auto">
          <a:xfrm>
            <a:off x="3048000" y="2647950"/>
            <a:ext cx="3429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 descr="C:\Documents and Settings\ADMIN\Рабочий стол\Выставка\DSCN0157.jpg"/>
          <p:cNvPicPr>
            <a:picLocks noChangeAspect="1" noChangeArrowheads="1"/>
          </p:cNvPicPr>
          <p:nvPr/>
        </p:nvPicPr>
        <p:blipFill>
          <a:blip r:embed="rId2" cstate="screen">
            <a:lum bright="10000" contrast="40000"/>
          </a:blip>
          <a:srcRect/>
          <a:stretch>
            <a:fillRect/>
          </a:stretch>
        </p:blipFill>
        <p:spPr bwMode="auto">
          <a:xfrm>
            <a:off x="228600" y="3733800"/>
            <a:ext cx="4229100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5" descr="C:\Documents and Settings\ADMIN\Рабочий стол\Выставка\DSCN0138.jpg"/>
          <p:cNvPicPr>
            <a:picLocks noChangeAspect="1" noChangeArrowheads="1"/>
          </p:cNvPicPr>
          <p:nvPr/>
        </p:nvPicPr>
        <p:blipFill>
          <a:blip r:embed="rId3" cstate="screen">
            <a:lum contrast="30000"/>
          </a:blip>
          <a:srcRect/>
          <a:stretch>
            <a:fillRect/>
          </a:stretch>
        </p:blipFill>
        <p:spPr bwMode="auto">
          <a:xfrm>
            <a:off x="4572000" y="3657600"/>
            <a:ext cx="4341813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7" descr="C:\Documents and Settings\ADMIN\Рабочий стол\Фото Этно\DSCN009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81000" y="762000"/>
            <a:ext cx="40941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0" descr="DSCN0412"/>
          <p:cNvPicPr>
            <a:picLocks noChangeAspect="1" noChangeArrowheads="1"/>
          </p:cNvPicPr>
          <p:nvPr/>
        </p:nvPicPr>
        <p:blipFill>
          <a:blip r:embed="rId5" cstate="screen">
            <a:lum contrast="40000"/>
          </a:blip>
          <a:srcRect/>
          <a:stretch>
            <a:fillRect/>
          </a:stretch>
        </p:blipFill>
        <p:spPr bwMode="auto">
          <a:xfrm>
            <a:off x="4648200" y="190500"/>
            <a:ext cx="4191000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495800" y="3200400"/>
            <a:ext cx="46482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в Краеведческий музей г.Канска</a:t>
            </a:r>
          </a:p>
        </p:txBody>
      </p:sp>
      <p:sp>
        <p:nvSpPr>
          <p:cNvPr id="13319" name="Rectangle 6"/>
          <p:cNvSpPr>
            <a:spLocks noChangeArrowheads="1"/>
          </p:cNvSpPr>
          <p:nvPr/>
        </p:nvSpPr>
        <p:spPr bwMode="auto">
          <a:xfrm>
            <a:off x="1371600" y="3276600"/>
            <a:ext cx="2133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в библиотеку</a:t>
            </a:r>
          </a:p>
        </p:txBody>
      </p:sp>
      <p:sp>
        <p:nvSpPr>
          <p:cNvPr id="13320" name="Rectangle 6"/>
          <p:cNvSpPr>
            <a:spLocks noChangeArrowheads="1"/>
          </p:cNvSpPr>
          <p:nvPr/>
        </p:nvSpPr>
        <p:spPr bwMode="auto">
          <a:xfrm>
            <a:off x="1981200" y="6324600"/>
            <a:ext cx="5257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«Канский педагогический колледж»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43000" y="152400"/>
            <a:ext cx="2438400" cy="533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Экскурсии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990600" y="228600"/>
            <a:ext cx="7391400" cy="6858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Организация предметно-развивающей среды</a:t>
            </a:r>
            <a:endParaRPr lang="ru-RU" sz="2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4339" name="Picture 2" descr="P1060699"/>
          <p:cNvPicPr>
            <a:picLocks noChangeAspect="1" noChangeArrowheads="1"/>
          </p:cNvPicPr>
          <p:nvPr/>
        </p:nvPicPr>
        <p:blipFill>
          <a:blip r:embed="rId2" cstate="screen">
            <a:lum contrast="40000"/>
          </a:blip>
          <a:srcRect/>
          <a:stretch>
            <a:fillRect/>
          </a:stretch>
        </p:blipFill>
        <p:spPr bwMode="auto">
          <a:xfrm>
            <a:off x="304800" y="3581400"/>
            <a:ext cx="33686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1" descr="IMG_5317"/>
          <p:cNvPicPr>
            <a:picLocks noChangeAspect="1" noChangeArrowheads="1"/>
          </p:cNvPicPr>
          <p:nvPr/>
        </p:nvPicPr>
        <p:blipFill>
          <a:blip r:embed="rId3" cstate="screen">
            <a:lum contrast="40000"/>
          </a:blip>
          <a:srcRect/>
          <a:stretch>
            <a:fillRect/>
          </a:stretch>
        </p:blipFill>
        <p:spPr bwMode="auto">
          <a:xfrm>
            <a:off x="3810000" y="4648200"/>
            <a:ext cx="51530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2" descr="IMG_5315"/>
          <p:cNvPicPr>
            <a:picLocks noChangeAspect="1" noChangeArrowheads="1"/>
          </p:cNvPicPr>
          <p:nvPr/>
        </p:nvPicPr>
        <p:blipFill>
          <a:blip r:embed="rId4" cstate="screen">
            <a:lum contrast="30000"/>
          </a:blip>
          <a:srcRect/>
          <a:stretch>
            <a:fillRect/>
          </a:stretch>
        </p:blipFill>
        <p:spPr bwMode="auto">
          <a:xfrm>
            <a:off x="228600" y="1066800"/>
            <a:ext cx="431006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3" descr="IMG_5320"/>
          <p:cNvPicPr>
            <a:picLocks noChangeAspect="1" noChangeArrowheads="1"/>
          </p:cNvPicPr>
          <p:nvPr/>
        </p:nvPicPr>
        <p:blipFill>
          <a:blip r:embed="rId5" cstate="screen">
            <a:lum contrast="40000"/>
          </a:blip>
          <a:srcRect/>
          <a:stretch>
            <a:fillRect/>
          </a:stretch>
        </p:blipFill>
        <p:spPr bwMode="auto">
          <a:xfrm>
            <a:off x="4800600" y="1066800"/>
            <a:ext cx="4152900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7" descr="D:\Фотографии\День открытых дверей\ДОД-2014г\IMG_6567.JPG"/>
          <p:cNvPicPr>
            <a:picLocks noChangeAspect="1" noChangeArrowheads="1"/>
          </p:cNvPicPr>
          <p:nvPr/>
        </p:nvPicPr>
        <p:blipFill>
          <a:blip r:embed="rId2" cstate="screen">
            <a:lum bright="10000" contrast="40000"/>
          </a:blip>
          <a:srcRect/>
          <a:stretch>
            <a:fillRect/>
          </a:stretch>
        </p:blipFill>
        <p:spPr bwMode="auto">
          <a:xfrm>
            <a:off x="4876800" y="304800"/>
            <a:ext cx="397668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381000" y="6096000"/>
            <a:ext cx="5181600" cy="533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Мастер-класс для педагогов ДОУ </a:t>
            </a:r>
            <a:endParaRPr lang="ru-RU" dirty="0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15364" name="Рисунок 6" descr="DSCN0055"/>
          <p:cNvPicPr>
            <a:picLocks noChangeAspect="1" noChangeArrowheads="1"/>
          </p:cNvPicPr>
          <p:nvPr/>
        </p:nvPicPr>
        <p:blipFill>
          <a:blip r:embed="rId3" cstate="screen">
            <a:lum contrast="30000"/>
          </a:blip>
          <a:srcRect/>
          <a:stretch>
            <a:fillRect/>
          </a:stretch>
        </p:blipFill>
        <p:spPr bwMode="auto">
          <a:xfrm>
            <a:off x="4495800" y="3276600"/>
            <a:ext cx="444658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9" descr="IMG_6564"/>
          <p:cNvPicPr>
            <a:picLocks noChangeAspect="1" noChangeArrowheads="1"/>
          </p:cNvPicPr>
          <p:nvPr/>
        </p:nvPicPr>
        <p:blipFill>
          <a:blip r:embed="rId4" cstate="screen">
            <a:lum bright="10000" contrast="20000"/>
          </a:blip>
          <a:srcRect/>
          <a:stretch>
            <a:fillRect/>
          </a:stretch>
        </p:blipFill>
        <p:spPr bwMode="auto">
          <a:xfrm>
            <a:off x="228600" y="304800"/>
            <a:ext cx="4475163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838200" y="2590800"/>
            <a:ext cx="4495800" cy="533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Мастер-класс для родителей</a:t>
            </a:r>
            <a:endParaRPr lang="ru-RU" dirty="0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15367" name="Picture 6" descr="IMG_8859"/>
          <p:cNvPicPr>
            <a:picLocks noChangeAspect="1" noChangeArrowheads="1"/>
          </p:cNvPicPr>
          <p:nvPr/>
        </p:nvPicPr>
        <p:blipFill>
          <a:blip r:embed="rId5" cstate="screen">
            <a:lum contrast="40000"/>
          </a:blip>
          <a:srcRect/>
          <a:stretch>
            <a:fillRect/>
          </a:stretch>
        </p:blipFill>
        <p:spPr bwMode="auto">
          <a:xfrm>
            <a:off x="228600" y="3276600"/>
            <a:ext cx="41148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5"/>
          <p:cNvSpPr>
            <a:spLocks noChangeArrowheads="1"/>
          </p:cNvSpPr>
          <p:nvPr/>
        </p:nvSpPr>
        <p:spPr bwMode="auto">
          <a:xfrm>
            <a:off x="228600" y="76200"/>
            <a:ext cx="4875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Заключительный этап:</a:t>
            </a:r>
          </a:p>
        </p:txBody>
      </p:sp>
      <p:pic>
        <p:nvPicPr>
          <p:cNvPr id="16387" name="Picture 4" descr="IMG_8908"/>
          <p:cNvPicPr>
            <a:picLocks noChangeAspect="1" noChangeArrowheads="1"/>
          </p:cNvPicPr>
          <p:nvPr/>
        </p:nvPicPr>
        <p:blipFill>
          <a:blip r:embed="rId2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228600" y="685800"/>
            <a:ext cx="4225925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DSCN0288"/>
          <p:cNvPicPr>
            <a:picLocks noChangeAspect="1" noChangeArrowheads="1"/>
          </p:cNvPicPr>
          <p:nvPr/>
        </p:nvPicPr>
        <p:blipFill>
          <a:blip r:embed="rId3" cstate="screen">
            <a:lum contrast="40000"/>
          </a:blip>
          <a:srcRect/>
          <a:stretch>
            <a:fillRect/>
          </a:stretch>
        </p:blipFill>
        <p:spPr bwMode="auto">
          <a:xfrm>
            <a:off x="5334000" y="152400"/>
            <a:ext cx="35575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0" descr="DSC_0584"/>
          <p:cNvPicPr>
            <a:picLocks noChangeAspect="1" noChangeArrowheads="1"/>
          </p:cNvPicPr>
          <p:nvPr/>
        </p:nvPicPr>
        <p:blipFill>
          <a:blip r:embed="rId4" cstate="screen">
            <a:lum bright="10000" contrast="20000"/>
          </a:blip>
          <a:srcRect/>
          <a:stretch>
            <a:fillRect/>
          </a:stretch>
        </p:blipFill>
        <p:spPr bwMode="auto">
          <a:xfrm>
            <a:off x="152400" y="4114800"/>
            <a:ext cx="45593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5791200" y="3581400"/>
            <a:ext cx="2819400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выставка  </a:t>
            </a:r>
          </a:p>
          <a:p>
            <a:pPr algn="ctr" eaLnBrk="0" hangingPunct="0"/>
            <a:r>
              <a:rPr lang="ru-RU" sz="1600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«Русская матрешка»</a:t>
            </a:r>
          </a:p>
        </p:txBody>
      </p:sp>
      <p:sp>
        <p:nvSpPr>
          <p:cNvPr id="16391" name="Rectangle 6"/>
          <p:cNvSpPr>
            <a:spLocks noChangeArrowheads="1"/>
          </p:cNvSpPr>
          <p:nvPr/>
        </p:nvSpPr>
        <p:spPr bwMode="auto">
          <a:xfrm>
            <a:off x="609600" y="3505200"/>
            <a:ext cx="3200400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развлечение  </a:t>
            </a:r>
          </a:p>
          <a:p>
            <a:pPr algn="ctr" eaLnBrk="0" hangingPunct="0"/>
            <a:r>
              <a:rPr lang="ru-RU" sz="1600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«Народные промыслы»</a:t>
            </a:r>
          </a:p>
        </p:txBody>
      </p:sp>
      <p:pic>
        <p:nvPicPr>
          <p:cNvPr id="16392" name="Рисунок 7" descr="C:\Documents and Settings\ADMIN\Рабочий стол\Марафон\DSC_0324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800600" y="4191000"/>
            <a:ext cx="4191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Rectangle 6"/>
          <p:cNvSpPr>
            <a:spLocks noChangeArrowheads="1"/>
          </p:cNvSpPr>
          <p:nvPr/>
        </p:nvSpPr>
        <p:spPr bwMode="auto">
          <a:xfrm>
            <a:off x="5562600" y="6396038"/>
            <a:ext cx="2819400" cy="338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выставка  изделий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5"/>
          <p:cNvSpPr>
            <a:spLocks noChangeArrowheads="1"/>
          </p:cNvSpPr>
          <p:nvPr/>
        </p:nvSpPr>
        <p:spPr bwMode="auto">
          <a:xfrm>
            <a:off x="1219200" y="304800"/>
            <a:ext cx="3087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Arial Black" pitchFamily="34" charset="0"/>
              </a:rPr>
              <a:t>В результате: </a:t>
            </a:r>
          </a:p>
        </p:txBody>
      </p:sp>
      <p:sp>
        <p:nvSpPr>
          <p:cNvPr id="17411" name="Прямоугольник 4"/>
          <p:cNvSpPr>
            <a:spLocks noChangeArrowheads="1"/>
          </p:cNvSpPr>
          <p:nvPr/>
        </p:nvSpPr>
        <p:spPr bwMode="auto">
          <a:xfrm>
            <a:off x="457200" y="3048000"/>
            <a:ext cx="8153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FF00"/>
              </a:buClr>
              <a:buFontTx/>
              <a:buChar char="-"/>
            </a:pPr>
            <a:endParaRPr lang="ru-RU" sz="2400"/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endParaRPr lang="ru-RU" sz="2400" b="1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Rectangle 30"/>
          <p:cNvSpPr>
            <a:spLocks noChangeArrowheads="1"/>
          </p:cNvSpPr>
          <p:nvPr/>
        </p:nvSpPr>
        <p:spPr bwMode="auto">
          <a:xfrm>
            <a:off x="457200" y="914400"/>
            <a:ext cx="83820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buFontTx/>
              <a:buChar char="-"/>
            </a:pPr>
            <a:r>
              <a:rPr lang="ru-RU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дети проявляют устойчивый интерес к истории своего народа, его прошлому, к народным промыслам; не только правильно называют предметы быта старины, но и понимают их назначение;</a:t>
            </a:r>
          </a:p>
          <a:p>
            <a:pPr eaLnBrk="0" hangingPunct="0"/>
            <a:r>
              <a:rPr lang="ru-RU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eaLnBrk="0" hangingPunct="0">
              <a:buFontTx/>
              <a:buChar char="-"/>
            </a:pPr>
            <a:r>
              <a:rPr lang="ru-RU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правильно называют виды народного декоративно-прикладного искусства и знают особенности того или иного промысла; </a:t>
            </a:r>
          </a:p>
          <a:p>
            <a:pPr eaLnBrk="0" hangingPunct="0"/>
            <a:endParaRPr lang="ru-RU" sz="800">
              <a:solidFill>
                <a:srgbClr val="0000FF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ru-RU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умеют  передавать свои знания о промыслах в разных видах продуктивной деятельности (рисовании, лепке, аппликации, ручном труде);</a:t>
            </a:r>
          </a:p>
          <a:p>
            <a:pPr eaLnBrk="0" hangingPunct="0"/>
            <a:endParaRPr lang="ru-RU" sz="800">
              <a:solidFill>
                <a:srgbClr val="0000FF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ru-RU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оформлена выставка «Русская матрешка», альбомы по каждому виду декоративно-прикладного искусства;</a:t>
            </a:r>
          </a:p>
          <a:p>
            <a:pPr eaLnBrk="0" hangingPunct="0"/>
            <a:endParaRPr lang="ru-RU" sz="800">
              <a:solidFill>
                <a:srgbClr val="0000FF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ru-RU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возросла потребность и желание родителей в повышении уровня знаний их детей о декоративно-прикладном искусстве, об истории и культуре русского народа;</a:t>
            </a:r>
          </a:p>
          <a:p>
            <a:pPr eaLnBrk="0" hangingPunct="0"/>
            <a:endParaRPr lang="ru-RU" sz="800">
              <a:solidFill>
                <a:srgbClr val="0000FF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- предметно-развивающая среда наполнена в соответствии с темой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600" y="304800"/>
            <a:ext cx="914400" cy="85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5" name="Picture 7" descr="C:\Users\Пользователь\Downloads\изо\71393447_18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304800"/>
            <a:ext cx="205898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3" descr="C:\Users\Пользователь\Downloads\изо\213e41e6296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352800"/>
            <a:ext cx="2667000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Прямоугольник 16"/>
          <p:cNvSpPr>
            <a:spLocks noChangeArrowheads="1"/>
          </p:cNvSpPr>
          <p:nvPr/>
        </p:nvSpPr>
        <p:spPr bwMode="auto">
          <a:xfrm>
            <a:off x="609600" y="1066800"/>
            <a:ext cx="64008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Проект </a:t>
            </a:r>
          </a:p>
          <a:p>
            <a:pPr algn="ctr"/>
            <a:endParaRPr lang="ru-RU" sz="1000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sz="3600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«Народные промыслы </a:t>
            </a:r>
          </a:p>
          <a:p>
            <a:pPr algn="ctr"/>
            <a:r>
              <a:rPr lang="ru-RU" sz="3600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на Руси»</a:t>
            </a:r>
            <a:endParaRPr lang="ru-RU"/>
          </a:p>
        </p:txBody>
      </p:sp>
      <p:sp>
        <p:nvSpPr>
          <p:cNvPr id="3078" name="Прямоугольник 10"/>
          <p:cNvSpPr>
            <a:spLocks noChangeArrowheads="1"/>
          </p:cNvSpPr>
          <p:nvPr/>
        </p:nvSpPr>
        <p:spPr bwMode="auto">
          <a:xfrm>
            <a:off x="2743200" y="3352800"/>
            <a:ext cx="58674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Arial Black" pitchFamily="34" charset="0"/>
              </a:rPr>
              <a:t>Вид проекта: </a:t>
            </a: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познавательно-творческий</a:t>
            </a:r>
          </a:p>
          <a:p>
            <a:endParaRPr lang="ru-RU" b="1">
              <a:solidFill>
                <a:srgbClr val="0033CC"/>
              </a:solidFill>
              <a:latin typeface="Arial Black" pitchFamily="34" charset="0"/>
            </a:endParaRP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>
                <a:solidFill>
                  <a:srgbClr val="0000FF"/>
                </a:solidFill>
                <a:latin typeface="Arial Black" pitchFamily="34" charset="0"/>
              </a:rPr>
              <a:t>Участники проекта:</a:t>
            </a:r>
            <a:endParaRPr lang="ru-RU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        дети старшего дошкольного возраста (5-6 лет);  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        родители детей;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        воспитатели, музыкальный  руководитель,          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        инструктор по физической культуре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533400" y="685800"/>
            <a:ext cx="82296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  <a:latin typeface="Arial Black" pitchFamily="34" charset="0"/>
              </a:rPr>
              <a:t>Актуальность проекта:</a:t>
            </a:r>
          </a:p>
          <a:p>
            <a:endParaRPr lang="ru-RU" sz="1200"/>
          </a:p>
          <a:p>
            <a:pPr>
              <a:buFont typeface="Wingdings" pitchFamily="2" charset="2"/>
              <a:buChar char="§"/>
            </a:pPr>
            <a:r>
              <a:rPr lang="ru-RU" b="1">
                <a:solidFill>
                  <a:srgbClr val="0000FF"/>
                </a:solidFill>
                <a:cs typeface="Aharoni" pitchFamily="2" charset="-79"/>
              </a:rPr>
              <a:t>  </a:t>
            </a:r>
            <a:r>
              <a:rPr lang="ru-RU" b="1">
                <a:solidFill>
                  <a:srgbClr val="0000FF"/>
                </a:solidFill>
                <a:latin typeface="Arial Black" pitchFamily="34" charset="0"/>
                <a:cs typeface="Aharoni" pitchFamily="2" charset="-79"/>
              </a:rPr>
              <a:t>в современном мире </a:t>
            </a:r>
            <a:r>
              <a:rPr lang="ru-RU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материальные ценности доминируют над духовными и привычными стали слова «безнравственность», «бездуховность». </a:t>
            </a:r>
          </a:p>
          <a:p>
            <a:r>
              <a:rPr lang="ru-RU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         </a:t>
            </a:r>
            <a:r>
              <a:rPr lang="ru-RU" b="1" u="sng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Какими вырастут нынешние дошкольники?</a:t>
            </a:r>
          </a:p>
          <a:p>
            <a:endParaRPr lang="ru-RU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</a:t>
            </a:r>
            <a:r>
              <a:rPr lang="ru-RU">
                <a:solidFill>
                  <a:srgbClr val="0000FF"/>
                </a:solidFill>
                <a:latin typeface="Arial Black" pitchFamily="34" charset="0"/>
              </a:rPr>
              <a:t>проблема низкого уровня у дошкольников </a:t>
            </a:r>
            <a:r>
              <a:rPr lang="ru-RU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социально-нравственных качеств, патриотических чувств ;</a:t>
            </a:r>
          </a:p>
          <a:p>
            <a:endParaRPr lang="ru-RU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несоответствующий уровень знаний дошкольников об истории и культуре русского народа; </a:t>
            </a:r>
          </a:p>
          <a:p>
            <a:endParaRPr lang="ru-RU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>
                <a:solidFill>
                  <a:srgbClr val="0000FF"/>
                </a:solidFill>
              </a:rPr>
              <a:t>  </a:t>
            </a:r>
            <a:r>
              <a:rPr lang="ru-RU">
                <a:solidFill>
                  <a:srgbClr val="0000FF"/>
                </a:solidFill>
                <a:latin typeface="Arial Black" pitchFamily="34" charset="0"/>
              </a:rPr>
              <a:t>дети и их родители </a:t>
            </a:r>
            <a:r>
              <a:rPr lang="ru-RU" b="1">
                <a:solidFill>
                  <a:srgbClr val="0000FF"/>
                </a:solidFill>
                <a:latin typeface="Arial Black" pitchFamily="34" charset="0"/>
              </a:rPr>
              <a:t>не проявляют интерес к истории и культуре русского народа,  не </a:t>
            </a:r>
            <a:r>
              <a:rPr lang="ru-RU">
                <a:solidFill>
                  <a:srgbClr val="0000FF"/>
                </a:solidFill>
                <a:latin typeface="Arial Black" pitchFamily="34" charset="0"/>
              </a:rPr>
              <a:t>могут различать народные промыслы, виды декоративно-прикладного искусства</a:t>
            </a:r>
          </a:p>
          <a:p>
            <a:pPr>
              <a:buFont typeface="Wingdings" pitchFamily="2" charset="2"/>
              <a:buChar char="§"/>
            </a:pPr>
            <a:endParaRPr lang="ru-RU" b="1">
              <a:latin typeface="Arial Black" pitchFamily="34" charset="0"/>
              <a:cs typeface="Times New Roman" pitchFamily="18" charset="0"/>
            </a:endParaRPr>
          </a:p>
          <a:p>
            <a:endParaRPr lang="ru-RU" b="1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2"/>
          <p:cNvSpPr>
            <a:spLocks noChangeArrowheads="1"/>
          </p:cNvSpPr>
          <p:nvPr/>
        </p:nvSpPr>
        <p:spPr bwMode="auto">
          <a:xfrm>
            <a:off x="381000" y="152400"/>
            <a:ext cx="81534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Цель:</a:t>
            </a:r>
          </a:p>
          <a:p>
            <a:r>
              <a:rPr lang="ru-RU" sz="16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создание условий для приобщения дошкольников к истокам русской народной культуры посредством декоративно-прикладного искусства</a:t>
            </a:r>
            <a:endParaRPr lang="ru-RU" sz="160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5123" name="Прямоугольник 3"/>
          <p:cNvSpPr>
            <a:spLocks noChangeArrowheads="1"/>
          </p:cNvSpPr>
          <p:nvPr/>
        </p:nvSpPr>
        <p:spPr bwMode="auto">
          <a:xfrm>
            <a:off x="381000" y="1524000"/>
            <a:ext cx="8458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Задачи:</a:t>
            </a:r>
          </a:p>
          <a:p>
            <a:endParaRPr lang="ru-RU" sz="900"/>
          </a:p>
          <a:p>
            <a:pPr>
              <a:buFont typeface="Wingdings" pitchFamily="2" charset="2"/>
              <a:buChar char="§"/>
            </a:pPr>
            <a:r>
              <a:rPr lang="ru-RU" sz="1600">
                <a:latin typeface="Arial Black" pitchFamily="34" charset="0"/>
              </a:rPr>
              <a:t>  </a:t>
            </a:r>
            <a:r>
              <a:rPr lang="en-US" sz="16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c</a:t>
            </a:r>
            <a:r>
              <a:rPr lang="ru-RU" sz="16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формировать первоначальные представления детей о народном декоративно-прикладном искусстве;</a:t>
            </a:r>
          </a:p>
          <a:p>
            <a:endParaRPr lang="ru-RU" sz="800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6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развивать интерес к устному народному декоративно-прикладному искусству;</a:t>
            </a:r>
          </a:p>
          <a:p>
            <a:endParaRPr lang="ru-RU" sz="800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6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формировать навыки работы с различными материалами;</a:t>
            </a:r>
          </a:p>
          <a:p>
            <a:endParaRPr lang="ru-RU" sz="800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6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способствовать развитию познавательных способностей у детей, любознательности, творчества,  формированию духовно-нравственных ценностей;</a:t>
            </a:r>
          </a:p>
          <a:p>
            <a:endParaRPr lang="ru-RU" sz="800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6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воспитывать чувство патриотизма, уважительное отношение к труду народных мастеров;</a:t>
            </a:r>
          </a:p>
          <a:p>
            <a:endParaRPr lang="ru-RU" sz="800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6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наполнить развивающую предметно-пространственную среду группового помещения ДОУ;</a:t>
            </a:r>
          </a:p>
          <a:p>
            <a:endParaRPr lang="ru-RU" sz="800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600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обеспечить участие  родителей и социума в данном проекте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2"/>
          <p:cNvSpPr>
            <a:spLocks noChangeArrowheads="1"/>
          </p:cNvSpPr>
          <p:nvPr/>
        </p:nvSpPr>
        <p:spPr bwMode="auto">
          <a:xfrm>
            <a:off x="762000" y="304800"/>
            <a:ext cx="7467600" cy="37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C00000"/>
                </a:solidFill>
                <a:latin typeface="Arial Black" pitchFamily="34" charset="0"/>
              </a:rPr>
              <a:t>Принципы работы </a:t>
            </a:r>
          </a:p>
          <a:p>
            <a:pPr algn="ctr"/>
            <a:r>
              <a:rPr lang="ru-RU" sz="1400">
                <a:solidFill>
                  <a:srgbClr val="C00000"/>
                </a:solidFill>
                <a:latin typeface="Arial Black" pitchFamily="34" charset="0"/>
              </a:rPr>
              <a:t>по приобщению дошкольников к истокам русской народной культуры посредством декоративно-прикладного искусства</a:t>
            </a:r>
          </a:p>
          <a:p>
            <a:endParaRPr lang="ru-RU" sz="140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sz="800"/>
          </a:p>
          <a:p>
            <a:endParaRPr lang="ru-RU" sz="900"/>
          </a:p>
          <a:p>
            <a:pPr algn="just">
              <a:buFont typeface="Wingdings" pitchFamily="2" charset="2"/>
              <a:buChar char="§"/>
            </a:pPr>
            <a:r>
              <a:rPr lang="ru-RU" b="1">
                <a:cs typeface="Aharoni" pitchFamily="2" charset="-79"/>
              </a:rPr>
              <a:t>  </a:t>
            </a:r>
            <a:r>
              <a:rPr lang="ru-RU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целостность, системность и последовательность воспитательно-образовательной работы;</a:t>
            </a:r>
          </a:p>
          <a:p>
            <a:pPr algn="just"/>
            <a:endParaRPr lang="ru-RU" sz="800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единство влияния семьи и ДОУ для приобщения дошкольников к истокам русской народной культуры посредством декоративно-прикладного искусства;</a:t>
            </a:r>
          </a:p>
          <a:p>
            <a:pPr algn="just"/>
            <a:endParaRPr lang="ru-RU" sz="800" b="1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b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направленность воспитательно-образовательной деятельности на комплексное познание народных традиций, быта и декоративно-прикладного искусства.</a:t>
            </a:r>
          </a:p>
        </p:txBody>
      </p:sp>
      <p:pic>
        <p:nvPicPr>
          <p:cNvPr id="6147" name="Picture 9" descr="DSC_0323 (2)"/>
          <p:cNvPicPr>
            <a:picLocks noChangeAspect="1" noChangeArrowheads="1"/>
          </p:cNvPicPr>
          <p:nvPr/>
        </p:nvPicPr>
        <p:blipFill>
          <a:blip r:embed="rId2" cstate="screen">
            <a:lum contrast="20000"/>
          </a:blip>
          <a:srcRect/>
          <a:stretch>
            <a:fillRect/>
          </a:stretch>
        </p:blipFill>
        <p:spPr bwMode="auto">
          <a:xfrm>
            <a:off x="6096000" y="4267200"/>
            <a:ext cx="28305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Рисунок 5" descr="C:\Documents and Settings\ADMIN\Рабочий стол\Даниленко\фотки\DSC_0266.JPG"/>
          <p:cNvPicPr>
            <a:picLocks noChangeAspect="1" noChangeArrowheads="1"/>
          </p:cNvPicPr>
          <p:nvPr/>
        </p:nvPicPr>
        <p:blipFill>
          <a:blip r:embed="rId3" cstate="screen">
            <a:lum contrast="30000"/>
          </a:blip>
          <a:srcRect/>
          <a:stretch>
            <a:fillRect/>
          </a:stretch>
        </p:blipFill>
        <p:spPr bwMode="auto">
          <a:xfrm>
            <a:off x="152400" y="4267200"/>
            <a:ext cx="30480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1" descr="P1110957"/>
          <p:cNvPicPr>
            <a:picLocks noChangeAspect="1" noChangeArrowheads="1"/>
          </p:cNvPicPr>
          <p:nvPr/>
        </p:nvPicPr>
        <p:blipFill>
          <a:blip r:embed="rId4" cstate="screen">
            <a:lum contrast="20000"/>
          </a:blip>
          <a:srcRect/>
          <a:stretch>
            <a:fillRect/>
          </a:stretch>
        </p:blipFill>
        <p:spPr bwMode="auto">
          <a:xfrm>
            <a:off x="3352800" y="4419600"/>
            <a:ext cx="26574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438400" y="1066800"/>
            <a:ext cx="4114800" cy="8810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</a:p>
          <a:p>
            <a:pPr algn="ctr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приобщению дошкольников к истокам русской народной культуры 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905000" y="2438400"/>
            <a:ext cx="1371600" cy="685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Дети дошкольного возраста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676400" y="3733800"/>
            <a:ext cx="1524000" cy="685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Циклы занимательных  дел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352800" y="3581400"/>
            <a:ext cx="1828800" cy="990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Вовлечение родителей в образовательный процесс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334000" y="3429000"/>
            <a:ext cx="1676400" cy="838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Интеграция образовательного содержания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467600" y="3657600"/>
            <a:ext cx="14478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Организация среды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581400" y="2438400"/>
            <a:ext cx="1600200" cy="685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Родители воспитанников </a:t>
            </a:r>
          </a:p>
          <a:p>
            <a:pPr algn="ctr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ДОУ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486400" y="2438400"/>
            <a:ext cx="1371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Специалисты ДОУ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7162800" y="2438400"/>
            <a:ext cx="1828800" cy="914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 среда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905000" y="5029200"/>
            <a:ext cx="3352800" cy="609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Система развлекательной и досуговой деятельности детей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6477000" y="4572000"/>
            <a:ext cx="2514600" cy="762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Методическое и дидактическое обеспечение образовательного процесса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228600" y="2286000"/>
            <a:ext cx="1371600" cy="762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sz="1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Социо-культурные</a:t>
            </a: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центры города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>
            <a:endCxn id="18" idx="0"/>
          </p:cNvCxnSpPr>
          <p:nvPr/>
        </p:nvCxnSpPr>
        <p:spPr>
          <a:xfrm rot="10800000" flipV="1">
            <a:off x="914400" y="1905000"/>
            <a:ext cx="15240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16387" idx="0"/>
          </p:cNvCxnSpPr>
          <p:nvPr/>
        </p:nvCxnSpPr>
        <p:spPr>
          <a:xfrm rot="10800000" flipV="1">
            <a:off x="2590800" y="1981200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6386" idx="2"/>
            <a:endCxn id="14" idx="0"/>
          </p:cNvCxnSpPr>
          <p:nvPr/>
        </p:nvCxnSpPr>
        <p:spPr>
          <a:xfrm rot="5400000">
            <a:off x="4193381" y="2135982"/>
            <a:ext cx="490537" cy="114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15" idx="0"/>
          </p:cNvCxnSpPr>
          <p:nvPr/>
        </p:nvCxnSpPr>
        <p:spPr>
          <a:xfrm>
            <a:off x="5486400" y="1981200"/>
            <a:ext cx="6858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172200" y="1981200"/>
            <a:ext cx="18288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18" idx="3"/>
            <a:endCxn id="16387" idx="1"/>
          </p:cNvCxnSpPr>
          <p:nvPr/>
        </p:nvCxnSpPr>
        <p:spPr>
          <a:xfrm>
            <a:off x="1600200" y="2667000"/>
            <a:ext cx="304800" cy="114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16387" idx="3"/>
            <a:endCxn id="14" idx="1"/>
          </p:cNvCxnSpPr>
          <p:nvPr/>
        </p:nvCxnSpPr>
        <p:spPr>
          <a:xfrm>
            <a:off x="3276600" y="2781300"/>
            <a:ext cx="304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14" idx="3"/>
            <a:endCxn id="15" idx="1"/>
          </p:cNvCxnSpPr>
          <p:nvPr/>
        </p:nvCxnSpPr>
        <p:spPr>
          <a:xfrm flipV="1">
            <a:off x="5181600" y="2705100"/>
            <a:ext cx="3048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15" idx="3"/>
          </p:cNvCxnSpPr>
          <p:nvPr/>
        </p:nvCxnSpPr>
        <p:spPr>
          <a:xfrm>
            <a:off x="6858000" y="2705100"/>
            <a:ext cx="228600" cy="114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16" idx="2"/>
            <a:endCxn id="13" idx="0"/>
          </p:cNvCxnSpPr>
          <p:nvPr/>
        </p:nvCxnSpPr>
        <p:spPr>
          <a:xfrm rot="16200000" flipH="1">
            <a:off x="7981950" y="3448050"/>
            <a:ext cx="304800" cy="114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endCxn id="22" idx="0"/>
          </p:cNvCxnSpPr>
          <p:nvPr/>
        </p:nvCxnSpPr>
        <p:spPr>
          <a:xfrm rot="5400000">
            <a:off x="7678738" y="4248150"/>
            <a:ext cx="379412" cy="268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endCxn id="12" idx="0"/>
          </p:cNvCxnSpPr>
          <p:nvPr/>
        </p:nvCxnSpPr>
        <p:spPr>
          <a:xfrm rot="16200000" flipH="1">
            <a:off x="5868988" y="3125787"/>
            <a:ext cx="457200" cy="149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endCxn id="22" idx="1"/>
          </p:cNvCxnSpPr>
          <p:nvPr/>
        </p:nvCxnSpPr>
        <p:spPr>
          <a:xfrm>
            <a:off x="4498975" y="4572000"/>
            <a:ext cx="1978025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endCxn id="11" idx="0"/>
          </p:cNvCxnSpPr>
          <p:nvPr/>
        </p:nvCxnSpPr>
        <p:spPr>
          <a:xfrm rot="5400000">
            <a:off x="4040188" y="3352800"/>
            <a:ext cx="4556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>
            <a:stCxn id="16387" idx="2"/>
            <a:endCxn id="10" idx="0"/>
          </p:cNvCxnSpPr>
          <p:nvPr/>
        </p:nvCxnSpPr>
        <p:spPr>
          <a:xfrm rot="5400000">
            <a:off x="2209800" y="3352800"/>
            <a:ext cx="60960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10" idx="2"/>
            <a:endCxn id="17" idx="0"/>
          </p:cNvCxnSpPr>
          <p:nvPr/>
        </p:nvCxnSpPr>
        <p:spPr>
          <a:xfrm rot="16200000" flipH="1">
            <a:off x="2705100" y="4152900"/>
            <a:ext cx="60960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 Box 3"/>
          <p:cNvSpPr txBox="1">
            <a:spLocks noChangeArrowheads="1"/>
          </p:cNvSpPr>
          <p:nvPr/>
        </p:nvSpPr>
        <p:spPr bwMode="auto">
          <a:xfrm>
            <a:off x="228600" y="3276600"/>
            <a:ext cx="1371600" cy="685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Педагогический колледж г.Канска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 Box 3"/>
          <p:cNvSpPr txBox="1">
            <a:spLocks noChangeArrowheads="1"/>
          </p:cNvSpPr>
          <p:nvPr/>
        </p:nvSpPr>
        <p:spPr bwMode="auto">
          <a:xfrm>
            <a:off x="228600" y="4191000"/>
            <a:ext cx="1371600" cy="685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Библиотеки ГИРЦ г.Канска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 Box 3"/>
          <p:cNvSpPr txBox="1">
            <a:spLocks noChangeArrowheads="1"/>
          </p:cNvSpPr>
          <p:nvPr/>
        </p:nvSpPr>
        <p:spPr bwMode="auto">
          <a:xfrm>
            <a:off x="152400" y="5105400"/>
            <a:ext cx="15240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Краеведческий  музей г.Канска</a:t>
            </a:r>
            <a:endParaRPr lang="ru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 Box 3"/>
          <p:cNvSpPr txBox="1">
            <a:spLocks noChangeArrowheads="1"/>
          </p:cNvSpPr>
          <p:nvPr/>
        </p:nvSpPr>
        <p:spPr bwMode="auto">
          <a:xfrm>
            <a:off x="685800" y="5867400"/>
            <a:ext cx="2133600" cy="838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sz="1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Физкультурнр-оздоровительный</a:t>
            </a: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комплекс»Дельфин</a:t>
            </a:r>
            <a:r>
              <a:rPr lang="ru-RU" sz="1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cxnSp>
        <p:nvCxnSpPr>
          <p:cNvPr id="94" name="Прямая соединительная линия 93"/>
          <p:cNvCxnSpPr>
            <a:stCxn id="18" idx="2"/>
            <a:endCxn id="88" idx="0"/>
          </p:cNvCxnSpPr>
          <p:nvPr/>
        </p:nvCxnSpPr>
        <p:spPr>
          <a:xfrm rot="5400000">
            <a:off x="800101" y="3162300"/>
            <a:ext cx="228600" cy="3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rot="5400000">
            <a:off x="724694" y="4075906"/>
            <a:ext cx="228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rot="5400000">
            <a:off x="608013" y="5029200"/>
            <a:ext cx="3063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>
            <a:stCxn id="90" idx="2"/>
            <a:endCxn id="92" idx="0"/>
          </p:cNvCxnSpPr>
          <p:nvPr/>
        </p:nvCxnSpPr>
        <p:spPr>
          <a:xfrm rot="16200000" flipH="1">
            <a:off x="1219200" y="5334000"/>
            <a:ext cx="22860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06" name="Прямоугольник 39"/>
          <p:cNvSpPr>
            <a:spLocks noChangeArrowheads="1"/>
          </p:cNvSpPr>
          <p:nvPr/>
        </p:nvSpPr>
        <p:spPr bwMode="auto">
          <a:xfrm>
            <a:off x="1524000" y="304800"/>
            <a:ext cx="59007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C00000"/>
                </a:solidFill>
                <a:latin typeface="Arial Black" pitchFamily="34" charset="0"/>
              </a:rPr>
              <a:t>Модель проектной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 стрелкой 26"/>
          <p:cNvCxnSpPr/>
          <p:nvPr/>
        </p:nvCxnSpPr>
        <p:spPr>
          <a:xfrm rot="10800000" flipV="1">
            <a:off x="1676400" y="914400"/>
            <a:ext cx="7620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Box 3"/>
          <p:cNvSpPr txBox="1">
            <a:spLocks noChangeArrowheads="1"/>
          </p:cNvSpPr>
          <p:nvPr/>
        </p:nvSpPr>
        <p:spPr bwMode="auto">
          <a:xfrm>
            <a:off x="838200" y="914400"/>
            <a:ext cx="2743200" cy="609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Художественно – эстетическое развитие</a:t>
            </a:r>
          </a:p>
        </p:txBody>
      </p:sp>
      <p:sp>
        <p:nvSpPr>
          <p:cNvPr id="8196" name="Прямоугольник 32"/>
          <p:cNvSpPr>
            <a:spLocks noChangeArrowheads="1"/>
          </p:cNvSpPr>
          <p:nvPr/>
        </p:nvSpPr>
        <p:spPr bwMode="auto">
          <a:xfrm>
            <a:off x="152400" y="4267200"/>
            <a:ext cx="2438400" cy="646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Игровые методы </a:t>
            </a:r>
          </a:p>
          <a:p>
            <a:pPr algn="ctr"/>
            <a:r>
              <a:rPr lang="ru-RU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и приемы</a:t>
            </a:r>
            <a:endParaRPr lang="ru-RU" b="1">
              <a:solidFill>
                <a:srgbClr val="0033CC"/>
              </a:solidFill>
              <a:latin typeface="Arial Black" pitchFamily="34" charset="0"/>
            </a:endParaRPr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4572000" y="914400"/>
            <a:ext cx="4114800" cy="609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Социально – коммуникативное развитие</a:t>
            </a:r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3200400" y="1752600"/>
            <a:ext cx="2743200" cy="685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Познавательное развитие</a:t>
            </a:r>
          </a:p>
        </p:txBody>
      </p:sp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228600" y="1752600"/>
            <a:ext cx="2667000" cy="381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Физическое развитие</a:t>
            </a:r>
          </a:p>
        </p:txBody>
      </p:sp>
      <p:sp>
        <p:nvSpPr>
          <p:cNvPr id="49" name="Text Box 3"/>
          <p:cNvSpPr txBox="1">
            <a:spLocks noChangeArrowheads="1"/>
          </p:cNvSpPr>
          <p:nvPr/>
        </p:nvSpPr>
        <p:spPr bwMode="auto">
          <a:xfrm>
            <a:off x="6248400" y="1752600"/>
            <a:ext cx="2590800" cy="381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Речевое развитие</a:t>
            </a:r>
          </a:p>
        </p:txBody>
      </p:sp>
      <p:sp>
        <p:nvSpPr>
          <p:cNvPr id="8201" name="Прямоугольник 31"/>
          <p:cNvSpPr>
            <a:spLocks noChangeArrowheads="1"/>
          </p:cNvSpPr>
          <p:nvPr/>
        </p:nvSpPr>
        <p:spPr bwMode="auto">
          <a:xfrm>
            <a:off x="2819400" y="4419600"/>
            <a:ext cx="2514600" cy="9239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Приемы привлечения и удержания внимания</a:t>
            </a:r>
          </a:p>
        </p:txBody>
      </p:sp>
      <p:sp>
        <p:nvSpPr>
          <p:cNvPr id="8202" name="Прямоугольник 31"/>
          <p:cNvSpPr>
            <a:spLocks noChangeArrowheads="1"/>
          </p:cNvSpPr>
          <p:nvPr/>
        </p:nvSpPr>
        <p:spPr bwMode="auto">
          <a:xfrm>
            <a:off x="304800" y="3429000"/>
            <a:ext cx="20574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Эвристический </a:t>
            </a:r>
          </a:p>
        </p:txBody>
      </p:sp>
      <p:sp>
        <p:nvSpPr>
          <p:cNvPr id="8203" name="Прямоугольник 31"/>
          <p:cNvSpPr>
            <a:spLocks noChangeArrowheads="1"/>
          </p:cNvSpPr>
          <p:nvPr/>
        </p:nvSpPr>
        <p:spPr bwMode="auto">
          <a:xfrm>
            <a:off x="2743200" y="3429000"/>
            <a:ext cx="2133600" cy="646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Объяснительно-репродуктивный</a:t>
            </a:r>
            <a:r>
              <a:rPr lang="ru-RU" b="1">
                <a:solidFill>
                  <a:srgbClr val="0033CC"/>
                </a:solidFill>
                <a:latin typeface="Arial Black" pitchFamily="34" charset="0"/>
              </a:rPr>
              <a:t>  </a:t>
            </a:r>
          </a:p>
        </p:txBody>
      </p:sp>
      <p:sp>
        <p:nvSpPr>
          <p:cNvPr id="8204" name="Прямоугольник 5"/>
          <p:cNvSpPr>
            <a:spLocks noChangeArrowheads="1"/>
          </p:cNvSpPr>
          <p:nvPr/>
        </p:nvSpPr>
        <p:spPr bwMode="auto">
          <a:xfrm>
            <a:off x="990600" y="228600"/>
            <a:ext cx="7145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C00000"/>
                </a:solidFill>
                <a:latin typeface="Arial Black" pitchFamily="34" charset="0"/>
              </a:rPr>
              <a:t>Интеграция образовательных областей</a:t>
            </a:r>
          </a:p>
        </p:txBody>
      </p:sp>
      <p:sp>
        <p:nvSpPr>
          <p:cNvPr id="8205" name="Прямоугольник 5"/>
          <p:cNvSpPr>
            <a:spLocks noChangeArrowheads="1"/>
          </p:cNvSpPr>
          <p:nvPr/>
        </p:nvSpPr>
        <p:spPr bwMode="auto">
          <a:xfrm>
            <a:off x="762000" y="2743200"/>
            <a:ext cx="7724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C00000"/>
                </a:solidFill>
                <a:latin typeface="Arial Black" pitchFamily="34" charset="0"/>
              </a:rPr>
              <a:t>Методы и приемы проектной деятельности</a:t>
            </a:r>
          </a:p>
        </p:txBody>
      </p:sp>
      <p:sp>
        <p:nvSpPr>
          <p:cNvPr id="8206" name="Прямоугольник 32"/>
          <p:cNvSpPr>
            <a:spLocks noChangeArrowheads="1"/>
          </p:cNvSpPr>
          <p:nvPr/>
        </p:nvSpPr>
        <p:spPr bwMode="auto">
          <a:xfrm>
            <a:off x="5715000" y="4419600"/>
            <a:ext cx="3200400" cy="9239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Методы, мотивирующие процесс познания (сравнения, вопросы и т.д.)</a:t>
            </a:r>
          </a:p>
        </p:txBody>
      </p:sp>
      <p:sp>
        <p:nvSpPr>
          <p:cNvPr id="8207" name="Прямоугольник 32"/>
          <p:cNvSpPr>
            <a:spLocks noChangeArrowheads="1"/>
          </p:cNvSpPr>
          <p:nvPr/>
        </p:nvSpPr>
        <p:spPr bwMode="auto">
          <a:xfrm>
            <a:off x="5181600" y="3429000"/>
            <a:ext cx="3657600" cy="646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Метод проблемного изложения (создание проблемных ситуаций)</a:t>
            </a:r>
          </a:p>
        </p:txBody>
      </p:sp>
      <p:sp>
        <p:nvSpPr>
          <p:cNvPr id="8208" name="Прямоугольник 32"/>
          <p:cNvSpPr>
            <a:spLocks noChangeArrowheads="1"/>
          </p:cNvSpPr>
          <p:nvPr/>
        </p:nvSpPr>
        <p:spPr bwMode="auto">
          <a:xfrm>
            <a:off x="381000" y="5562600"/>
            <a:ext cx="5791200" cy="9239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Методы повышения эмоциональной активности (сюрпризные моменты, игры-драматизации, игровые и воображаемые ситуации)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1866900" y="1638300"/>
            <a:ext cx="22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44" idx="3"/>
            <a:endCxn id="38" idx="1"/>
          </p:cNvCxnSpPr>
          <p:nvPr/>
        </p:nvCxnSpPr>
        <p:spPr>
          <a:xfrm>
            <a:off x="3581400" y="1219200"/>
            <a:ext cx="99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6743700" y="1638300"/>
            <a:ext cx="22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4762500" y="1638300"/>
            <a:ext cx="22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3238500" y="1638300"/>
            <a:ext cx="22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49" idx="1"/>
          </p:cNvCxnSpPr>
          <p:nvPr/>
        </p:nvCxnSpPr>
        <p:spPr>
          <a:xfrm>
            <a:off x="5943600" y="1905000"/>
            <a:ext cx="30480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41" idx="3"/>
          </p:cNvCxnSpPr>
          <p:nvPr/>
        </p:nvCxnSpPr>
        <p:spPr>
          <a:xfrm>
            <a:off x="2895600" y="1943100"/>
            <a:ext cx="30480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3"/>
          <p:cNvSpPr>
            <a:spLocks noChangeArrowheads="1"/>
          </p:cNvSpPr>
          <p:nvPr/>
        </p:nvSpPr>
        <p:spPr bwMode="auto">
          <a:xfrm>
            <a:off x="304800" y="304800"/>
            <a:ext cx="5156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Подготовительный этап:</a:t>
            </a:r>
          </a:p>
        </p:txBody>
      </p:sp>
      <p:pic>
        <p:nvPicPr>
          <p:cNvPr id="9219" name="Рисунок 4" descr="C:\Documents and Settings\ADMIN\Рабочий стол\Даниленко\фотки\DSC_0329.JPG"/>
          <p:cNvPicPr>
            <a:picLocks noChangeAspect="1" noChangeArrowheads="1"/>
          </p:cNvPicPr>
          <p:nvPr/>
        </p:nvPicPr>
        <p:blipFill>
          <a:blip r:embed="rId2" cstate="screen">
            <a:lum contrast="30000"/>
          </a:blip>
          <a:srcRect/>
          <a:stretch>
            <a:fillRect/>
          </a:stretch>
        </p:blipFill>
        <p:spPr bwMode="auto">
          <a:xfrm>
            <a:off x="152400" y="3962400"/>
            <a:ext cx="3935413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Прямоугольник 8"/>
          <p:cNvSpPr>
            <a:spLocks noChangeArrowheads="1"/>
          </p:cNvSpPr>
          <p:nvPr/>
        </p:nvSpPr>
        <p:spPr bwMode="auto">
          <a:xfrm>
            <a:off x="228600" y="990600"/>
            <a:ext cx="54102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b="1">
                <a:solidFill>
                  <a:srgbClr val="0000FF"/>
                </a:solidFill>
              </a:rPr>
              <a:t> проведение опроса детей для определения уровня их знаний по данной теме;</a:t>
            </a:r>
          </a:p>
          <a:p>
            <a:pPr>
              <a:buFontTx/>
              <a:buChar char="-"/>
            </a:pPr>
            <a:r>
              <a:rPr lang="ru-RU"/>
              <a:t> </a:t>
            </a:r>
            <a:r>
              <a:rPr lang="ru-RU" b="1">
                <a:solidFill>
                  <a:srgbClr val="0000FF"/>
                </a:solidFill>
                <a:cs typeface="Arial" charset="0"/>
              </a:rPr>
              <a:t>подбор литературы, иллюстраций, образцов декоративно-прикладного искусства;</a:t>
            </a:r>
          </a:p>
          <a:p>
            <a:pPr>
              <a:buFontTx/>
              <a:buChar char="-"/>
            </a:pPr>
            <a:r>
              <a:rPr lang="ru-RU" b="1">
                <a:solidFill>
                  <a:srgbClr val="0000FF"/>
                </a:solidFill>
                <a:cs typeface="Arial" charset="0"/>
              </a:rPr>
              <a:t> сбор необходимого материала для продуктивной творческой деятельности;</a:t>
            </a:r>
          </a:p>
          <a:p>
            <a:pPr>
              <a:buFontTx/>
              <a:buChar char="-"/>
            </a:pPr>
            <a:r>
              <a:rPr lang="ru-RU" b="1">
                <a:solidFill>
                  <a:srgbClr val="0000FF"/>
                </a:solidFill>
                <a:cs typeface="Arial" charset="0"/>
              </a:rPr>
              <a:t> оснащение предметно-развивающей среды предметами русского быта</a:t>
            </a:r>
          </a:p>
        </p:txBody>
      </p:sp>
      <p:pic>
        <p:nvPicPr>
          <p:cNvPr id="9221" name="Рисунок 6" descr="C:\Documents and Settings\ADMIN\Рабочий стол\Марафон\DSC_0275.jpg"/>
          <p:cNvPicPr>
            <a:picLocks noChangeAspect="1" noChangeArrowheads="1"/>
          </p:cNvPicPr>
          <p:nvPr/>
        </p:nvPicPr>
        <p:blipFill>
          <a:blip r:embed="rId3" cstate="screen">
            <a:lum contrast="30000"/>
          </a:blip>
          <a:srcRect/>
          <a:stretch>
            <a:fillRect/>
          </a:stretch>
        </p:blipFill>
        <p:spPr bwMode="auto">
          <a:xfrm>
            <a:off x="5715000" y="381000"/>
            <a:ext cx="31242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Рисунок 8" descr="C:\Documents and Settings\ADMIN\Рабочий стол\Марафон\DSC_033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191000" y="3962400"/>
            <a:ext cx="4724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DSCN0044"/>
          <p:cNvPicPr>
            <a:picLocks noChangeAspect="1" noChangeArrowheads="1"/>
          </p:cNvPicPr>
          <p:nvPr/>
        </p:nvPicPr>
        <p:blipFill>
          <a:blip r:embed="rId2" cstate="screen">
            <a:lum bright="-10000" contrast="20000"/>
          </a:blip>
          <a:srcRect/>
          <a:stretch>
            <a:fillRect/>
          </a:stretch>
        </p:blipFill>
        <p:spPr bwMode="auto">
          <a:xfrm>
            <a:off x="6781800" y="304800"/>
            <a:ext cx="226853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8" descr="DSC_0320 (2)"/>
          <p:cNvPicPr>
            <a:picLocks noChangeAspect="1" noChangeArrowheads="1"/>
          </p:cNvPicPr>
          <p:nvPr/>
        </p:nvPicPr>
        <p:blipFill>
          <a:blip r:embed="rId3" cstate="screen">
            <a:lum bright="-10000" contrast="20000"/>
          </a:blip>
          <a:srcRect/>
          <a:stretch>
            <a:fillRect/>
          </a:stretch>
        </p:blipFill>
        <p:spPr bwMode="auto">
          <a:xfrm>
            <a:off x="228600" y="4343400"/>
            <a:ext cx="36798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7" descr="DSC_0309"/>
          <p:cNvPicPr>
            <a:picLocks noChangeAspect="1" noChangeArrowheads="1"/>
          </p:cNvPicPr>
          <p:nvPr/>
        </p:nvPicPr>
        <p:blipFill>
          <a:blip r:embed="rId4" cstate="screen">
            <a:lum contrast="30000"/>
          </a:blip>
          <a:srcRect/>
          <a:stretch>
            <a:fillRect/>
          </a:stretch>
        </p:blipFill>
        <p:spPr bwMode="auto">
          <a:xfrm>
            <a:off x="4038600" y="3581400"/>
            <a:ext cx="4891088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10" descr="DSCN0050"/>
          <p:cNvPicPr>
            <a:picLocks noChangeAspect="1" noChangeArrowheads="1"/>
          </p:cNvPicPr>
          <p:nvPr/>
        </p:nvPicPr>
        <p:blipFill>
          <a:blip r:embed="rId5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152400" y="152400"/>
            <a:ext cx="282416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7" descr="DSCN0058"/>
          <p:cNvPicPr>
            <a:picLocks noChangeAspect="1" noChangeArrowheads="1"/>
          </p:cNvPicPr>
          <p:nvPr/>
        </p:nvPicPr>
        <p:blipFill>
          <a:blip r:embed="rId6" cstate="screen">
            <a:lum bright="-10000" contrast="10000"/>
          </a:blip>
          <a:srcRect/>
          <a:stretch>
            <a:fillRect/>
          </a:stretch>
        </p:blipFill>
        <p:spPr bwMode="auto">
          <a:xfrm>
            <a:off x="3352800" y="1066800"/>
            <a:ext cx="337661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9" descr="DSC_0520"/>
          <p:cNvPicPr>
            <a:picLocks noChangeAspect="1" noChangeArrowheads="1"/>
          </p:cNvPicPr>
          <p:nvPr/>
        </p:nvPicPr>
        <p:blipFill>
          <a:blip r:embed="rId7" cstate="screen">
            <a:lum bright="-10000" contrast="10000"/>
          </a:blip>
          <a:srcRect/>
          <a:stretch>
            <a:fillRect/>
          </a:stretch>
        </p:blipFill>
        <p:spPr bwMode="auto">
          <a:xfrm>
            <a:off x="152400" y="2133600"/>
            <a:ext cx="3200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Прямоугольник 3"/>
          <p:cNvSpPr>
            <a:spLocks noChangeArrowheads="1"/>
          </p:cNvSpPr>
          <p:nvPr/>
        </p:nvSpPr>
        <p:spPr bwMode="auto">
          <a:xfrm>
            <a:off x="3200400" y="228600"/>
            <a:ext cx="3327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Основной этап: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B13F9A"/>
      </a:dk2>
      <a:lt2>
        <a:srgbClr val="FFD965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C000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</TotalTime>
  <Words>727</Words>
  <Application>Microsoft Office PowerPoint</Application>
  <PresentationFormat>Экран (4:3)</PresentationFormat>
  <Paragraphs>126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Arial Black</vt:lpstr>
      <vt:lpstr>Times New Roman</vt:lpstr>
      <vt:lpstr>Aharoni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211</cp:revision>
  <dcterms:created xsi:type="dcterms:W3CDTF">2014-10-23T06:08:51Z</dcterms:created>
  <dcterms:modified xsi:type="dcterms:W3CDTF">2021-01-20T15:05:13Z</dcterms:modified>
</cp:coreProperties>
</file>