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sldIdLst>
    <p:sldId id="287" r:id="rId2"/>
    <p:sldId id="288" r:id="rId3"/>
    <p:sldId id="261" r:id="rId4"/>
    <p:sldId id="289" r:id="rId5"/>
    <p:sldId id="290" r:id="rId6"/>
    <p:sldId id="293" r:id="rId7"/>
    <p:sldId id="292" r:id="rId8"/>
    <p:sldId id="29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533" autoAdjust="0"/>
  </p:normalViewPr>
  <p:slideViewPr>
    <p:cSldViewPr>
      <p:cViewPr varScale="1">
        <p:scale>
          <a:sx n="76" d="100"/>
          <a:sy n="76" d="100"/>
        </p:scale>
        <p:origin x="123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6CB2D-A6EB-4C7B-85F3-F2D6496E4211}" type="datetimeFigureOut">
              <a:rPr lang="ru-RU" smtClean="0"/>
              <a:t>20.07.2022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5EA125-7EB4-4F6D-89BE-AF9EB96131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065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EA125-7EB4-4F6D-89BE-AF9EB96131B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902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765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428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170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522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24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14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305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877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624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170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96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704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2"/>
          <p:cNvSpPr txBox="1">
            <a:spLocks/>
          </p:cNvSpPr>
          <p:nvPr/>
        </p:nvSpPr>
        <p:spPr>
          <a:xfrm>
            <a:off x="336677" y="1580565"/>
            <a:ext cx="8521587" cy="1488395"/>
          </a:xfrm>
          <a:prstGeom prst="downArrowCallout">
            <a:avLst>
              <a:gd name="adj1" fmla="val 36934"/>
              <a:gd name="adj2" fmla="val 37680"/>
              <a:gd name="adj3" fmla="val 25000"/>
              <a:gd name="adj4" fmla="val 6829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000" dirty="0" smtClean="0"/>
              <a:t>для </a:t>
            </a:r>
            <a:r>
              <a:rPr lang="ru-RU" sz="2000" dirty="0"/>
              <a:t>студентов 3</a:t>
            </a:r>
            <a:r>
              <a:rPr lang="ru-RU" sz="2000" dirty="0" smtClean="0"/>
              <a:t> </a:t>
            </a:r>
            <a:r>
              <a:rPr lang="ru-RU" sz="2000" dirty="0"/>
              <a:t>курса специальности 44.02.04 </a:t>
            </a:r>
            <a:endParaRPr lang="ru-RU" sz="2000" dirty="0" smtClean="0"/>
          </a:p>
          <a:p>
            <a:pPr algn="ctr"/>
            <a:r>
              <a:rPr lang="ru-RU" sz="2000" dirty="0" smtClean="0"/>
              <a:t>«</a:t>
            </a:r>
            <a:r>
              <a:rPr lang="ru-RU" sz="2000" dirty="0"/>
              <a:t>Специальное дошкольное образование» </a:t>
            </a:r>
            <a:endParaRPr lang="ru-RU" sz="2000" dirty="0" smtClean="0"/>
          </a:p>
          <a:p>
            <a:pPr algn="ctr"/>
            <a:r>
              <a:rPr lang="ru-RU" sz="2000" dirty="0" smtClean="0"/>
              <a:t>по </a:t>
            </a:r>
            <a:r>
              <a:rPr lang="ru-RU" sz="2000" dirty="0"/>
              <a:t>дисциплине «Основы общей и дошкольной педагогики» </a:t>
            </a:r>
          </a:p>
        </p:txBody>
      </p:sp>
      <p:sp>
        <p:nvSpPr>
          <p:cNvPr id="8" name="Овал 7"/>
          <p:cNvSpPr/>
          <p:nvPr/>
        </p:nvSpPr>
        <p:spPr>
          <a:xfrm>
            <a:off x="8572528" y="0"/>
            <a:ext cx="571472" cy="50006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36677" y="103060"/>
            <a:ext cx="8339779" cy="1375917"/>
          </a:xfrm>
          <a:prstGeom prst="round2Diag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err="1" smtClean="0"/>
              <a:t>К</a:t>
            </a:r>
            <a:r>
              <a:rPr lang="ru-RU" sz="3200" b="1" dirty="0" err="1" smtClean="0"/>
              <a:t>вест</a:t>
            </a:r>
            <a:r>
              <a:rPr lang="ru-RU" sz="3200" b="1" dirty="0" smtClean="0"/>
              <a:t> – путешествие</a:t>
            </a:r>
            <a:br>
              <a:rPr lang="ru-RU" sz="3200" b="1" dirty="0" smtClean="0"/>
            </a:br>
            <a:r>
              <a:rPr lang="ru-RU" sz="3200" dirty="0" smtClean="0"/>
              <a:t> «Развитие профессиональной компетентности педагога или как добиться успеха»</a:t>
            </a:r>
            <a:endParaRPr lang="ru-RU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2" name="Объект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6E6E6"/>
              </a:clrFrom>
              <a:clrTo>
                <a:srgbClr val="E6E6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243" y="3527202"/>
            <a:ext cx="2637674" cy="1957871"/>
          </a:xfrm>
          <a:prstGeom prst="rect">
            <a:avLst/>
          </a:prstGeom>
        </p:spPr>
      </p:pic>
      <p:sp>
        <p:nvSpPr>
          <p:cNvPr id="13" name="Содержимое 6"/>
          <p:cNvSpPr txBox="1">
            <a:spLocks/>
          </p:cNvSpPr>
          <p:nvPr/>
        </p:nvSpPr>
        <p:spPr>
          <a:xfrm>
            <a:off x="327948" y="3388572"/>
            <a:ext cx="2816295" cy="1765181"/>
          </a:xfrm>
          <a:prstGeom prst="rightArrowCallout">
            <a:avLst>
              <a:gd name="adj1" fmla="val 23528"/>
              <a:gd name="adj2" fmla="val 27942"/>
              <a:gd name="adj3" fmla="val 33225"/>
              <a:gd name="adj4" fmla="val 75232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2400" dirty="0" smtClean="0"/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400" dirty="0" smtClean="0"/>
              <a:t>Озвучивание темы, цели и задач </a:t>
            </a:r>
            <a:r>
              <a:rPr lang="ru-RU" sz="2400" dirty="0" err="1" smtClean="0"/>
              <a:t>квеста</a:t>
            </a:r>
            <a:endParaRPr lang="ru-RU" sz="2400" dirty="0" smtClean="0"/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2400" dirty="0" smtClean="0"/>
          </a:p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2400" dirty="0"/>
          </a:p>
        </p:txBody>
      </p:sp>
      <p:sp>
        <p:nvSpPr>
          <p:cNvPr id="7" name="Содержимое 6"/>
          <p:cNvSpPr txBox="1">
            <a:spLocks/>
          </p:cNvSpPr>
          <p:nvPr/>
        </p:nvSpPr>
        <p:spPr>
          <a:xfrm>
            <a:off x="5701949" y="3467730"/>
            <a:ext cx="3156316" cy="1905486"/>
          </a:xfrm>
          <a:prstGeom prst="leftArrowCallout">
            <a:avLst>
              <a:gd name="adj1" fmla="val 25000"/>
              <a:gd name="adj2" fmla="val 30334"/>
              <a:gd name="adj3" fmla="val 21953"/>
              <a:gd name="adj4" fmla="val 87124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dirty="0" smtClean="0"/>
              <a:t>деление </a:t>
            </a:r>
            <a:r>
              <a:rPr lang="ru-RU" sz="2400" dirty="0"/>
              <a:t>группы студентов на две команды </a:t>
            </a:r>
          </a:p>
          <a:p>
            <a:pPr algn="ctr"/>
            <a:r>
              <a:rPr lang="ru-RU" sz="2400" dirty="0"/>
              <a:t>«Цветы радости и успеха»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dirty="0"/>
          </a:p>
        </p:txBody>
      </p:sp>
      <p:sp>
        <p:nvSpPr>
          <p:cNvPr id="10" name="Овал 9"/>
          <p:cNvSpPr/>
          <p:nvPr/>
        </p:nvSpPr>
        <p:spPr>
          <a:xfrm>
            <a:off x="2307568" y="2996590"/>
            <a:ext cx="4060763" cy="54793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prstClr val="black"/>
                </a:solidFill>
              </a:rPr>
              <a:t>Организационный момент</a:t>
            </a: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336677" y="5485073"/>
            <a:ext cx="8521587" cy="1297999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</a:pPr>
            <a:r>
              <a:rPr lang="ru-RU" sz="2000" dirty="0">
                <a:solidFill>
                  <a:prstClr val="black"/>
                </a:solidFill>
              </a:rPr>
              <a:t>Формирование у студентов </a:t>
            </a:r>
            <a:r>
              <a:rPr lang="ru-RU" sz="2000" dirty="0" smtClean="0">
                <a:solidFill>
                  <a:prstClr val="black"/>
                </a:solidFill>
              </a:rPr>
              <a:t>общих и профессиональных компетенций, </a:t>
            </a:r>
            <a:r>
              <a:rPr lang="ru-RU" sz="2000" dirty="0">
                <a:solidFill>
                  <a:prstClr val="black"/>
                </a:solidFill>
              </a:rPr>
              <a:t>соответствующих квалификационным требованиям по основной специальности, </a:t>
            </a:r>
            <a:r>
              <a:rPr lang="ru-RU" sz="2000" dirty="0" smtClean="0">
                <a:solidFill>
                  <a:prstClr val="black"/>
                </a:solidFill>
              </a:rPr>
              <a:t>необходимых </a:t>
            </a:r>
            <a:r>
              <a:rPr lang="ru-RU" sz="2000" dirty="0">
                <a:solidFill>
                  <a:prstClr val="black"/>
                </a:solidFill>
              </a:rPr>
              <a:t>для осуществления образовательного процесса с детьми дошкольного </a:t>
            </a:r>
            <a:r>
              <a:rPr lang="ru-RU" sz="2000" dirty="0" smtClean="0">
                <a:solidFill>
                  <a:prstClr val="black"/>
                </a:solidFill>
              </a:rPr>
              <a:t>возраста</a:t>
            </a:r>
            <a:endParaRPr lang="ru-RU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20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3257426" y="5129482"/>
            <a:ext cx="3215894" cy="171736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Станция 3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Мастерство и поиск</a:t>
            </a:r>
          </a:p>
        </p:txBody>
      </p:sp>
      <p:sp>
        <p:nvSpPr>
          <p:cNvPr id="13" name="Овал 12"/>
          <p:cNvSpPr/>
          <p:nvPr/>
        </p:nvSpPr>
        <p:spPr>
          <a:xfrm>
            <a:off x="8572528" y="0"/>
            <a:ext cx="571472" cy="50006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880" y="2922920"/>
            <a:ext cx="3097733" cy="2492706"/>
          </a:xfrm>
          <a:prstGeom prst="rect">
            <a:avLst/>
          </a:prstGeom>
        </p:spPr>
      </p:pic>
      <p:sp>
        <p:nvSpPr>
          <p:cNvPr id="20" name="Овал 19"/>
          <p:cNvSpPr/>
          <p:nvPr/>
        </p:nvSpPr>
        <p:spPr>
          <a:xfrm>
            <a:off x="5893285" y="2496907"/>
            <a:ext cx="3215894" cy="171736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Станция 5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Педагогическая трибуна</a:t>
            </a:r>
          </a:p>
        </p:txBody>
      </p:sp>
      <p:sp>
        <p:nvSpPr>
          <p:cNvPr id="21" name="Овал 20"/>
          <p:cNvSpPr/>
          <p:nvPr/>
        </p:nvSpPr>
        <p:spPr>
          <a:xfrm>
            <a:off x="2855715" y="1521377"/>
            <a:ext cx="3215894" cy="171736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Конечная станция 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Лестница Успеха </a:t>
            </a:r>
          </a:p>
        </p:txBody>
      </p:sp>
      <p:sp>
        <p:nvSpPr>
          <p:cNvPr id="22" name="Овал 21"/>
          <p:cNvSpPr/>
          <p:nvPr/>
        </p:nvSpPr>
        <p:spPr>
          <a:xfrm>
            <a:off x="205811" y="2605275"/>
            <a:ext cx="3215894" cy="171736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Станция </a:t>
            </a:r>
            <a:r>
              <a:rPr lang="ru-RU" sz="2400" b="1" dirty="0" smtClean="0">
                <a:solidFill>
                  <a:schemeClr val="tx1"/>
                </a:solidFill>
              </a:rPr>
              <a:t>1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Правила путешественников- игроков </a:t>
            </a:r>
          </a:p>
        </p:txBody>
      </p:sp>
      <p:sp>
        <p:nvSpPr>
          <p:cNvPr id="23" name="Овал 22"/>
          <p:cNvSpPr/>
          <p:nvPr/>
        </p:nvSpPr>
        <p:spPr>
          <a:xfrm>
            <a:off x="387101" y="4402776"/>
            <a:ext cx="3215894" cy="171736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Станция 2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Целеполагание</a:t>
            </a:r>
          </a:p>
        </p:txBody>
      </p:sp>
      <p:sp>
        <p:nvSpPr>
          <p:cNvPr id="24" name="Овал 23"/>
          <p:cNvSpPr/>
          <p:nvPr/>
        </p:nvSpPr>
        <p:spPr>
          <a:xfrm>
            <a:off x="5656999" y="4200355"/>
            <a:ext cx="3541695" cy="171736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Станция 4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200" dirty="0" smtClean="0">
                <a:solidFill>
                  <a:schemeClr val="tx1"/>
                </a:solidFill>
              </a:rPr>
              <a:t>Профессиональная </a:t>
            </a:r>
            <a:r>
              <a:rPr lang="ru-RU" sz="2400" dirty="0" smtClean="0">
                <a:solidFill>
                  <a:schemeClr val="tx1"/>
                </a:solidFill>
              </a:rPr>
              <a:t>компетентность </a:t>
            </a:r>
          </a:p>
        </p:txBody>
      </p:sp>
      <p:sp>
        <p:nvSpPr>
          <p:cNvPr id="12" name="Выгнутая влево стрелка 11"/>
          <p:cNvSpPr/>
          <p:nvPr/>
        </p:nvSpPr>
        <p:spPr>
          <a:xfrm rot="20763516">
            <a:off x="316920" y="3893057"/>
            <a:ext cx="743051" cy="1298006"/>
          </a:xfrm>
          <a:prstGeom prst="curved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лево стрелка 13"/>
          <p:cNvSpPr/>
          <p:nvPr/>
        </p:nvSpPr>
        <p:spPr>
          <a:xfrm rot="11643610">
            <a:off x="8394797" y="3684230"/>
            <a:ext cx="657518" cy="1060076"/>
          </a:xfrm>
          <a:prstGeom prst="curved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Выгнутая влево стрелка 24"/>
          <p:cNvSpPr/>
          <p:nvPr/>
        </p:nvSpPr>
        <p:spPr>
          <a:xfrm rot="16770778">
            <a:off x="2830136" y="5548754"/>
            <a:ext cx="657518" cy="1303045"/>
          </a:xfrm>
          <a:prstGeom prst="curved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Выгнутая влево стрелка 25"/>
          <p:cNvSpPr/>
          <p:nvPr/>
        </p:nvSpPr>
        <p:spPr>
          <a:xfrm rot="14315330">
            <a:off x="5978315" y="5540915"/>
            <a:ext cx="657518" cy="1303045"/>
          </a:xfrm>
          <a:prstGeom prst="curved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Выгнутая влево стрелка 26"/>
          <p:cNvSpPr/>
          <p:nvPr/>
        </p:nvSpPr>
        <p:spPr>
          <a:xfrm rot="6430680">
            <a:off x="5875726" y="1860897"/>
            <a:ext cx="657518" cy="1303045"/>
          </a:xfrm>
          <a:prstGeom prst="curved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386433" y="302456"/>
            <a:ext cx="8186095" cy="1023183"/>
          </a:xfrm>
          <a:prstGeom prst="round2Diag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/>
              <a:t>Карта путешествия</a:t>
            </a:r>
            <a:endParaRPr lang="ru-RU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71500" y="2526375"/>
            <a:ext cx="3215894" cy="171736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Станция </a:t>
            </a:r>
            <a:r>
              <a:rPr lang="ru-RU" sz="2400" b="1" dirty="0" smtClean="0">
                <a:solidFill>
                  <a:schemeClr val="tx1"/>
                </a:solidFill>
              </a:rPr>
              <a:t>1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Правила путешественников- игроков </a:t>
            </a:r>
          </a:p>
        </p:txBody>
      </p:sp>
    </p:spTree>
    <p:extLst>
      <p:ext uri="{BB962C8B-B14F-4D97-AF65-F5344CB8AC3E}">
        <p14:creationId xmlns:p14="http://schemas.microsoft.com/office/powerpoint/2010/main" val="196486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6"/>
          <p:cNvSpPr txBox="1">
            <a:spLocks/>
          </p:cNvSpPr>
          <p:nvPr/>
        </p:nvSpPr>
        <p:spPr>
          <a:xfrm>
            <a:off x="5220072" y="3009663"/>
            <a:ext cx="3803694" cy="3848337"/>
          </a:xfrm>
          <a:prstGeom prst="leftArrowCallout">
            <a:avLst>
              <a:gd name="adj1" fmla="val 25000"/>
              <a:gd name="adj2" fmla="val 30334"/>
              <a:gd name="adj3" fmla="val 21953"/>
              <a:gd name="adj4" fmla="val 87124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i="1" dirty="0"/>
              <a:t>Быть открытым для новых </a:t>
            </a:r>
            <a:r>
              <a:rPr lang="ru-RU" sz="2000" i="1" dirty="0" smtClean="0"/>
              <a:t>знаний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i="1" dirty="0"/>
              <a:t>Не перебивать </a:t>
            </a:r>
            <a:endParaRPr lang="ru-RU" sz="2000" i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i="1" dirty="0"/>
              <a:t>Придерживаться </a:t>
            </a:r>
            <a:r>
              <a:rPr lang="ru-RU" sz="2000" i="1" dirty="0" smtClean="0"/>
              <a:t>темы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i="1" dirty="0" smtClean="0"/>
              <a:t>Соблюдать </a:t>
            </a:r>
            <a:r>
              <a:rPr lang="ru-RU" sz="2000" i="1" dirty="0"/>
              <a:t>регламент </a:t>
            </a:r>
            <a:endParaRPr lang="ru-RU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i="1" dirty="0"/>
              <a:t>Соблюдать конфиденциальность</a:t>
            </a:r>
            <a:r>
              <a:rPr lang="ru-RU" sz="20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i="1" dirty="0" smtClean="0"/>
              <a:t>Быть </a:t>
            </a:r>
            <a:r>
              <a:rPr lang="ru-RU" sz="2000" i="1" dirty="0"/>
              <a:t>доброжелательным к другим</a:t>
            </a:r>
            <a:endParaRPr lang="ru-RU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7" y="3494432"/>
            <a:ext cx="2706987" cy="2586676"/>
          </a:xfrm>
          <a:prstGeom prst="rect">
            <a:avLst/>
          </a:prstGeom>
        </p:spPr>
      </p:pic>
      <p:sp>
        <p:nvSpPr>
          <p:cNvPr id="12" name="Овал 11"/>
          <p:cNvSpPr/>
          <p:nvPr/>
        </p:nvSpPr>
        <p:spPr>
          <a:xfrm>
            <a:off x="450028" y="1268799"/>
            <a:ext cx="8122500" cy="111281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Задача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принятие правил для эффективности работы группы </a:t>
            </a:r>
          </a:p>
        </p:txBody>
      </p:sp>
      <p:sp>
        <p:nvSpPr>
          <p:cNvPr id="14" name="Выгнутая влево стрелка 13"/>
          <p:cNvSpPr/>
          <p:nvPr/>
        </p:nvSpPr>
        <p:spPr>
          <a:xfrm rot="1952391">
            <a:off x="932491" y="1634920"/>
            <a:ext cx="563582" cy="1050448"/>
          </a:xfrm>
          <a:prstGeom prst="curved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511278" y="2381615"/>
            <a:ext cx="4293120" cy="628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Содержание работы</a:t>
            </a:r>
          </a:p>
        </p:txBody>
      </p:sp>
      <p:sp>
        <p:nvSpPr>
          <p:cNvPr id="16" name="Выгнутая влево стрелка 15"/>
          <p:cNvSpPr/>
          <p:nvPr/>
        </p:nvSpPr>
        <p:spPr>
          <a:xfrm rot="7748125" flipV="1">
            <a:off x="7614692" y="1392082"/>
            <a:ext cx="490252" cy="1204899"/>
          </a:xfrm>
          <a:prstGeom prst="curved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223" y="188640"/>
            <a:ext cx="8189305" cy="1025782"/>
          </a:xfrm>
          <a:prstGeom prst="round2Diag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Станция 1</a:t>
            </a:r>
            <a:br>
              <a:rPr lang="ru-RU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</a:br>
            <a:r>
              <a:rPr lang="ru-RU" sz="3000" b="1" dirty="0" smtClean="0">
                <a:latin typeface="+mn-lt"/>
              </a:rPr>
              <a:t>«</a:t>
            </a:r>
            <a:r>
              <a:rPr lang="ru-RU" sz="3000" b="1" dirty="0">
                <a:latin typeface="+mn-lt"/>
              </a:rPr>
              <a:t>Правила для педагогов - путешественников»</a:t>
            </a:r>
            <a:endParaRPr lang="ru-RU" sz="3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8572528" y="0"/>
            <a:ext cx="571472" cy="50006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67372" y="2695639"/>
            <a:ext cx="3113355" cy="1933387"/>
          </a:xfrm>
          <a:prstGeom prst="rightArrowCallout">
            <a:avLst>
              <a:gd name="adj1" fmla="val 23528"/>
              <a:gd name="adj2" fmla="val 27942"/>
              <a:gd name="adj3" fmla="val 33225"/>
              <a:gd name="adj4" fmla="val 8402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/>
              <a:t>Задание 1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/>
              <a:t>команды подбирают </a:t>
            </a:r>
            <a:r>
              <a:rPr lang="ru-RU" sz="2400" dirty="0"/>
              <a:t>к пословице правило </a:t>
            </a:r>
            <a:endParaRPr lang="ru-RU" sz="2400" dirty="0" smtClean="0"/>
          </a:p>
        </p:txBody>
      </p:sp>
      <p:sp>
        <p:nvSpPr>
          <p:cNvPr id="8" name="Содержимое 6"/>
          <p:cNvSpPr txBox="1">
            <a:spLocks/>
          </p:cNvSpPr>
          <p:nvPr/>
        </p:nvSpPr>
        <p:spPr>
          <a:xfrm>
            <a:off x="450028" y="5336296"/>
            <a:ext cx="2805285" cy="1296355"/>
          </a:xfrm>
          <a:prstGeom prst="rightArrowCallout">
            <a:avLst>
              <a:gd name="adj1" fmla="val 54126"/>
              <a:gd name="adj2" fmla="val 48667"/>
              <a:gd name="adj3" fmla="val 41507"/>
              <a:gd name="adj4" fmla="val 85784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6350" marR="0" lvl="0" indent="-6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</a:t>
            </a:r>
          </a:p>
          <a:p>
            <a:pPr marL="6350" marR="0" lvl="0" indent="-6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dirty="0"/>
              <a:t> </a:t>
            </a:r>
            <a:r>
              <a:rPr lang="ru-RU" dirty="0" smtClean="0"/>
              <a:t>                  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конверт 1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60" y="5361996"/>
            <a:ext cx="1254224" cy="125422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627488"/>
            <a:ext cx="2991654" cy="2527447"/>
          </a:xfrm>
          <a:prstGeom prst="rect">
            <a:avLst/>
          </a:prstGeom>
        </p:spPr>
      </p:pic>
      <p:sp>
        <p:nvSpPr>
          <p:cNvPr id="12" name="Овал 11"/>
          <p:cNvSpPr/>
          <p:nvPr/>
        </p:nvSpPr>
        <p:spPr>
          <a:xfrm>
            <a:off x="460408" y="1255949"/>
            <a:ext cx="8122500" cy="111281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Задача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</a:rPr>
              <a:t>о</a:t>
            </a:r>
            <a:r>
              <a:rPr lang="ru-RU" sz="2400" dirty="0" smtClean="0">
                <a:solidFill>
                  <a:schemeClr val="tx1"/>
                </a:solidFill>
              </a:rPr>
              <a:t>сознание цели в профессиональной сфере</a:t>
            </a:r>
          </a:p>
        </p:txBody>
      </p:sp>
      <p:sp>
        <p:nvSpPr>
          <p:cNvPr id="14" name="Выгнутая влево стрелка 13"/>
          <p:cNvSpPr/>
          <p:nvPr/>
        </p:nvSpPr>
        <p:spPr>
          <a:xfrm rot="1952391">
            <a:off x="633677" y="1480671"/>
            <a:ext cx="627347" cy="1160806"/>
          </a:xfrm>
          <a:prstGeom prst="curved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572000" y="2381615"/>
            <a:ext cx="4232398" cy="628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Содержание работы</a:t>
            </a:r>
          </a:p>
        </p:txBody>
      </p:sp>
      <p:sp>
        <p:nvSpPr>
          <p:cNvPr id="16" name="Выгнутая влево стрелка 15"/>
          <p:cNvSpPr/>
          <p:nvPr/>
        </p:nvSpPr>
        <p:spPr>
          <a:xfrm rot="7748125" flipV="1">
            <a:off x="7530552" y="1322077"/>
            <a:ext cx="481999" cy="1483701"/>
          </a:xfrm>
          <a:prstGeom prst="curved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223" y="188640"/>
            <a:ext cx="8189305" cy="1025782"/>
          </a:xfrm>
          <a:prstGeom prst="round2Diag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Станция 2</a:t>
            </a:r>
            <a:br>
              <a:rPr lang="ru-RU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</a:br>
            <a:r>
              <a:rPr lang="ru-RU" sz="3200" b="1" dirty="0" smtClean="0"/>
              <a:t>«Целеполагание»</a:t>
            </a:r>
            <a:endParaRPr lang="ru-RU" sz="3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22941" y="2690769"/>
            <a:ext cx="3412955" cy="1746343"/>
          </a:xfrm>
          <a:prstGeom prst="rightArrowCallout">
            <a:avLst>
              <a:gd name="adj1" fmla="val 23528"/>
              <a:gd name="adj2" fmla="val 27942"/>
              <a:gd name="adj3" fmla="val 33225"/>
              <a:gd name="adj4" fmla="val 75232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/>
              <a:t>Задание 2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/>
              <a:t>команды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/>
              <a:t>определяют цель, представленную на карточке</a:t>
            </a:r>
            <a:endParaRPr lang="ru-RU" sz="2400" dirty="0"/>
          </a:p>
        </p:txBody>
      </p:sp>
      <p:sp>
        <p:nvSpPr>
          <p:cNvPr id="8" name="Содержимое 6"/>
          <p:cNvSpPr txBox="1">
            <a:spLocks/>
          </p:cNvSpPr>
          <p:nvPr/>
        </p:nvSpPr>
        <p:spPr>
          <a:xfrm>
            <a:off x="450028" y="5336296"/>
            <a:ext cx="2805285" cy="1296355"/>
          </a:xfrm>
          <a:prstGeom prst="rightArrowCallout">
            <a:avLst>
              <a:gd name="adj1" fmla="val 54126"/>
              <a:gd name="adj2" fmla="val 48667"/>
              <a:gd name="adj3" fmla="val 41507"/>
              <a:gd name="adj4" fmla="val 85784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6350" marR="0" lvl="0" indent="-6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</a:t>
            </a:r>
          </a:p>
          <a:p>
            <a:pPr marL="6350" marR="0" lvl="0" indent="-6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dirty="0"/>
              <a:t> </a:t>
            </a:r>
            <a:r>
              <a:rPr lang="ru-RU" dirty="0" smtClean="0"/>
              <a:t>                  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конверт 2</a:t>
            </a:r>
          </a:p>
        </p:txBody>
      </p:sp>
      <p:sp>
        <p:nvSpPr>
          <p:cNvPr id="5" name="Содержимое 6"/>
          <p:cNvSpPr txBox="1">
            <a:spLocks/>
          </p:cNvSpPr>
          <p:nvPr/>
        </p:nvSpPr>
        <p:spPr>
          <a:xfrm>
            <a:off x="4860032" y="4391591"/>
            <a:ext cx="3964696" cy="1989738"/>
          </a:xfrm>
          <a:prstGeom prst="leftArrowCallout">
            <a:avLst>
              <a:gd name="adj1" fmla="val 25000"/>
              <a:gd name="adj2" fmla="val 30334"/>
              <a:gd name="adj3" fmla="val 21953"/>
              <a:gd name="adj4" fmla="val 87124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000" b="1" dirty="0" smtClean="0"/>
              <a:t>Реальная </a:t>
            </a:r>
            <a:r>
              <a:rPr lang="ru-RU" sz="2000" b="1" dirty="0"/>
              <a:t>цель воспитания детей дошкольного возраста </a:t>
            </a:r>
            <a:r>
              <a:rPr lang="ru-RU" sz="2000" dirty="0"/>
              <a:t>– </a:t>
            </a:r>
            <a:r>
              <a:rPr lang="ru-RU" sz="2000" i="1" dirty="0"/>
              <a:t>воспитание эмоционально благополучного, разносторонне развитого счастливого </a:t>
            </a:r>
            <a:r>
              <a:rPr lang="ru-RU" sz="2000" i="1" dirty="0" smtClean="0"/>
              <a:t>ребёнка</a:t>
            </a:r>
            <a:endParaRPr lang="ru-RU" sz="2000" dirty="0"/>
          </a:p>
        </p:txBody>
      </p:sp>
      <p:sp>
        <p:nvSpPr>
          <p:cNvPr id="15" name="Овал 14"/>
          <p:cNvSpPr/>
          <p:nvPr/>
        </p:nvSpPr>
        <p:spPr>
          <a:xfrm>
            <a:off x="8499081" y="0"/>
            <a:ext cx="644919" cy="50006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50" y="5357361"/>
            <a:ext cx="1254224" cy="125422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8" name="Содержимое 6"/>
          <p:cNvSpPr txBox="1">
            <a:spLocks/>
          </p:cNvSpPr>
          <p:nvPr/>
        </p:nvSpPr>
        <p:spPr>
          <a:xfrm>
            <a:off x="4860032" y="3162063"/>
            <a:ext cx="3944366" cy="1088251"/>
          </a:xfrm>
          <a:prstGeom prst="leftArrowCallout">
            <a:avLst>
              <a:gd name="adj1" fmla="val 25000"/>
              <a:gd name="adj2" fmla="val 30334"/>
              <a:gd name="adj3" fmla="val 21953"/>
              <a:gd name="adj4" fmla="val 87124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000" b="1" dirty="0"/>
              <a:t>Идеальная цель воспитания </a:t>
            </a:r>
            <a:r>
              <a:rPr lang="ru-RU" sz="2000" dirty="0"/>
              <a:t>- </a:t>
            </a:r>
            <a:r>
              <a:rPr lang="ru-RU" sz="2000" i="1" dirty="0"/>
              <a:t>формирование личности </a:t>
            </a:r>
            <a:r>
              <a:rPr lang="ru-RU" sz="2000" i="1" dirty="0" smtClean="0"/>
              <a:t>человека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0015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6E6E6"/>
              </a:clrFrom>
              <a:clrTo>
                <a:srgbClr val="E6E6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64" y="4249591"/>
            <a:ext cx="2640188" cy="1589853"/>
          </a:xfrm>
          <a:prstGeom prst="rect">
            <a:avLst/>
          </a:prstGeom>
        </p:spPr>
      </p:pic>
      <p:sp>
        <p:nvSpPr>
          <p:cNvPr id="12" name="Овал 11"/>
          <p:cNvSpPr/>
          <p:nvPr/>
        </p:nvSpPr>
        <p:spPr>
          <a:xfrm>
            <a:off x="460408" y="1255949"/>
            <a:ext cx="8122500" cy="111281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Задача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</a:rPr>
              <a:t>у</a:t>
            </a:r>
            <a:r>
              <a:rPr lang="ru-RU" sz="2400" dirty="0" smtClean="0">
                <a:solidFill>
                  <a:schemeClr val="tx1"/>
                </a:solidFill>
              </a:rPr>
              <a:t>точнение имеющихся знаний</a:t>
            </a:r>
          </a:p>
        </p:txBody>
      </p:sp>
      <p:sp>
        <p:nvSpPr>
          <p:cNvPr id="14" name="Выгнутая влево стрелка 13"/>
          <p:cNvSpPr/>
          <p:nvPr/>
        </p:nvSpPr>
        <p:spPr>
          <a:xfrm rot="3516876">
            <a:off x="1446173" y="1278383"/>
            <a:ext cx="506944" cy="1212308"/>
          </a:xfrm>
          <a:prstGeom prst="curved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572000" y="2381615"/>
            <a:ext cx="4232398" cy="628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Содержание работы</a:t>
            </a:r>
          </a:p>
        </p:txBody>
      </p:sp>
      <p:sp>
        <p:nvSpPr>
          <p:cNvPr id="16" name="Выгнутая влево стрелка 15"/>
          <p:cNvSpPr/>
          <p:nvPr/>
        </p:nvSpPr>
        <p:spPr>
          <a:xfrm rot="7748125" flipV="1">
            <a:off x="7530552" y="1322077"/>
            <a:ext cx="481999" cy="1483701"/>
          </a:xfrm>
          <a:prstGeom prst="curved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223" y="188640"/>
            <a:ext cx="8189305" cy="1025782"/>
          </a:xfrm>
          <a:prstGeom prst="round2Diag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Станция 3</a:t>
            </a:r>
            <a:br>
              <a:rPr lang="ru-RU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</a:br>
            <a:r>
              <a:rPr lang="ru-RU" sz="3200" b="1" dirty="0" smtClean="0"/>
              <a:t>«Мастерство и поиск»</a:t>
            </a:r>
            <a:endParaRPr lang="ru-RU" sz="3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12650" y="2410292"/>
            <a:ext cx="3298208" cy="2034375"/>
          </a:xfrm>
          <a:prstGeom prst="rightArrowCallout">
            <a:avLst>
              <a:gd name="adj1" fmla="val 23528"/>
              <a:gd name="adj2" fmla="val 27942"/>
              <a:gd name="adj3" fmla="val 33225"/>
              <a:gd name="adj4" fmla="val 75232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/>
              <a:t>Задание 3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/>
              <a:t>команды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/>
              <a:t>выполняют </a:t>
            </a:r>
            <a:r>
              <a:rPr lang="ru-RU" sz="2400" dirty="0"/>
              <a:t>задания-тесты «Педагогический зачет»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2400" dirty="0"/>
          </a:p>
        </p:txBody>
      </p:sp>
      <p:sp>
        <p:nvSpPr>
          <p:cNvPr id="8" name="Содержимое 6"/>
          <p:cNvSpPr txBox="1">
            <a:spLocks/>
          </p:cNvSpPr>
          <p:nvPr/>
        </p:nvSpPr>
        <p:spPr>
          <a:xfrm>
            <a:off x="269750" y="5517232"/>
            <a:ext cx="2985563" cy="1115419"/>
          </a:xfrm>
          <a:prstGeom prst="rightArrowCallout">
            <a:avLst>
              <a:gd name="adj1" fmla="val 54126"/>
              <a:gd name="adj2" fmla="val 48667"/>
              <a:gd name="adj3" fmla="val 41507"/>
              <a:gd name="adj4" fmla="val 85784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6350" marR="0" lvl="0" indent="-6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</a:t>
            </a:r>
          </a:p>
          <a:p>
            <a:pPr marL="6350" marR="0" lvl="0" indent="-6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dirty="0"/>
              <a:t> </a:t>
            </a:r>
            <a:r>
              <a:rPr lang="ru-RU" dirty="0" smtClean="0"/>
              <a:t>                  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конверт 3</a:t>
            </a:r>
          </a:p>
        </p:txBody>
      </p:sp>
      <p:sp>
        <p:nvSpPr>
          <p:cNvPr id="15" name="Овал 14"/>
          <p:cNvSpPr/>
          <p:nvPr/>
        </p:nvSpPr>
        <p:spPr>
          <a:xfrm>
            <a:off x="8499081" y="0"/>
            <a:ext cx="644919" cy="50006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50" y="5517231"/>
            <a:ext cx="1094353" cy="109435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8" name="Содержимое 6"/>
          <p:cNvSpPr txBox="1">
            <a:spLocks/>
          </p:cNvSpPr>
          <p:nvPr/>
        </p:nvSpPr>
        <p:spPr>
          <a:xfrm>
            <a:off x="3816174" y="3022514"/>
            <a:ext cx="5148314" cy="1990662"/>
          </a:xfrm>
          <a:prstGeom prst="leftArrowCallout">
            <a:avLst>
              <a:gd name="adj1" fmla="val 25000"/>
              <a:gd name="adj2" fmla="val 30334"/>
              <a:gd name="adj3" fmla="val 21953"/>
              <a:gd name="adj4" fmla="val 87124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000" dirty="0" smtClean="0"/>
              <a:t>Педагогика – наука о…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 smtClean="0"/>
              <a:t>Обучение – это…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 smtClean="0"/>
              <a:t>Формы педагогического поощрения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/>
              <a:t>П</a:t>
            </a:r>
            <a:r>
              <a:rPr lang="ru-RU" sz="2000" dirty="0" smtClean="0"/>
              <a:t>оследовательность </a:t>
            </a:r>
            <a:r>
              <a:rPr lang="ru-RU" sz="2000" dirty="0"/>
              <a:t>подготовки педагога к организации </a:t>
            </a:r>
            <a:r>
              <a:rPr lang="ru-RU" sz="2000" dirty="0" smtClean="0"/>
              <a:t>ОД детей </a:t>
            </a:r>
            <a:endParaRPr lang="ru-RU" sz="2000" dirty="0"/>
          </a:p>
        </p:txBody>
      </p:sp>
      <p:sp>
        <p:nvSpPr>
          <p:cNvPr id="20" name="Содержимое 6"/>
          <p:cNvSpPr txBox="1">
            <a:spLocks/>
          </p:cNvSpPr>
          <p:nvPr/>
        </p:nvSpPr>
        <p:spPr>
          <a:xfrm>
            <a:off x="3824211" y="5192491"/>
            <a:ext cx="5140277" cy="1440160"/>
          </a:xfrm>
          <a:prstGeom prst="leftArrowCallout">
            <a:avLst>
              <a:gd name="adj1" fmla="val 25000"/>
              <a:gd name="adj2" fmla="val 30334"/>
              <a:gd name="adj3" fmla="val 21953"/>
              <a:gd name="adj4" fmla="val 87124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000" dirty="0" smtClean="0"/>
              <a:t>Портфолио – это…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 smtClean="0"/>
              <a:t>Семинар – это…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/>
              <a:t>Э</a:t>
            </a:r>
            <a:r>
              <a:rPr lang="ru-RU" sz="2000" dirty="0" smtClean="0"/>
              <a:t>тапы </a:t>
            </a:r>
            <a:r>
              <a:rPr lang="ru-RU" sz="2000" dirty="0"/>
              <a:t>процесса усвоения знаний </a:t>
            </a:r>
            <a:endParaRPr lang="ru-RU" sz="2000" dirty="0" smtClean="0"/>
          </a:p>
          <a:p>
            <a:pPr marL="457200" lvl="0" indent="-457200" algn="just">
              <a:buFont typeface="+mj-lt"/>
              <a:buAutoNum type="arabicPeriod"/>
            </a:pPr>
            <a:r>
              <a:rPr lang="ru-RU" sz="2000" dirty="0" smtClean="0"/>
              <a:t>Педагогические труды и их авторы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1536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436" y="2907726"/>
            <a:ext cx="4282919" cy="3212189"/>
          </a:xfrm>
          <a:prstGeom prst="rect">
            <a:avLst/>
          </a:prstGeom>
        </p:spPr>
      </p:pic>
      <p:sp>
        <p:nvSpPr>
          <p:cNvPr id="12" name="Овал 11"/>
          <p:cNvSpPr/>
          <p:nvPr/>
        </p:nvSpPr>
        <p:spPr>
          <a:xfrm>
            <a:off x="460408" y="1255949"/>
            <a:ext cx="8122500" cy="111281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Задача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профессионализм </a:t>
            </a:r>
            <a:r>
              <a:rPr lang="ru-RU" sz="2400" dirty="0">
                <a:solidFill>
                  <a:schemeClr val="tx1"/>
                </a:solidFill>
              </a:rPr>
              <a:t>и компетентность </a:t>
            </a:r>
            <a:r>
              <a:rPr lang="ru-RU" sz="2400" dirty="0" smtClean="0">
                <a:solidFill>
                  <a:schemeClr val="tx1"/>
                </a:solidFill>
              </a:rPr>
              <a:t>- основные ориентиры педагога</a:t>
            </a:r>
          </a:p>
        </p:txBody>
      </p:sp>
      <p:sp>
        <p:nvSpPr>
          <p:cNvPr id="14" name="Выгнутая влево стрелка 13"/>
          <p:cNvSpPr/>
          <p:nvPr/>
        </p:nvSpPr>
        <p:spPr>
          <a:xfrm rot="1952391">
            <a:off x="633677" y="1480671"/>
            <a:ext cx="627347" cy="1160806"/>
          </a:xfrm>
          <a:prstGeom prst="curved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572000" y="2381615"/>
            <a:ext cx="4232398" cy="628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Содержание работы</a:t>
            </a:r>
          </a:p>
        </p:txBody>
      </p:sp>
      <p:sp>
        <p:nvSpPr>
          <p:cNvPr id="16" name="Выгнутая влево стрелка 15"/>
          <p:cNvSpPr/>
          <p:nvPr/>
        </p:nvSpPr>
        <p:spPr>
          <a:xfrm rot="7748125" flipV="1">
            <a:off x="7530552" y="1322077"/>
            <a:ext cx="481999" cy="1483701"/>
          </a:xfrm>
          <a:prstGeom prst="curved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223" y="188640"/>
            <a:ext cx="8189305" cy="1025782"/>
          </a:xfrm>
          <a:prstGeom prst="round2Diag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Станция 4</a:t>
            </a:r>
            <a:br>
              <a:rPr lang="ru-RU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</a:br>
            <a:r>
              <a:rPr lang="ru-RU" sz="3200" b="1" dirty="0" smtClean="0"/>
              <a:t>«Профессиональная компетентность»</a:t>
            </a:r>
            <a:endParaRPr lang="ru-RU" sz="3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22941" y="2690769"/>
            <a:ext cx="3412955" cy="2034375"/>
          </a:xfrm>
          <a:prstGeom prst="rightArrowCallout">
            <a:avLst>
              <a:gd name="adj1" fmla="val 23528"/>
              <a:gd name="adj2" fmla="val 27942"/>
              <a:gd name="adj3" fmla="val 33225"/>
              <a:gd name="adj4" fmla="val 75232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/>
              <a:t>Задание 4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/>
              <a:t>команды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/>
              <a:t>с</a:t>
            </a:r>
            <a:r>
              <a:rPr lang="ru-RU" sz="2400" dirty="0" smtClean="0"/>
              <a:t>оставляют из слов и словосочетаний определения</a:t>
            </a:r>
            <a:endParaRPr lang="ru-RU" sz="2400" dirty="0"/>
          </a:p>
        </p:txBody>
      </p:sp>
      <p:sp>
        <p:nvSpPr>
          <p:cNvPr id="8" name="Содержимое 6"/>
          <p:cNvSpPr txBox="1">
            <a:spLocks/>
          </p:cNvSpPr>
          <p:nvPr/>
        </p:nvSpPr>
        <p:spPr>
          <a:xfrm>
            <a:off x="450028" y="5336296"/>
            <a:ext cx="2805285" cy="1296355"/>
          </a:xfrm>
          <a:prstGeom prst="rightArrowCallout">
            <a:avLst>
              <a:gd name="adj1" fmla="val 54126"/>
              <a:gd name="adj2" fmla="val 48667"/>
              <a:gd name="adj3" fmla="val 41507"/>
              <a:gd name="adj4" fmla="val 85784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6350" marR="0" lvl="0" indent="-6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</a:t>
            </a:r>
          </a:p>
          <a:p>
            <a:pPr marL="6350" marR="0" lvl="0" indent="-6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dirty="0"/>
              <a:t> </a:t>
            </a:r>
            <a:r>
              <a:rPr lang="ru-RU" dirty="0" smtClean="0"/>
              <a:t>                  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конверт 4</a:t>
            </a:r>
          </a:p>
        </p:txBody>
      </p:sp>
      <p:sp>
        <p:nvSpPr>
          <p:cNvPr id="5" name="Содержимое 6"/>
          <p:cNvSpPr txBox="1">
            <a:spLocks/>
          </p:cNvSpPr>
          <p:nvPr/>
        </p:nvSpPr>
        <p:spPr>
          <a:xfrm>
            <a:off x="5436096" y="4891212"/>
            <a:ext cx="3388632" cy="1418108"/>
          </a:xfrm>
          <a:prstGeom prst="leftArrowCallout">
            <a:avLst>
              <a:gd name="adj1" fmla="val 25000"/>
              <a:gd name="adj2" fmla="val 30334"/>
              <a:gd name="adj3" fmla="val 21953"/>
              <a:gd name="adj4" fmla="val 87124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algn="ctr"/>
            <a:endParaRPr lang="ru-RU" sz="2000" b="1" dirty="0" smtClean="0"/>
          </a:p>
          <a:p>
            <a:pPr algn="ctr"/>
            <a:r>
              <a:rPr lang="ru-RU" sz="2400" dirty="0" smtClean="0"/>
              <a:t>Педагогическое </a:t>
            </a:r>
          </a:p>
          <a:p>
            <a:pPr algn="ctr"/>
            <a:r>
              <a:rPr lang="ru-RU" sz="2400" dirty="0" smtClean="0"/>
              <a:t>мастерство</a:t>
            </a:r>
            <a:endParaRPr lang="ru-RU" sz="2400" dirty="0"/>
          </a:p>
        </p:txBody>
      </p:sp>
      <p:sp>
        <p:nvSpPr>
          <p:cNvPr id="15" name="Овал 14"/>
          <p:cNvSpPr/>
          <p:nvPr/>
        </p:nvSpPr>
        <p:spPr>
          <a:xfrm>
            <a:off x="8499081" y="0"/>
            <a:ext cx="644919" cy="50006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50" y="5357361"/>
            <a:ext cx="1254224" cy="125422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8" name="Содержимое 6"/>
          <p:cNvSpPr txBox="1">
            <a:spLocks/>
          </p:cNvSpPr>
          <p:nvPr/>
        </p:nvSpPr>
        <p:spPr>
          <a:xfrm>
            <a:off x="5429584" y="3259280"/>
            <a:ext cx="3368302" cy="1315648"/>
          </a:xfrm>
          <a:prstGeom prst="leftArrowCallout">
            <a:avLst>
              <a:gd name="adj1" fmla="val 25000"/>
              <a:gd name="adj2" fmla="val 30334"/>
              <a:gd name="adj3" fmla="val 21953"/>
              <a:gd name="adj4" fmla="val 87124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algn="ctr"/>
            <a:endParaRPr lang="ru-RU" sz="2000" b="1" dirty="0" smtClean="0"/>
          </a:p>
          <a:p>
            <a:pPr algn="ctr"/>
            <a:r>
              <a:rPr lang="ru-RU" sz="2400" dirty="0" smtClean="0"/>
              <a:t>Профессиональная компетентность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3353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751" y="4005064"/>
            <a:ext cx="3399229" cy="2215873"/>
          </a:xfrm>
          <a:prstGeom prst="rect">
            <a:avLst/>
          </a:prstGeom>
        </p:spPr>
      </p:pic>
      <p:sp>
        <p:nvSpPr>
          <p:cNvPr id="12" name="Овал 11"/>
          <p:cNvSpPr/>
          <p:nvPr/>
        </p:nvSpPr>
        <p:spPr>
          <a:xfrm>
            <a:off x="460408" y="1255949"/>
            <a:ext cx="8122500" cy="111281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Задача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развитие способности </a:t>
            </a:r>
            <a:r>
              <a:rPr lang="ru-RU" sz="2400" dirty="0">
                <a:solidFill>
                  <a:schemeClr val="tx1"/>
                </a:solidFill>
              </a:rPr>
              <a:t>к проектировочной </a:t>
            </a:r>
            <a:r>
              <a:rPr lang="ru-RU" sz="2400" dirty="0" smtClean="0">
                <a:solidFill>
                  <a:schemeClr val="tx1"/>
                </a:solidFill>
              </a:rPr>
              <a:t>деятельности</a:t>
            </a:r>
          </a:p>
        </p:txBody>
      </p:sp>
      <p:sp>
        <p:nvSpPr>
          <p:cNvPr id="14" name="Выгнутая влево стрелка 13"/>
          <p:cNvSpPr/>
          <p:nvPr/>
        </p:nvSpPr>
        <p:spPr>
          <a:xfrm rot="1952391">
            <a:off x="633677" y="1480671"/>
            <a:ext cx="627347" cy="1160806"/>
          </a:xfrm>
          <a:prstGeom prst="curved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572000" y="2381615"/>
            <a:ext cx="4232398" cy="628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Содержание работы</a:t>
            </a:r>
          </a:p>
        </p:txBody>
      </p:sp>
      <p:sp>
        <p:nvSpPr>
          <p:cNvPr id="16" name="Выгнутая влево стрелка 15"/>
          <p:cNvSpPr/>
          <p:nvPr/>
        </p:nvSpPr>
        <p:spPr>
          <a:xfrm rot="8999227" flipV="1">
            <a:off x="7369472" y="1365258"/>
            <a:ext cx="551904" cy="1100410"/>
          </a:xfrm>
          <a:prstGeom prst="curved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223" y="188640"/>
            <a:ext cx="8189305" cy="1025782"/>
          </a:xfrm>
          <a:prstGeom prst="round2Diag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Станция 5</a:t>
            </a:r>
            <a:br>
              <a:rPr lang="ru-RU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</a:br>
            <a:r>
              <a:rPr lang="ru-RU" sz="3200" b="1" dirty="0" smtClean="0"/>
              <a:t>«Педагогическая трибуна»</a:t>
            </a:r>
            <a:endParaRPr lang="ru-RU" sz="3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22941" y="2690769"/>
            <a:ext cx="3412955" cy="2034375"/>
          </a:xfrm>
          <a:prstGeom prst="rightArrowCallout">
            <a:avLst>
              <a:gd name="adj1" fmla="val 23528"/>
              <a:gd name="adj2" fmla="val 27942"/>
              <a:gd name="adj3" fmla="val 33225"/>
              <a:gd name="adj4" fmla="val 75232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/>
              <a:t>Задание 5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/>
              <a:t>команды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/>
              <a:t>определяют по словам ассоциациям термины</a:t>
            </a:r>
            <a:endParaRPr lang="ru-RU" sz="2400" dirty="0"/>
          </a:p>
        </p:txBody>
      </p:sp>
      <p:sp>
        <p:nvSpPr>
          <p:cNvPr id="8" name="Содержимое 6"/>
          <p:cNvSpPr txBox="1">
            <a:spLocks/>
          </p:cNvSpPr>
          <p:nvPr/>
        </p:nvSpPr>
        <p:spPr>
          <a:xfrm>
            <a:off x="450028" y="5336296"/>
            <a:ext cx="2805285" cy="1296355"/>
          </a:xfrm>
          <a:prstGeom prst="rightArrowCallout">
            <a:avLst>
              <a:gd name="adj1" fmla="val 54126"/>
              <a:gd name="adj2" fmla="val 48667"/>
              <a:gd name="adj3" fmla="val 41507"/>
              <a:gd name="adj4" fmla="val 85784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6350" marR="0" lvl="0" indent="-6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</a:t>
            </a:r>
          </a:p>
          <a:p>
            <a:pPr marL="6350" marR="0" lvl="0" indent="-6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dirty="0"/>
              <a:t> </a:t>
            </a:r>
            <a:r>
              <a:rPr lang="ru-RU" dirty="0" smtClean="0"/>
              <a:t>                  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конверт 5</a:t>
            </a:r>
          </a:p>
        </p:txBody>
      </p:sp>
      <p:sp>
        <p:nvSpPr>
          <p:cNvPr id="5" name="Содержимое 6"/>
          <p:cNvSpPr txBox="1">
            <a:spLocks/>
          </p:cNvSpPr>
          <p:nvPr/>
        </p:nvSpPr>
        <p:spPr>
          <a:xfrm>
            <a:off x="5796136" y="4891212"/>
            <a:ext cx="3028592" cy="1130076"/>
          </a:xfrm>
          <a:prstGeom prst="leftArrowCallout">
            <a:avLst>
              <a:gd name="adj1" fmla="val 25000"/>
              <a:gd name="adj2" fmla="val 30334"/>
              <a:gd name="adj3" fmla="val 21953"/>
              <a:gd name="adj4" fmla="val 87124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algn="ctr"/>
            <a:endParaRPr lang="ru-RU" sz="2000" b="1" dirty="0" smtClean="0"/>
          </a:p>
          <a:p>
            <a:pPr algn="ctr"/>
            <a:r>
              <a:rPr lang="ru-RU" sz="2400" dirty="0"/>
              <a:t>М</a:t>
            </a:r>
            <a:r>
              <a:rPr lang="ru-RU" sz="2400" dirty="0" smtClean="0"/>
              <a:t>етодика</a:t>
            </a:r>
            <a:endParaRPr lang="ru-RU" sz="2400" dirty="0"/>
          </a:p>
        </p:txBody>
      </p:sp>
      <p:sp>
        <p:nvSpPr>
          <p:cNvPr id="15" name="Овал 14"/>
          <p:cNvSpPr/>
          <p:nvPr/>
        </p:nvSpPr>
        <p:spPr>
          <a:xfrm>
            <a:off x="8388424" y="0"/>
            <a:ext cx="755576" cy="50006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50" y="5357361"/>
            <a:ext cx="1254224" cy="125422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8" name="Содержимое 6"/>
          <p:cNvSpPr txBox="1">
            <a:spLocks/>
          </p:cNvSpPr>
          <p:nvPr/>
        </p:nvSpPr>
        <p:spPr>
          <a:xfrm>
            <a:off x="5796136" y="3284985"/>
            <a:ext cx="3008262" cy="1080119"/>
          </a:xfrm>
          <a:prstGeom prst="leftArrowCallout">
            <a:avLst>
              <a:gd name="adj1" fmla="val 25000"/>
              <a:gd name="adj2" fmla="val 30334"/>
              <a:gd name="adj3" fmla="val 21953"/>
              <a:gd name="adj4" fmla="val 87124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algn="ctr"/>
            <a:endParaRPr lang="ru-RU" sz="2000" b="1" dirty="0" smtClean="0"/>
          </a:p>
          <a:p>
            <a:pPr algn="ctr"/>
            <a:r>
              <a:rPr lang="ru-RU" sz="2400" dirty="0"/>
              <a:t>И</a:t>
            </a:r>
            <a:r>
              <a:rPr lang="ru-RU" sz="2400" dirty="0" smtClean="0"/>
              <a:t>нновация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0536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460408" y="1255949"/>
            <a:ext cx="8122500" cy="111281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Задача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</a:rPr>
              <a:t>д</a:t>
            </a:r>
            <a:r>
              <a:rPr lang="ru-RU" sz="2400" dirty="0" smtClean="0">
                <a:solidFill>
                  <a:schemeClr val="tx1"/>
                </a:solidFill>
              </a:rPr>
              <a:t>остижение вершины – анализ результатов </a:t>
            </a:r>
          </a:p>
        </p:txBody>
      </p:sp>
      <p:sp>
        <p:nvSpPr>
          <p:cNvPr id="14" name="Выгнутая влево стрелка 13"/>
          <p:cNvSpPr/>
          <p:nvPr/>
        </p:nvSpPr>
        <p:spPr>
          <a:xfrm rot="1952391">
            <a:off x="633677" y="1480671"/>
            <a:ext cx="627347" cy="1160806"/>
          </a:xfrm>
          <a:prstGeom prst="curved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572000" y="2381615"/>
            <a:ext cx="4232398" cy="628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Содержание работы</a:t>
            </a:r>
          </a:p>
        </p:txBody>
      </p:sp>
      <p:sp>
        <p:nvSpPr>
          <p:cNvPr id="16" name="Выгнутая влево стрелка 15"/>
          <p:cNvSpPr/>
          <p:nvPr/>
        </p:nvSpPr>
        <p:spPr>
          <a:xfrm rot="7748125" flipV="1">
            <a:off x="7530552" y="1322077"/>
            <a:ext cx="481999" cy="1483701"/>
          </a:xfrm>
          <a:prstGeom prst="curved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223" y="188640"/>
            <a:ext cx="8189305" cy="1025782"/>
          </a:xfrm>
          <a:prstGeom prst="round2Diag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</a:t>
            </a:r>
            <a:r>
              <a:rPr lang="ru-RU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онечная станция </a:t>
            </a:r>
            <a:br>
              <a:rPr lang="ru-RU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</a:br>
            <a:r>
              <a:rPr lang="ru-RU" sz="3200" b="1" dirty="0" smtClean="0"/>
              <a:t>«Лестница </a:t>
            </a:r>
            <a:r>
              <a:rPr lang="ru-RU" sz="3200" b="1" dirty="0"/>
              <a:t>успеха</a:t>
            </a:r>
            <a:r>
              <a:rPr lang="ru-RU" sz="3200" b="1" dirty="0" smtClean="0"/>
              <a:t>»</a:t>
            </a:r>
            <a:endParaRPr lang="ru-RU" sz="3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22941" y="2690769"/>
            <a:ext cx="3412955" cy="1746343"/>
          </a:xfrm>
          <a:prstGeom prst="rightArrowCallout">
            <a:avLst>
              <a:gd name="adj1" fmla="val 23528"/>
              <a:gd name="adj2" fmla="val 27942"/>
              <a:gd name="adj3" fmla="val 33225"/>
              <a:gd name="adj4" fmla="val 75232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/>
              <a:t>Итоговое задание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/>
              <a:t>команды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/>
              <a:t>с</a:t>
            </a:r>
            <a:r>
              <a:rPr lang="ru-RU" sz="2400" dirty="0" smtClean="0"/>
              <a:t>оставляют из слов (ступеней) лестницу </a:t>
            </a:r>
            <a:endParaRPr lang="ru-RU" sz="2400" dirty="0"/>
          </a:p>
        </p:txBody>
      </p:sp>
      <p:sp>
        <p:nvSpPr>
          <p:cNvPr id="8" name="Содержимое 6"/>
          <p:cNvSpPr txBox="1">
            <a:spLocks/>
          </p:cNvSpPr>
          <p:nvPr/>
        </p:nvSpPr>
        <p:spPr>
          <a:xfrm>
            <a:off x="539874" y="5364672"/>
            <a:ext cx="2805285" cy="1296355"/>
          </a:xfrm>
          <a:prstGeom prst="rightArrowCallout">
            <a:avLst>
              <a:gd name="adj1" fmla="val 54126"/>
              <a:gd name="adj2" fmla="val 48667"/>
              <a:gd name="adj3" fmla="val 41507"/>
              <a:gd name="adj4" fmla="val 85784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6350" marR="0" lvl="0" indent="-6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</a:t>
            </a:r>
          </a:p>
          <a:p>
            <a:pPr marL="6350" marR="0" lvl="0" indent="-6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dirty="0"/>
              <a:t> </a:t>
            </a:r>
            <a:r>
              <a:rPr lang="ru-RU" dirty="0" smtClean="0"/>
              <a:t>                   </a:t>
            </a:r>
            <a:r>
              <a:rPr lang="ru-RU" b="1" dirty="0" smtClean="0"/>
              <a:t>вскрытие</a:t>
            </a:r>
          </a:p>
          <a:p>
            <a:pPr marL="6350" marR="0" lvl="0" indent="-6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b="1" dirty="0"/>
              <a:t> </a:t>
            </a:r>
            <a:r>
              <a:rPr lang="ru-RU" b="1" dirty="0" smtClean="0"/>
              <a:t>                  конвертов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8499081" y="0"/>
            <a:ext cx="644919" cy="50006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38" y="5385737"/>
            <a:ext cx="1254224" cy="125422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20" name="Рисунок 19" descr="https://files.1urok.ru/images/f326c55c1b09ffd033009d39f6149f7ff286d69c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997" y="3036776"/>
            <a:ext cx="3122851" cy="3603185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Содержимое 6"/>
          <p:cNvSpPr txBox="1">
            <a:spLocks/>
          </p:cNvSpPr>
          <p:nvPr/>
        </p:nvSpPr>
        <p:spPr>
          <a:xfrm>
            <a:off x="3784995" y="4379473"/>
            <a:ext cx="2493161" cy="2240024"/>
          </a:xfrm>
          <a:prstGeom prst="rightArrowCallout">
            <a:avLst>
              <a:gd name="adj1" fmla="val 23528"/>
              <a:gd name="adj2" fmla="val 27942"/>
              <a:gd name="adj3" fmla="val 33225"/>
              <a:gd name="adj4" fmla="val 75232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2000" b="1" dirty="0" smtClean="0"/>
              <a:t>Слова- синонимы</a:t>
            </a:r>
          </a:p>
          <a:p>
            <a:pPr algn="ctr">
              <a:spcBef>
                <a:spcPts val="0"/>
              </a:spcBef>
            </a:pPr>
            <a:r>
              <a:rPr lang="ru-RU" sz="2000" dirty="0" smtClean="0"/>
              <a:t>Познаю</a:t>
            </a:r>
          </a:p>
          <a:p>
            <a:pPr algn="ctr">
              <a:spcBef>
                <a:spcPts val="0"/>
              </a:spcBef>
            </a:pPr>
            <a:r>
              <a:rPr lang="ru-RU" sz="2000" dirty="0" smtClean="0"/>
              <a:t>Созидаю</a:t>
            </a:r>
          </a:p>
          <a:p>
            <a:pPr algn="ctr">
              <a:spcBef>
                <a:spcPts val="0"/>
              </a:spcBef>
            </a:pPr>
            <a:r>
              <a:rPr lang="ru-RU" sz="2000" dirty="0" smtClean="0"/>
              <a:t>Развиваюсь</a:t>
            </a:r>
          </a:p>
          <a:p>
            <a:pPr algn="ctr">
              <a:spcBef>
                <a:spcPts val="0"/>
              </a:spcBef>
            </a:pPr>
            <a:r>
              <a:rPr lang="ru-RU" sz="2000" dirty="0" smtClean="0"/>
              <a:t>Стремлюсь</a:t>
            </a:r>
          </a:p>
          <a:p>
            <a:pPr algn="ctr">
              <a:spcBef>
                <a:spcPts val="0"/>
              </a:spcBef>
            </a:pPr>
            <a:r>
              <a:rPr lang="ru-RU" sz="2000" dirty="0" smtClean="0"/>
              <a:t>Получается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9961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1028</TotalTime>
  <Words>335</Words>
  <Application>Microsoft Office PowerPoint</Application>
  <PresentationFormat>Экран (4:3)</PresentationFormat>
  <Paragraphs>119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Презентация PowerPoint</vt:lpstr>
      <vt:lpstr>Презентация PowerPoint</vt:lpstr>
      <vt:lpstr>Станция 1 «Правила для педагогов - путешественников»</vt:lpstr>
      <vt:lpstr>Станция 2 «Целеполагание»</vt:lpstr>
      <vt:lpstr>Станция 3 «Мастерство и поиск»</vt:lpstr>
      <vt:lpstr>Станция 4 «Профессиональная компетентность»</vt:lpstr>
      <vt:lpstr>Станция 5 «Педагогическая трибуна»</vt:lpstr>
      <vt:lpstr>Конечная станция  «Лестница успеха»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User</cp:lastModifiedBy>
  <cp:revision>104</cp:revision>
  <dcterms:created xsi:type="dcterms:W3CDTF">2021-01-29T11:11:50Z</dcterms:created>
  <dcterms:modified xsi:type="dcterms:W3CDTF">2022-07-19T22:52:40Z</dcterms:modified>
</cp:coreProperties>
</file>