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05" r:id="rId3"/>
    <p:sldId id="257" r:id="rId4"/>
    <p:sldId id="298" r:id="rId5"/>
    <p:sldId id="300" r:id="rId6"/>
    <p:sldId id="258" r:id="rId7"/>
    <p:sldId id="272" r:id="rId8"/>
    <p:sldId id="319" r:id="rId9"/>
    <p:sldId id="306" r:id="rId10"/>
    <p:sldId id="323" r:id="rId11"/>
    <p:sldId id="320" r:id="rId12"/>
    <p:sldId id="321" r:id="rId13"/>
    <p:sldId id="311" r:id="rId14"/>
    <p:sldId id="315" r:id="rId15"/>
    <p:sldId id="267" r:id="rId16"/>
    <p:sldId id="312" r:id="rId17"/>
    <p:sldId id="313" r:id="rId18"/>
    <p:sldId id="314" r:id="rId19"/>
    <p:sldId id="316" r:id="rId20"/>
    <p:sldId id="318" r:id="rId21"/>
    <p:sldId id="324" r:id="rId22"/>
    <p:sldId id="325" r:id="rId23"/>
    <p:sldId id="326" r:id="rId24"/>
    <p:sldId id="295" r:id="rId25"/>
    <p:sldId id="328" r:id="rId26"/>
    <p:sldId id="327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96DFF"/>
    <a:srgbClr val="46F339"/>
    <a:srgbClr val="5E9EFF"/>
    <a:srgbClr val="25E3E3"/>
    <a:srgbClr val="36ABE6"/>
    <a:srgbClr val="79C8E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75" d="100"/>
          <a:sy n="75" d="100"/>
        </p:scale>
        <p:origin x="-66" y="-6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A63B7E-FECD-49FE-9087-C0C88BE0BD04}" type="datetimeFigureOut">
              <a:rPr lang="ru-RU" smtClean="0"/>
              <a:pPr/>
              <a:t>14.03.2010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0751A3-3ED0-4856-9BE3-463A638C0FA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A63B7E-FECD-49FE-9087-C0C88BE0BD04}" type="datetimeFigureOut">
              <a:rPr lang="ru-RU" smtClean="0"/>
              <a:pPr/>
              <a:t>14.03.2010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0751A3-3ED0-4856-9BE3-463A638C0FA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A63B7E-FECD-49FE-9087-C0C88BE0BD04}" type="datetimeFigureOut">
              <a:rPr lang="ru-RU" smtClean="0"/>
              <a:pPr/>
              <a:t>14.03.2010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0751A3-3ED0-4856-9BE3-463A638C0FA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292100"/>
            <a:ext cx="8229600" cy="13843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905000"/>
            <a:ext cx="40386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905000"/>
            <a:ext cx="40386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57200" y="4038600"/>
            <a:ext cx="40386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8200" y="4038600"/>
            <a:ext cx="40386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D3025CE1-3DC7-4165-B1D4-0B472EF09D9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850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935163"/>
            <a:ext cx="4038600" cy="438943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935163"/>
            <a:ext cx="4038600" cy="2117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4205288"/>
            <a:ext cx="4038600" cy="21193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2667000" y="6356350"/>
            <a:ext cx="33528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7924800" y="6356350"/>
            <a:ext cx="7620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5E1B91-BE45-449A-8BBC-DEEDC597472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A63B7E-FECD-49FE-9087-C0C88BE0BD04}" type="datetimeFigureOut">
              <a:rPr lang="ru-RU" smtClean="0"/>
              <a:pPr/>
              <a:t>14.03.2010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0751A3-3ED0-4856-9BE3-463A638C0FA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A63B7E-FECD-49FE-9087-C0C88BE0BD04}" type="datetimeFigureOut">
              <a:rPr lang="ru-RU" smtClean="0"/>
              <a:pPr/>
              <a:t>14.03.2010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0751A3-3ED0-4856-9BE3-463A638C0FA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A63B7E-FECD-49FE-9087-C0C88BE0BD04}" type="datetimeFigureOut">
              <a:rPr lang="ru-RU" smtClean="0"/>
              <a:pPr/>
              <a:t>14.03.2010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0751A3-3ED0-4856-9BE3-463A638C0FA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A63B7E-FECD-49FE-9087-C0C88BE0BD04}" type="datetimeFigureOut">
              <a:rPr lang="ru-RU" smtClean="0"/>
              <a:pPr/>
              <a:t>14.03.2010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0751A3-3ED0-4856-9BE3-463A638C0FA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A63B7E-FECD-49FE-9087-C0C88BE0BD04}" type="datetimeFigureOut">
              <a:rPr lang="ru-RU" smtClean="0"/>
              <a:pPr/>
              <a:t>14.03.2010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0751A3-3ED0-4856-9BE3-463A638C0FA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A63B7E-FECD-49FE-9087-C0C88BE0BD04}" type="datetimeFigureOut">
              <a:rPr lang="ru-RU" smtClean="0"/>
              <a:pPr/>
              <a:t>14.03.2010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0751A3-3ED0-4856-9BE3-463A638C0FA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A63B7E-FECD-49FE-9087-C0C88BE0BD04}" type="datetimeFigureOut">
              <a:rPr lang="ru-RU" smtClean="0"/>
              <a:pPr/>
              <a:t>14.03.2010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0751A3-3ED0-4856-9BE3-463A638C0FA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A63B7E-FECD-49FE-9087-C0C88BE0BD04}" type="datetimeFigureOut">
              <a:rPr lang="ru-RU" smtClean="0"/>
              <a:pPr/>
              <a:t>14.03.2010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0751A3-3ED0-4856-9BE3-463A638C0FA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E9E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A63B7E-FECD-49FE-9087-C0C88BE0BD04}" type="datetimeFigureOut">
              <a:rPr lang="ru-RU" smtClean="0"/>
              <a:pPr/>
              <a:t>14.03.2010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0751A3-3ED0-4856-9BE3-463A638C0FA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1" r:id="rId12"/>
    <p:sldLayoutId id="2147483662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image" Target="../media/image29.gif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jpeg"/><Relationship Id="rId3" Type="http://schemas.openxmlformats.org/officeDocument/2006/relationships/image" Target="../media/image31.jpeg"/><Relationship Id="rId7" Type="http://schemas.openxmlformats.org/officeDocument/2006/relationships/image" Target="../media/image35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jpeg"/><Relationship Id="rId11" Type="http://schemas.openxmlformats.org/officeDocument/2006/relationships/slide" Target="slide7.xml"/><Relationship Id="rId5" Type="http://schemas.openxmlformats.org/officeDocument/2006/relationships/image" Target="../media/image33.jpeg"/><Relationship Id="rId10" Type="http://schemas.openxmlformats.org/officeDocument/2006/relationships/image" Target="../media/image38.jpeg"/><Relationship Id="rId4" Type="http://schemas.openxmlformats.org/officeDocument/2006/relationships/image" Target="../media/image32.jpeg"/><Relationship Id="rId9" Type="http://schemas.openxmlformats.org/officeDocument/2006/relationships/image" Target="../media/image3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hyperlink" Target="http://www.wordhord.com/wp-content/uploads/2009/02/palming.jpg" TargetMode="External"/><Relationship Id="rId1" Type="http://schemas.openxmlformats.org/officeDocument/2006/relationships/slideLayout" Target="../slideLayouts/slideLayout2.xml"/><Relationship Id="rId4" Type="http://schemas.openxmlformats.org/officeDocument/2006/relationships/slide" Target="slide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7" Type="http://schemas.openxmlformats.org/officeDocument/2006/relationships/slide" Target="slide19.xml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17.xml"/><Relationship Id="rId5" Type="http://schemas.openxmlformats.org/officeDocument/2006/relationships/slide" Target="slide18.xml"/><Relationship Id="rId4" Type="http://schemas.openxmlformats.org/officeDocument/2006/relationships/slide" Target="slide1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7.gif"/><Relationship Id="rId4" Type="http://schemas.openxmlformats.org/officeDocument/2006/relationships/slide" Target="slide1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Documents%20and%20Settings\&#1059;&#1095;&#1080;&#1090;&#1077;&#1083;&#1100;\&#1056;&#1072;&#1073;&#1086;&#1095;&#1080;&#1081;%20&#1089;&#1090;&#1086;&#1083;\&#1055;&#1088;&#1077;&#1079;&#1077;&#1085;&#1090;&#1072;&#1094;&#1080;&#1103;%20&#1079;&#1088;&#1077;&#1085;&#1080;&#1077;\May24%201158.wmv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png"/><Relationship Id="rId13" Type="http://schemas.openxmlformats.org/officeDocument/2006/relationships/image" Target="../media/image60.png"/><Relationship Id="rId3" Type="http://schemas.openxmlformats.org/officeDocument/2006/relationships/image" Target="../media/image50.jpeg"/><Relationship Id="rId7" Type="http://schemas.openxmlformats.org/officeDocument/2006/relationships/image" Target="../media/image54.jpeg"/><Relationship Id="rId12" Type="http://schemas.openxmlformats.org/officeDocument/2006/relationships/image" Target="../media/image59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Relationship Id="rId6" Type="http://schemas.openxmlformats.org/officeDocument/2006/relationships/image" Target="../media/image53.png"/><Relationship Id="rId11" Type="http://schemas.openxmlformats.org/officeDocument/2006/relationships/image" Target="../media/image58.png"/><Relationship Id="rId5" Type="http://schemas.openxmlformats.org/officeDocument/2006/relationships/image" Target="../media/image52.jpeg"/><Relationship Id="rId10" Type="http://schemas.openxmlformats.org/officeDocument/2006/relationships/image" Target="../media/image57.png"/><Relationship Id="rId4" Type="http://schemas.openxmlformats.org/officeDocument/2006/relationships/image" Target="../media/image51.png"/><Relationship Id="rId9" Type="http://schemas.openxmlformats.org/officeDocument/2006/relationships/image" Target="../media/image5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2.wav"/><Relationship Id="rId4" Type="http://schemas.openxmlformats.org/officeDocument/2006/relationships/image" Target="../media/image60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gif"/><Relationship Id="rId13" Type="http://schemas.openxmlformats.org/officeDocument/2006/relationships/image" Target="../media/image60.png"/><Relationship Id="rId3" Type="http://schemas.openxmlformats.org/officeDocument/2006/relationships/image" Target="../media/image62.gif"/><Relationship Id="rId7" Type="http://schemas.openxmlformats.org/officeDocument/2006/relationships/image" Target="../media/image66.gif"/><Relationship Id="rId12" Type="http://schemas.openxmlformats.org/officeDocument/2006/relationships/image" Target="../media/image71.gif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3.wav"/><Relationship Id="rId6" Type="http://schemas.openxmlformats.org/officeDocument/2006/relationships/image" Target="../media/image65.gif"/><Relationship Id="rId11" Type="http://schemas.openxmlformats.org/officeDocument/2006/relationships/image" Target="../media/image70.gif"/><Relationship Id="rId5" Type="http://schemas.openxmlformats.org/officeDocument/2006/relationships/image" Target="../media/image64.gif"/><Relationship Id="rId10" Type="http://schemas.openxmlformats.org/officeDocument/2006/relationships/image" Target="../media/image69.gif"/><Relationship Id="rId4" Type="http://schemas.openxmlformats.org/officeDocument/2006/relationships/image" Target="../media/image63.jpeg"/><Relationship Id="rId9" Type="http://schemas.openxmlformats.org/officeDocument/2006/relationships/image" Target="../media/image68.gi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slideLayout" Target="../slideLayouts/slideLayout13.xml"/><Relationship Id="rId1" Type="http://schemas.openxmlformats.org/officeDocument/2006/relationships/video" Target="file:///C:\Documents%20and%20Settings\&#1059;&#1095;&#1080;&#1090;&#1077;&#1083;&#1100;\&#1056;&#1072;&#1073;&#1086;&#1095;&#1080;&#1081;%20&#1089;&#1090;&#1086;&#1083;\&#1055;&#1088;&#1077;&#1079;&#1077;&#1085;&#1090;&#1072;&#1094;&#1080;&#1103;%20&#1079;&#1088;&#1077;&#1085;&#1080;&#1077;\&#1047;&#1072;&#1089;&#1090;&#1072;&#1074;&#1082;&#1072;&#1082;.wmv" TargetMode="Externa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gif"/><Relationship Id="rId2" Type="http://schemas.openxmlformats.org/officeDocument/2006/relationships/image" Target="../media/image75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gif"/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wmf"/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w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2.xml"/><Relationship Id="rId6" Type="http://schemas.openxmlformats.org/officeDocument/2006/relationships/slide" Target="slide14.xml"/><Relationship Id="rId5" Type="http://schemas.openxmlformats.org/officeDocument/2006/relationships/slide" Target="slide13.xml"/><Relationship Id="rId4" Type="http://schemas.openxmlformats.org/officeDocument/2006/relationships/slide" Target="slide1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7" Type="http://schemas.openxmlformats.org/officeDocument/2006/relationships/slide" Target="slide10.xml"/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gif"/><Relationship Id="rId5" Type="http://schemas.openxmlformats.org/officeDocument/2006/relationships/image" Target="../media/image21.gif"/><Relationship Id="rId4" Type="http://schemas.openxmlformats.org/officeDocument/2006/relationships/image" Target="../media/image20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Взгляд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1"/>
            <a:ext cx="8358246" cy="22859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142844" y="3000372"/>
            <a:ext cx="8858312" cy="2143140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DeflateBottom">
              <a:avLst/>
            </a:prstTxWarp>
            <a:spAutoFit/>
          </a:bodyPr>
          <a:lstStyle/>
          <a:p>
            <a:pPr algn="ctr"/>
            <a:r>
              <a:rPr lang="ru-RU" sz="2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Гимнастика  для глаз  как  одно</a:t>
            </a:r>
          </a:p>
          <a:p>
            <a:pPr algn="ctr"/>
            <a:r>
              <a:rPr lang="ru-RU" sz="2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из двигательных  средств</a:t>
            </a:r>
          </a:p>
          <a:p>
            <a:pPr algn="ctr"/>
            <a:r>
              <a:rPr lang="ru-RU" sz="2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здоровьесберегающих  технологий</a:t>
            </a:r>
            <a:endParaRPr lang="ru-RU" sz="2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214678" y="6072206"/>
            <a:ext cx="18573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Потапова М.И.</a:t>
            </a:r>
            <a:endParaRPr lang="ru-RU" b="1" dirty="0"/>
          </a:p>
        </p:txBody>
      </p:sp>
      <p:sp>
        <p:nvSpPr>
          <p:cNvPr id="8" name="TextBox 7"/>
          <p:cNvSpPr txBox="1"/>
          <p:nvPr/>
        </p:nvSpPr>
        <p:spPr>
          <a:xfrm>
            <a:off x="2928926" y="6429396"/>
            <a:ext cx="26231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с. Малое  Перекопное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4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6CCC0"/>
              </a:clrFrom>
              <a:clrTo>
                <a:srgbClr val="F6CCC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65206" y="701668"/>
            <a:ext cx="1454350" cy="1610091"/>
          </a:xfrm>
          <a:prstGeom prst="rect">
            <a:avLst/>
          </a:prstGeom>
          <a:noFill/>
        </p:spPr>
      </p:pic>
      <p:sp>
        <p:nvSpPr>
          <p:cNvPr id="19" name="AutoShape 8"/>
          <p:cNvSpPr>
            <a:spLocks noChangeArrowheads="1"/>
          </p:cNvSpPr>
          <p:nvPr/>
        </p:nvSpPr>
        <p:spPr bwMode="auto">
          <a:xfrm>
            <a:off x="1000100" y="214290"/>
            <a:ext cx="3429024" cy="441458"/>
          </a:xfrm>
          <a:prstGeom prst="roundRect">
            <a:avLst>
              <a:gd name="adj" fmla="val 16667"/>
            </a:avLst>
          </a:prstGeom>
          <a:solidFill>
            <a:srgbClr val="FFCCFF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800" dirty="0">
                <a:solidFill>
                  <a:srgbClr val="3399FF"/>
                </a:solidFill>
              </a:rPr>
              <a:t>Вращение</a:t>
            </a:r>
          </a:p>
        </p:txBody>
      </p:sp>
      <p:sp>
        <p:nvSpPr>
          <p:cNvPr id="20" name="Rectangle 9"/>
          <p:cNvSpPr>
            <a:spLocks noChangeArrowheads="1"/>
          </p:cNvSpPr>
          <p:nvPr/>
        </p:nvSpPr>
        <p:spPr bwMode="auto">
          <a:xfrm>
            <a:off x="2643174" y="714356"/>
            <a:ext cx="1785950" cy="15843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1050" dirty="0"/>
              <a:t>Не двигая головой, начинайте </a:t>
            </a:r>
          </a:p>
          <a:p>
            <a:pPr algn="ctr"/>
            <a:r>
              <a:rPr lang="ru-RU" sz="1050" dirty="0"/>
              <a:t>вращать глазами сначала</a:t>
            </a:r>
          </a:p>
          <a:p>
            <a:pPr algn="ctr"/>
            <a:r>
              <a:rPr lang="ru-RU" sz="1050" dirty="0"/>
              <a:t>по часовой стрелке, потом </a:t>
            </a:r>
          </a:p>
          <a:p>
            <a:pPr algn="ctr"/>
            <a:r>
              <a:rPr lang="ru-RU" sz="1050" dirty="0"/>
              <a:t>в обратную сторону. По 10 </a:t>
            </a:r>
          </a:p>
          <a:p>
            <a:pPr algn="ctr"/>
            <a:r>
              <a:rPr lang="ru-RU" sz="1050" dirty="0"/>
              <a:t>раз туда и обратно. А теперь</a:t>
            </a:r>
          </a:p>
          <a:p>
            <a:pPr algn="ctr"/>
            <a:r>
              <a:rPr lang="ru-RU" sz="1050" dirty="0"/>
              <a:t>то же самое, только с </a:t>
            </a:r>
          </a:p>
          <a:p>
            <a:pPr algn="ctr"/>
            <a:r>
              <a:rPr lang="ru-RU" sz="1050" dirty="0"/>
              <a:t>закрытыми глазами.</a:t>
            </a:r>
          </a:p>
        </p:txBody>
      </p:sp>
      <p:pic>
        <p:nvPicPr>
          <p:cNvPr id="21" name="Picture 4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E5BAB3"/>
              </a:clrFrom>
              <a:clrTo>
                <a:srgbClr val="E5BAB3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214942" y="714356"/>
            <a:ext cx="1524044" cy="1620773"/>
          </a:xfrm>
          <a:prstGeom prst="rect">
            <a:avLst/>
          </a:prstGeom>
          <a:noFill/>
        </p:spPr>
      </p:pic>
      <p:sp>
        <p:nvSpPr>
          <p:cNvPr id="22" name="AutoShape 5"/>
          <p:cNvSpPr>
            <a:spLocks noChangeArrowheads="1"/>
          </p:cNvSpPr>
          <p:nvPr/>
        </p:nvSpPr>
        <p:spPr bwMode="auto">
          <a:xfrm>
            <a:off x="5214942" y="214290"/>
            <a:ext cx="3714776" cy="470448"/>
          </a:xfrm>
          <a:prstGeom prst="roundRect">
            <a:avLst>
              <a:gd name="adj" fmla="val 16667"/>
            </a:avLst>
          </a:prstGeom>
          <a:solidFill>
            <a:srgbClr val="FFCCFF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800" dirty="0">
                <a:solidFill>
                  <a:srgbClr val="3399FF"/>
                </a:solidFill>
              </a:rPr>
              <a:t>Во все стороны</a:t>
            </a:r>
          </a:p>
        </p:txBody>
      </p:sp>
      <p:sp>
        <p:nvSpPr>
          <p:cNvPr id="23" name="Rectangle 6"/>
          <p:cNvSpPr>
            <a:spLocks noChangeArrowheads="1"/>
          </p:cNvSpPr>
          <p:nvPr/>
        </p:nvSpPr>
        <p:spPr bwMode="auto">
          <a:xfrm>
            <a:off x="6929454" y="714356"/>
            <a:ext cx="2000264" cy="1595491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1600" dirty="0"/>
              <a:t>Не поворачивая </a:t>
            </a:r>
          </a:p>
          <a:p>
            <a:pPr algn="ctr"/>
            <a:r>
              <a:rPr lang="ru-RU" sz="1600" dirty="0"/>
              <a:t>головы, двигайте </a:t>
            </a:r>
          </a:p>
          <a:p>
            <a:pPr algn="ctr"/>
            <a:r>
              <a:rPr lang="ru-RU" sz="1600" dirty="0"/>
              <a:t>глазами вверх – вниз,</a:t>
            </a:r>
          </a:p>
          <a:p>
            <a:pPr algn="ctr"/>
            <a:r>
              <a:rPr lang="ru-RU" sz="1600" dirty="0"/>
              <a:t>вправо – влево. </a:t>
            </a:r>
          </a:p>
          <a:p>
            <a:pPr algn="ctr"/>
            <a:r>
              <a:rPr lang="ru-RU" sz="1600" dirty="0"/>
              <a:t>По 10 – 15 раз.</a:t>
            </a:r>
          </a:p>
        </p:txBody>
      </p:sp>
      <p:pic>
        <p:nvPicPr>
          <p:cNvPr id="24" name="Picture 4"/>
          <p:cNvPicPr>
            <a:picLocks noChangeAspect="1" noChangeArrowheads="1"/>
          </p:cNvPicPr>
          <p:nvPr/>
        </p:nvPicPr>
        <p:blipFill>
          <a:blip r:embed="rId4"/>
          <a:srcRect l="3583" r="-1811" b="1663"/>
          <a:stretch>
            <a:fillRect/>
          </a:stretch>
        </p:blipFill>
        <p:spPr bwMode="auto">
          <a:xfrm>
            <a:off x="714349" y="2857496"/>
            <a:ext cx="1452734" cy="1584324"/>
          </a:xfrm>
          <a:prstGeom prst="rect">
            <a:avLst/>
          </a:prstGeom>
          <a:noFill/>
        </p:spPr>
      </p:pic>
      <p:sp>
        <p:nvSpPr>
          <p:cNvPr id="25" name="AutoShape 5"/>
          <p:cNvSpPr>
            <a:spLocks noChangeArrowheads="1"/>
          </p:cNvSpPr>
          <p:nvPr/>
        </p:nvSpPr>
        <p:spPr bwMode="auto">
          <a:xfrm>
            <a:off x="714348" y="2357430"/>
            <a:ext cx="3429024" cy="475122"/>
          </a:xfrm>
          <a:prstGeom prst="roundRect">
            <a:avLst>
              <a:gd name="adj" fmla="val 16667"/>
            </a:avLst>
          </a:prstGeom>
          <a:solidFill>
            <a:srgbClr val="FFCCFF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800" dirty="0">
                <a:solidFill>
                  <a:srgbClr val="3399FF"/>
                </a:solidFill>
              </a:rPr>
              <a:t>Пальчик</a:t>
            </a:r>
          </a:p>
        </p:txBody>
      </p:sp>
      <p:sp>
        <p:nvSpPr>
          <p:cNvPr id="26" name="Rectangle 6"/>
          <p:cNvSpPr>
            <a:spLocks noChangeArrowheads="1"/>
          </p:cNvSpPr>
          <p:nvPr/>
        </p:nvSpPr>
        <p:spPr bwMode="auto">
          <a:xfrm>
            <a:off x="2285984" y="2857496"/>
            <a:ext cx="1857388" cy="1584324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1100" dirty="0"/>
              <a:t>Прижмите палец к </a:t>
            </a:r>
          </a:p>
          <a:p>
            <a:pPr algn="ctr"/>
            <a:r>
              <a:rPr lang="ru-RU" sz="1100" dirty="0"/>
              <a:t>переносице и посмотрите</a:t>
            </a:r>
          </a:p>
          <a:p>
            <a:pPr algn="ctr"/>
            <a:r>
              <a:rPr lang="ru-RU" sz="1100" dirty="0"/>
              <a:t>на него. Затем медленно</a:t>
            </a:r>
          </a:p>
          <a:p>
            <a:pPr algn="ctr"/>
            <a:r>
              <a:rPr lang="ru-RU" sz="1100" dirty="0"/>
              <a:t>отводите палец от себя,</a:t>
            </a:r>
          </a:p>
          <a:p>
            <a:pPr algn="ctr"/>
            <a:r>
              <a:rPr lang="ru-RU" sz="1100" dirty="0"/>
              <a:t>продолжая следить за </a:t>
            </a:r>
          </a:p>
          <a:p>
            <a:pPr algn="ctr"/>
            <a:r>
              <a:rPr lang="ru-RU" sz="1100" dirty="0"/>
              <a:t>ним глазами. Повторите это</a:t>
            </a:r>
          </a:p>
          <a:p>
            <a:pPr algn="ctr"/>
            <a:r>
              <a:rPr lang="ru-RU" sz="1100" dirty="0"/>
              <a:t>упражнение несколько раз.</a:t>
            </a:r>
          </a:p>
          <a:p>
            <a:pPr algn="ctr"/>
            <a:endParaRPr lang="ru-RU" sz="2400" dirty="0"/>
          </a:p>
        </p:txBody>
      </p:sp>
      <p:pic>
        <p:nvPicPr>
          <p:cNvPr id="27" name="Picture 4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CFE4E7"/>
              </a:clrFrom>
              <a:clrTo>
                <a:srgbClr val="CFE4E7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929190" y="2857496"/>
            <a:ext cx="1614993" cy="1586819"/>
          </a:xfrm>
          <a:prstGeom prst="rect">
            <a:avLst/>
          </a:prstGeom>
          <a:noFill/>
        </p:spPr>
      </p:pic>
      <p:sp>
        <p:nvSpPr>
          <p:cNvPr id="28" name="AutoShape 5"/>
          <p:cNvSpPr>
            <a:spLocks noChangeArrowheads="1"/>
          </p:cNvSpPr>
          <p:nvPr/>
        </p:nvSpPr>
        <p:spPr bwMode="auto">
          <a:xfrm>
            <a:off x="4929190" y="2357430"/>
            <a:ext cx="3786214" cy="469460"/>
          </a:xfrm>
          <a:prstGeom prst="roundRect">
            <a:avLst>
              <a:gd name="adj" fmla="val 16667"/>
            </a:avLst>
          </a:prstGeom>
          <a:solidFill>
            <a:srgbClr val="FFCCFF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800" dirty="0">
                <a:solidFill>
                  <a:srgbClr val="3399FF"/>
                </a:solidFill>
              </a:rPr>
              <a:t>Кто там?</a:t>
            </a:r>
          </a:p>
        </p:txBody>
      </p:sp>
      <p:sp>
        <p:nvSpPr>
          <p:cNvPr id="29" name="Rectangle 6"/>
          <p:cNvSpPr>
            <a:spLocks noChangeArrowheads="1"/>
          </p:cNvSpPr>
          <p:nvPr/>
        </p:nvSpPr>
        <p:spPr bwMode="auto">
          <a:xfrm>
            <a:off x="6715140" y="2857496"/>
            <a:ext cx="2000264" cy="155111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1400" dirty="0"/>
              <a:t>Зажмурьтесь</a:t>
            </a:r>
          </a:p>
          <a:p>
            <a:pPr algn="ctr"/>
            <a:r>
              <a:rPr lang="ru-RU" sz="1400" dirty="0"/>
              <a:t>посильнее, а затем</a:t>
            </a:r>
          </a:p>
          <a:p>
            <a:pPr algn="ctr"/>
            <a:r>
              <a:rPr lang="ru-RU" sz="1400" dirty="0"/>
              <a:t>широко откройте </a:t>
            </a:r>
          </a:p>
          <a:p>
            <a:pPr algn="ctr"/>
            <a:r>
              <a:rPr lang="ru-RU" sz="1400" dirty="0"/>
              <a:t>глаза, словно вы</a:t>
            </a:r>
          </a:p>
          <a:p>
            <a:pPr algn="ctr"/>
            <a:r>
              <a:rPr lang="ru-RU" sz="1400" dirty="0"/>
              <a:t>чему-то очень</a:t>
            </a:r>
          </a:p>
          <a:p>
            <a:pPr algn="ctr"/>
            <a:r>
              <a:rPr lang="ru-RU" sz="1400" dirty="0"/>
              <a:t>удивились. Повторите</a:t>
            </a:r>
          </a:p>
          <a:p>
            <a:pPr algn="ctr"/>
            <a:r>
              <a:rPr lang="ru-RU" sz="1400" dirty="0"/>
              <a:t>это еще раз.</a:t>
            </a:r>
          </a:p>
        </p:txBody>
      </p:sp>
      <p:pic>
        <p:nvPicPr>
          <p:cNvPr id="30" name="Picture 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00034" y="5072074"/>
            <a:ext cx="1479565" cy="1643074"/>
          </a:xfrm>
          <a:prstGeom prst="rect">
            <a:avLst/>
          </a:prstGeom>
          <a:noFill/>
        </p:spPr>
      </p:pic>
      <p:sp>
        <p:nvSpPr>
          <p:cNvPr id="31" name="AutoShape 5"/>
          <p:cNvSpPr>
            <a:spLocks noChangeArrowheads="1"/>
          </p:cNvSpPr>
          <p:nvPr/>
        </p:nvSpPr>
        <p:spPr bwMode="auto">
          <a:xfrm>
            <a:off x="500034" y="4572008"/>
            <a:ext cx="3429024" cy="476451"/>
          </a:xfrm>
          <a:prstGeom prst="roundRect">
            <a:avLst>
              <a:gd name="adj" fmla="val 16667"/>
            </a:avLst>
          </a:prstGeom>
          <a:solidFill>
            <a:srgbClr val="FFCCFF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800" dirty="0">
                <a:solidFill>
                  <a:srgbClr val="3399FF"/>
                </a:solidFill>
              </a:rPr>
              <a:t>Моргание</a:t>
            </a:r>
          </a:p>
        </p:txBody>
      </p:sp>
      <p:sp>
        <p:nvSpPr>
          <p:cNvPr id="32" name="Rectangle 6"/>
          <p:cNvSpPr>
            <a:spLocks noChangeArrowheads="1"/>
          </p:cNvSpPr>
          <p:nvPr/>
        </p:nvSpPr>
        <p:spPr bwMode="auto">
          <a:xfrm>
            <a:off x="2071670" y="5072074"/>
            <a:ext cx="1857388" cy="1643074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1600" dirty="0"/>
              <a:t>Поморгай, быстро и </a:t>
            </a:r>
          </a:p>
          <a:p>
            <a:pPr algn="ctr"/>
            <a:r>
              <a:rPr lang="ru-RU" sz="1600" dirty="0"/>
              <a:t>сильно сжимая веки.</a:t>
            </a:r>
          </a:p>
          <a:p>
            <a:pPr algn="ctr"/>
            <a:r>
              <a:rPr lang="ru-RU" sz="1600" dirty="0"/>
              <a:t>Как можно больше и</a:t>
            </a:r>
          </a:p>
          <a:p>
            <a:pPr algn="ctr"/>
            <a:r>
              <a:rPr lang="ru-RU" sz="1600" dirty="0"/>
              <a:t>быстрее.</a:t>
            </a:r>
          </a:p>
        </p:txBody>
      </p:sp>
      <p:pic>
        <p:nvPicPr>
          <p:cNvPr id="33" name="Picture 4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E9C2BD"/>
              </a:clrFrom>
              <a:clrTo>
                <a:srgbClr val="E9C2B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143504" y="5072074"/>
            <a:ext cx="1571636" cy="1643074"/>
          </a:xfrm>
          <a:prstGeom prst="rect">
            <a:avLst/>
          </a:prstGeom>
          <a:noFill/>
        </p:spPr>
      </p:pic>
      <p:sp>
        <p:nvSpPr>
          <p:cNvPr id="34" name="AutoShape 5"/>
          <p:cNvSpPr>
            <a:spLocks noChangeArrowheads="1"/>
          </p:cNvSpPr>
          <p:nvPr/>
        </p:nvSpPr>
        <p:spPr bwMode="auto">
          <a:xfrm>
            <a:off x="5072066" y="4572008"/>
            <a:ext cx="3857652" cy="431824"/>
          </a:xfrm>
          <a:prstGeom prst="roundRect">
            <a:avLst>
              <a:gd name="adj" fmla="val 16667"/>
            </a:avLst>
          </a:prstGeom>
          <a:solidFill>
            <a:srgbClr val="FFCCFF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800" dirty="0">
                <a:solidFill>
                  <a:srgbClr val="3399FF"/>
                </a:solidFill>
              </a:rPr>
              <a:t>Сон</a:t>
            </a:r>
          </a:p>
        </p:txBody>
      </p:sp>
      <p:sp>
        <p:nvSpPr>
          <p:cNvPr id="35" name="Rectangle 6"/>
          <p:cNvSpPr>
            <a:spLocks noChangeArrowheads="1"/>
          </p:cNvSpPr>
          <p:nvPr/>
        </p:nvSpPr>
        <p:spPr bwMode="auto">
          <a:xfrm>
            <a:off x="6929454" y="5072074"/>
            <a:ext cx="2000264" cy="1657349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1400" dirty="0"/>
              <a:t>А теперь закройте глаза </a:t>
            </a:r>
          </a:p>
          <a:p>
            <a:pPr algn="ctr"/>
            <a:r>
              <a:rPr lang="ru-RU" sz="1400" dirty="0"/>
              <a:t>и расслабьтесь, будто</a:t>
            </a:r>
          </a:p>
          <a:p>
            <a:pPr algn="ctr"/>
            <a:r>
              <a:rPr lang="ru-RU" sz="1400" dirty="0"/>
              <a:t>собираетесь спать.</a:t>
            </a:r>
          </a:p>
          <a:p>
            <a:pPr algn="ctr"/>
            <a:r>
              <a:rPr lang="ru-RU" sz="1400" dirty="0"/>
              <a:t>Подумайте о чем-нибудь</a:t>
            </a:r>
          </a:p>
          <a:p>
            <a:pPr algn="ctr"/>
            <a:r>
              <a:rPr lang="ru-RU" sz="1400" dirty="0"/>
              <a:t>очень приятном.</a:t>
            </a:r>
          </a:p>
        </p:txBody>
      </p:sp>
      <p:sp>
        <p:nvSpPr>
          <p:cNvPr id="36" name="Выгнутая влево стрелка 35">
            <a:hlinkClick r:id="rId8" action="ppaction://hlinksldjump"/>
          </p:cNvPr>
          <p:cNvSpPr/>
          <p:nvPr/>
        </p:nvSpPr>
        <p:spPr>
          <a:xfrm rot="7927193">
            <a:off x="4194120" y="5706291"/>
            <a:ext cx="747821" cy="1046714"/>
          </a:xfrm>
          <a:prstGeom prst="curvedRightArrow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prstTxWarp prst="textWave4">
              <a:avLst/>
            </a:prstTxWarp>
            <a:normAutofit fontScale="90000"/>
          </a:bodyPr>
          <a:lstStyle/>
          <a:p>
            <a:r>
              <a:rPr lang="ru-RU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FFFF"/>
                </a:solidFill>
                <a:latin typeface="Impact"/>
              </a:rPr>
              <a:t>УПРАЖНЕНИЯ НА РЕЛАКСАЦИЮ</a:t>
            </a:r>
            <a:br>
              <a:rPr lang="ru-RU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FFFF"/>
                </a:solidFill>
                <a:latin typeface="Impact"/>
              </a:rPr>
            </a:br>
            <a:endParaRPr lang="ru-RU" dirty="0"/>
          </a:p>
        </p:txBody>
      </p:sp>
      <p:pic>
        <p:nvPicPr>
          <p:cNvPr id="25603" name="Picture 3" descr="C:\Program Files\Microsoft Office\Clipart\homeanim\J0076130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43900" y="1000108"/>
            <a:ext cx="750751" cy="4513663"/>
          </a:xfrm>
          <a:prstGeom prst="rect">
            <a:avLst/>
          </a:prstGeom>
          <a:noFill/>
        </p:spPr>
      </p:pic>
      <p:sp>
        <p:nvSpPr>
          <p:cNvPr id="25604" name="Text Box 4"/>
          <p:cNvSpPr txBox="1">
            <a:spLocks noChangeArrowheads="1"/>
          </p:cNvSpPr>
          <p:nvPr/>
        </p:nvSpPr>
        <p:spPr bwMode="ltGray">
          <a:xfrm>
            <a:off x="428596" y="1142984"/>
            <a:ext cx="6881842" cy="1338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Релаксация - это метод, с помощью которого можно частично или полностью избавляться от физического или психического напряжения</a:t>
            </a:r>
            <a:r>
              <a:rPr lang="ru-RU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.</a:t>
            </a:r>
            <a:endParaRPr lang="ru-RU" b="1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>
              <a:spcBef>
                <a:spcPct val="50000"/>
              </a:spcBef>
            </a:pPr>
            <a:endParaRPr lang="ru-RU" b="1" dirty="0">
              <a:latin typeface="Times New Roman" pitchFamily="18" charset="0"/>
            </a:endParaRPr>
          </a:p>
        </p:txBody>
      </p:sp>
      <p:sp>
        <p:nvSpPr>
          <p:cNvPr id="25605" name="Rectangle 5"/>
          <p:cNvSpPr>
            <a:spLocks noChangeArrowheads="1"/>
          </p:cNvSpPr>
          <p:nvPr/>
        </p:nvSpPr>
        <p:spPr bwMode="ltGray">
          <a:xfrm>
            <a:off x="2214546" y="2428869"/>
            <a:ext cx="5572164" cy="1154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bIns="0">
            <a:spAutoFit/>
          </a:bodyPr>
          <a:lstStyle/>
          <a:p>
            <a:r>
              <a:rPr lang="ru-RU" b="1" dirty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Все  релаксационные упражнения носят игровой характер, каждому из них даётся образное название</a:t>
            </a:r>
          </a:p>
          <a:p>
            <a:pPr eaLnBrk="0" hangingPunct="0"/>
            <a:endParaRPr lang="ru-RU" b="1" dirty="0">
              <a:latin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42910" y="4143380"/>
            <a:ext cx="2628348" cy="46166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2400" dirty="0" smtClean="0"/>
              <a:t>Солнечный зайчик</a:t>
            </a:r>
            <a:endParaRPr lang="ru-RU" sz="2400" dirty="0"/>
          </a:p>
        </p:txBody>
      </p:sp>
      <p:sp>
        <p:nvSpPr>
          <p:cNvPr id="10" name="TextBox 9"/>
          <p:cNvSpPr txBox="1"/>
          <p:nvPr/>
        </p:nvSpPr>
        <p:spPr>
          <a:xfrm>
            <a:off x="4714876" y="4500570"/>
            <a:ext cx="1051506" cy="46166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400" dirty="0" smtClean="0"/>
              <a:t>Радуга</a:t>
            </a:r>
            <a:endParaRPr lang="ru-RU" sz="2400" dirty="0"/>
          </a:p>
        </p:txBody>
      </p:sp>
      <p:sp>
        <p:nvSpPr>
          <p:cNvPr id="11" name="TextBox 10"/>
          <p:cNvSpPr txBox="1"/>
          <p:nvPr/>
        </p:nvSpPr>
        <p:spPr>
          <a:xfrm>
            <a:off x="1428728" y="5643578"/>
            <a:ext cx="1291444" cy="4616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2400" dirty="0" smtClean="0"/>
              <a:t>Айболит</a:t>
            </a:r>
            <a:endParaRPr lang="ru-RU" sz="2400" dirty="0"/>
          </a:p>
        </p:txBody>
      </p:sp>
      <p:sp>
        <p:nvSpPr>
          <p:cNvPr id="12" name="TextBox 11"/>
          <p:cNvSpPr txBox="1"/>
          <p:nvPr/>
        </p:nvSpPr>
        <p:spPr>
          <a:xfrm>
            <a:off x="5643570" y="5429264"/>
            <a:ext cx="1692258" cy="46166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2400" dirty="0" smtClean="0"/>
              <a:t>День - ночь</a:t>
            </a:r>
            <a:endParaRPr lang="ru-RU" sz="2400" dirty="0"/>
          </a:p>
        </p:txBody>
      </p:sp>
      <p:sp>
        <p:nvSpPr>
          <p:cNvPr id="13" name="TextBox 12"/>
          <p:cNvSpPr txBox="1"/>
          <p:nvPr/>
        </p:nvSpPr>
        <p:spPr>
          <a:xfrm>
            <a:off x="6786578" y="4214818"/>
            <a:ext cx="1331390" cy="46166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2400" dirty="0" smtClean="0"/>
              <a:t>Метёлки</a:t>
            </a:r>
            <a:endParaRPr lang="ru-RU" sz="2400" dirty="0"/>
          </a:p>
        </p:txBody>
      </p:sp>
      <p:sp>
        <p:nvSpPr>
          <p:cNvPr id="14" name="TextBox 13"/>
          <p:cNvSpPr txBox="1"/>
          <p:nvPr/>
        </p:nvSpPr>
        <p:spPr>
          <a:xfrm>
            <a:off x="3286116" y="6072206"/>
            <a:ext cx="2565446" cy="461665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2400" dirty="0" smtClean="0">
                <a:hlinkClick r:id="rId3" action="ppaction://hlinksldjump"/>
              </a:rPr>
              <a:t>Поймай снежинку</a:t>
            </a:r>
            <a:endParaRPr lang="ru-RU" sz="2400" dirty="0"/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8" name="Picture 8" descr="sne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</a:blip>
          <a:srcRect/>
          <a:stretch>
            <a:fillRect/>
          </a:stretch>
        </p:blipFill>
        <p:spPr bwMode="auto">
          <a:xfrm>
            <a:off x="1000100" y="4929198"/>
            <a:ext cx="1041400" cy="1196975"/>
          </a:xfrm>
          <a:prstGeom prst="rect">
            <a:avLst/>
          </a:prstGeom>
          <a:noFill/>
        </p:spPr>
      </p:pic>
      <p:pic>
        <p:nvPicPr>
          <p:cNvPr id="10249" name="Picture 9" descr="sn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</a:blip>
          <a:srcRect/>
          <a:stretch>
            <a:fillRect/>
          </a:stretch>
        </p:blipFill>
        <p:spPr bwMode="auto">
          <a:xfrm>
            <a:off x="179388" y="3933825"/>
            <a:ext cx="793750" cy="912813"/>
          </a:xfrm>
          <a:prstGeom prst="rect">
            <a:avLst/>
          </a:prstGeom>
          <a:noFill/>
        </p:spPr>
      </p:pic>
      <p:pic>
        <p:nvPicPr>
          <p:cNvPr id="10250" name="Picture 10" descr="sne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</a:blip>
          <a:srcRect/>
          <a:stretch>
            <a:fillRect/>
          </a:stretch>
        </p:blipFill>
        <p:spPr bwMode="auto">
          <a:xfrm>
            <a:off x="3428992" y="857232"/>
            <a:ext cx="1065212" cy="1223962"/>
          </a:xfrm>
          <a:prstGeom prst="rect">
            <a:avLst/>
          </a:prstGeom>
          <a:noFill/>
        </p:spPr>
      </p:pic>
      <p:pic>
        <p:nvPicPr>
          <p:cNvPr id="10251" name="Picture 11" descr="sne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</a:blip>
          <a:srcRect/>
          <a:stretch>
            <a:fillRect/>
          </a:stretch>
        </p:blipFill>
        <p:spPr bwMode="auto">
          <a:xfrm>
            <a:off x="179388" y="188913"/>
            <a:ext cx="755650" cy="868362"/>
          </a:xfrm>
          <a:prstGeom prst="rect">
            <a:avLst/>
          </a:prstGeom>
          <a:noFill/>
        </p:spPr>
      </p:pic>
      <p:pic>
        <p:nvPicPr>
          <p:cNvPr id="10252" name="Picture 12" descr="sne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</a:blip>
          <a:srcRect/>
          <a:stretch>
            <a:fillRect/>
          </a:stretch>
        </p:blipFill>
        <p:spPr bwMode="auto">
          <a:xfrm>
            <a:off x="1979613" y="188913"/>
            <a:ext cx="1103312" cy="1268412"/>
          </a:xfrm>
          <a:prstGeom prst="rect">
            <a:avLst/>
          </a:prstGeom>
          <a:noFill/>
        </p:spPr>
      </p:pic>
      <p:pic>
        <p:nvPicPr>
          <p:cNvPr id="10253" name="Picture 13" descr="sne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</a:blip>
          <a:srcRect/>
          <a:stretch>
            <a:fillRect/>
          </a:stretch>
        </p:blipFill>
        <p:spPr bwMode="auto">
          <a:xfrm>
            <a:off x="4500562" y="0"/>
            <a:ext cx="814388" cy="936625"/>
          </a:xfrm>
          <a:prstGeom prst="rect">
            <a:avLst/>
          </a:prstGeom>
          <a:noFill/>
        </p:spPr>
      </p:pic>
      <p:pic>
        <p:nvPicPr>
          <p:cNvPr id="10254" name="Picture 14" descr="sne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</a:blip>
          <a:srcRect/>
          <a:stretch>
            <a:fillRect/>
          </a:stretch>
        </p:blipFill>
        <p:spPr bwMode="auto">
          <a:xfrm>
            <a:off x="6500826" y="357166"/>
            <a:ext cx="1103313" cy="1268412"/>
          </a:xfrm>
          <a:prstGeom prst="rect">
            <a:avLst/>
          </a:prstGeom>
          <a:noFill/>
        </p:spPr>
      </p:pic>
      <p:pic>
        <p:nvPicPr>
          <p:cNvPr id="10255" name="Picture 15" descr="sne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</a:blip>
          <a:srcRect/>
          <a:stretch>
            <a:fillRect/>
          </a:stretch>
        </p:blipFill>
        <p:spPr bwMode="auto">
          <a:xfrm>
            <a:off x="8243888" y="188913"/>
            <a:ext cx="728662" cy="836612"/>
          </a:xfrm>
          <a:prstGeom prst="rect">
            <a:avLst/>
          </a:prstGeom>
          <a:noFill/>
        </p:spPr>
      </p:pic>
      <p:pic>
        <p:nvPicPr>
          <p:cNvPr id="10257" name="Picture 17" descr="sne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</a:blip>
          <a:srcRect/>
          <a:stretch>
            <a:fillRect/>
          </a:stretch>
        </p:blipFill>
        <p:spPr bwMode="auto">
          <a:xfrm>
            <a:off x="7885113" y="1773238"/>
            <a:ext cx="1065212" cy="1223962"/>
          </a:xfrm>
          <a:prstGeom prst="rect">
            <a:avLst/>
          </a:prstGeom>
          <a:noFill/>
        </p:spPr>
      </p:pic>
      <p:pic>
        <p:nvPicPr>
          <p:cNvPr id="10258" name="Picture 18" descr="sne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</a:blip>
          <a:srcRect/>
          <a:stretch>
            <a:fillRect/>
          </a:stretch>
        </p:blipFill>
        <p:spPr bwMode="auto">
          <a:xfrm>
            <a:off x="7500958" y="3571876"/>
            <a:ext cx="793750" cy="912813"/>
          </a:xfrm>
          <a:prstGeom prst="rect">
            <a:avLst/>
          </a:prstGeom>
          <a:noFill/>
        </p:spPr>
      </p:pic>
      <p:pic>
        <p:nvPicPr>
          <p:cNvPr id="10259" name="Picture 19" descr="sne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</a:blip>
          <a:srcRect/>
          <a:stretch>
            <a:fillRect/>
          </a:stretch>
        </p:blipFill>
        <p:spPr bwMode="auto">
          <a:xfrm>
            <a:off x="7885113" y="5445125"/>
            <a:ext cx="1068387" cy="1228725"/>
          </a:xfrm>
          <a:prstGeom prst="rect">
            <a:avLst/>
          </a:prstGeom>
          <a:noFill/>
        </p:spPr>
      </p:pic>
      <p:pic>
        <p:nvPicPr>
          <p:cNvPr id="10260" name="Picture 20" descr="sne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</a:blip>
          <a:srcRect/>
          <a:stretch>
            <a:fillRect/>
          </a:stretch>
        </p:blipFill>
        <p:spPr bwMode="auto">
          <a:xfrm>
            <a:off x="6227763" y="5734050"/>
            <a:ext cx="790575" cy="908050"/>
          </a:xfrm>
          <a:prstGeom prst="rect">
            <a:avLst/>
          </a:prstGeom>
          <a:noFill/>
        </p:spPr>
      </p:pic>
      <p:pic>
        <p:nvPicPr>
          <p:cNvPr id="10261" name="Picture 21" descr="sne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</a:blip>
          <a:srcRect/>
          <a:stretch>
            <a:fillRect/>
          </a:stretch>
        </p:blipFill>
        <p:spPr bwMode="auto">
          <a:xfrm>
            <a:off x="3643306" y="5357826"/>
            <a:ext cx="1068387" cy="1228725"/>
          </a:xfrm>
          <a:prstGeom prst="rect">
            <a:avLst/>
          </a:prstGeom>
          <a:noFill/>
        </p:spPr>
      </p:pic>
      <p:pic>
        <p:nvPicPr>
          <p:cNvPr id="10262" name="Picture 22" descr="sneg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</a:blip>
          <a:srcRect/>
          <a:stretch>
            <a:fillRect/>
          </a:stretch>
        </p:blipFill>
        <p:spPr bwMode="auto">
          <a:xfrm>
            <a:off x="2195513" y="5734050"/>
            <a:ext cx="854075" cy="981075"/>
          </a:xfrm>
          <a:prstGeom prst="rect">
            <a:avLst/>
          </a:prstGeom>
          <a:noFill/>
        </p:spPr>
      </p:pic>
      <p:pic>
        <p:nvPicPr>
          <p:cNvPr id="10285" name="Picture 45" descr="sne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</a:blip>
          <a:srcRect/>
          <a:stretch>
            <a:fillRect/>
          </a:stretch>
        </p:blipFill>
        <p:spPr bwMode="auto">
          <a:xfrm>
            <a:off x="1187450" y="765175"/>
            <a:ext cx="728663" cy="836613"/>
          </a:xfrm>
          <a:prstGeom prst="rect">
            <a:avLst/>
          </a:prstGeom>
          <a:noFill/>
        </p:spPr>
      </p:pic>
      <p:pic>
        <p:nvPicPr>
          <p:cNvPr id="10286" name="Picture 46" descr="sne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</a:blip>
          <a:srcRect/>
          <a:stretch>
            <a:fillRect/>
          </a:stretch>
        </p:blipFill>
        <p:spPr bwMode="auto">
          <a:xfrm>
            <a:off x="5286380" y="1214422"/>
            <a:ext cx="728662" cy="836613"/>
          </a:xfrm>
          <a:prstGeom prst="rect">
            <a:avLst/>
          </a:prstGeom>
          <a:noFill/>
        </p:spPr>
      </p:pic>
      <p:pic>
        <p:nvPicPr>
          <p:cNvPr id="10287" name="Picture 47" descr="sne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</a:blip>
          <a:srcRect/>
          <a:stretch>
            <a:fillRect/>
          </a:stretch>
        </p:blipFill>
        <p:spPr bwMode="auto">
          <a:xfrm>
            <a:off x="7000892" y="2428868"/>
            <a:ext cx="728663" cy="836612"/>
          </a:xfrm>
          <a:prstGeom prst="rect">
            <a:avLst/>
          </a:prstGeom>
          <a:noFill/>
        </p:spPr>
      </p:pic>
      <p:pic>
        <p:nvPicPr>
          <p:cNvPr id="10288" name="Picture 48" descr="sne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</a:blip>
          <a:srcRect/>
          <a:stretch>
            <a:fillRect/>
          </a:stretch>
        </p:blipFill>
        <p:spPr bwMode="auto">
          <a:xfrm>
            <a:off x="357158" y="2357430"/>
            <a:ext cx="728663" cy="836613"/>
          </a:xfrm>
          <a:prstGeom prst="rect">
            <a:avLst/>
          </a:prstGeom>
          <a:noFill/>
        </p:spPr>
      </p:pic>
      <p:pic>
        <p:nvPicPr>
          <p:cNvPr id="10289" name="Picture 49" descr="sne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</a:blip>
          <a:srcRect/>
          <a:stretch>
            <a:fillRect/>
          </a:stretch>
        </p:blipFill>
        <p:spPr bwMode="auto">
          <a:xfrm>
            <a:off x="468313" y="3860800"/>
            <a:ext cx="728662" cy="836613"/>
          </a:xfrm>
          <a:prstGeom prst="rect">
            <a:avLst/>
          </a:prstGeom>
          <a:noFill/>
        </p:spPr>
      </p:pic>
      <p:pic>
        <p:nvPicPr>
          <p:cNvPr id="10290" name="Picture 50" descr="sne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</a:blip>
          <a:srcRect/>
          <a:stretch>
            <a:fillRect/>
          </a:stretch>
        </p:blipFill>
        <p:spPr bwMode="auto">
          <a:xfrm>
            <a:off x="7812088" y="1989138"/>
            <a:ext cx="728662" cy="836612"/>
          </a:xfrm>
          <a:prstGeom prst="rect">
            <a:avLst/>
          </a:prstGeom>
          <a:noFill/>
        </p:spPr>
      </p:pic>
      <p:pic>
        <p:nvPicPr>
          <p:cNvPr id="10291" name="Picture 51" descr="sneg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  <a:lum bright="72000"/>
          </a:blip>
          <a:srcRect/>
          <a:stretch>
            <a:fillRect/>
          </a:stretch>
        </p:blipFill>
        <p:spPr bwMode="auto">
          <a:xfrm>
            <a:off x="2428860" y="4357694"/>
            <a:ext cx="728662" cy="836612"/>
          </a:xfrm>
          <a:prstGeom prst="rect">
            <a:avLst/>
          </a:prstGeom>
          <a:noFill/>
        </p:spPr>
      </p:pic>
      <p:sp>
        <p:nvSpPr>
          <p:cNvPr id="38" name="Rectangle 1"/>
          <p:cNvSpPr>
            <a:spLocks noChangeArrowheads="1"/>
          </p:cNvSpPr>
          <p:nvPr/>
        </p:nvSpPr>
        <p:spPr bwMode="auto">
          <a:xfrm>
            <a:off x="0" y="1857364"/>
            <a:ext cx="5572164" cy="203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ourier New" pitchFamily="49" charset="0"/>
                <a:ea typeface="Times New Roman" pitchFamily="18" charset="0"/>
                <a:cs typeface="Courier New" pitchFamily="49" charset="0"/>
              </a:rPr>
              <a:t>Ребята, возьмите снежинку.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</a:endParaRP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ourier New" pitchFamily="49" charset="0"/>
                <a:ea typeface="Times New Roman" pitchFamily="18" charset="0"/>
                <a:cs typeface="Courier New" pitchFamily="49" charset="0"/>
              </a:rPr>
              <a:t>          «Снежинка серебристая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</a:endParaRP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ourier New" pitchFamily="49" charset="0"/>
                <a:ea typeface="Times New Roman" pitchFamily="18" charset="0"/>
                <a:cs typeface="Courier New" pitchFamily="49" charset="0"/>
              </a:rPr>
              <a:t>           Прилетела к нам.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</a:endParaRP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ourier New" pitchFamily="49" charset="0"/>
                <a:ea typeface="Times New Roman" pitchFamily="18" charset="0"/>
                <a:cs typeface="Courier New" pitchFamily="49" charset="0"/>
              </a:rPr>
              <a:t>           Снежинка серебристая,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</a:endParaRP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ourier New" pitchFamily="49" charset="0"/>
                <a:ea typeface="Times New Roman" pitchFamily="18" charset="0"/>
                <a:cs typeface="Courier New" pitchFamily="49" charset="0"/>
              </a:rPr>
              <a:t>           Отдых дай глазам».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</a:endParaRPr>
          </a:p>
          <a:p>
            <a:pPr marL="0" marR="0" lvl="0" indent="457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Courier New" pitchFamily="49" charset="0"/>
                <a:ea typeface="Times New Roman" pitchFamily="18" charset="0"/>
                <a:cs typeface="Courier New" pitchFamily="49" charset="0"/>
              </a:rPr>
              <a:t>Следим за снежинкой, рисуя в воздухе круг, овал, квадрат.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</a:endParaRPr>
          </a:p>
        </p:txBody>
      </p:sp>
      <p:sp>
        <p:nvSpPr>
          <p:cNvPr id="10277" name="AutoShape 37"/>
          <p:cNvSpPr>
            <a:spLocks noChangeArrowheads="1"/>
          </p:cNvSpPr>
          <p:nvPr/>
        </p:nvSpPr>
        <p:spPr bwMode="auto">
          <a:xfrm rot="22861379">
            <a:off x="7377116" y="4398704"/>
            <a:ext cx="1058862" cy="1254125"/>
          </a:xfrm>
          <a:custGeom>
            <a:avLst/>
            <a:gdLst>
              <a:gd name="G0" fmla="+- 13012 0 0"/>
              <a:gd name="G1" fmla="+- 17912 0 0"/>
              <a:gd name="G2" fmla="+- 0 0 0"/>
              <a:gd name="G3" fmla="*/ 13012 1 2"/>
              <a:gd name="G4" fmla="+- G3 10800 0"/>
              <a:gd name="G5" fmla="+- 21600 13012 17912"/>
              <a:gd name="G6" fmla="+- 17912 0 0"/>
              <a:gd name="G7" fmla="*/ G6 1 2"/>
              <a:gd name="G8" fmla="*/ 17912 2 1"/>
              <a:gd name="G9" fmla="+- G8 0 21600"/>
              <a:gd name="G10" fmla="+- G5 0 G4"/>
              <a:gd name="G11" fmla="+- 13012 0 G4"/>
              <a:gd name="G12" fmla="*/ G2 G10 G11"/>
              <a:gd name="T0" fmla="*/ 17306 w 21600"/>
              <a:gd name="T1" fmla="*/ 0 h 21600"/>
              <a:gd name="T2" fmla="*/ 13012 w 21600"/>
              <a:gd name="T3" fmla="*/ 0 h 21600"/>
              <a:gd name="T4" fmla="*/ 0 w 21600"/>
              <a:gd name="T5" fmla="*/ 13012 h 21600"/>
              <a:gd name="T6" fmla="*/ 0 w 21600"/>
              <a:gd name="T7" fmla="*/ 17306 h 21600"/>
              <a:gd name="T8" fmla="*/ 0 w 21600"/>
              <a:gd name="T9" fmla="*/ 21600 h 21600"/>
              <a:gd name="T10" fmla="*/ 8956 w 21600"/>
              <a:gd name="T11" fmla="*/ 17912 h 21600"/>
              <a:gd name="T12" fmla="*/ 17912 w 21600"/>
              <a:gd name="T13" fmla="*/ 8956 h 21600"/>
              <a:gd name="T14" fmla="*/ 21600 w 21600"/>
              <a:gd name="T15" fmla="*/ 0 h 21600"/>
              <a:gd name="T16" fmla="*/ 17694720 60000 65536"/>
              <a:gd name="T17" fmla="*/ 11796480 60000 65536"/>
              <a:gd name="T18" fmla="*/ 17694720 60000 65536"/>
              <a:gd name="T19" fmla="*/ 11796480 60000 65536"/>
              <a:gd name="T20" fmla="*/ 5898240 60000 65536"/>
              <a:gd name="T21" fmla="*/ 5898240 60000 65536"/>
              <a:gd name="T22" fmla="*/ 0 60000 65536"/>
              <a:gd name="T23" fmla="*/ 0 60000 65536"/>
              <a:gd name="T24" fmla="*/ G12 w 21600"/>
              <a:gd name="T25" fmla="*/ G5 h 21600"/>
              <a:gd name="T26" fmla="*/ G1 w 21600"/>
              <a:gd name="T27" fmla="*/ G1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17306" y="0"/>
                </a:moveTo>
                <a:lnTo>
                  <a:pt x="13012" y="0"/>
                </a:lnTo>
                <a:lnTo>
                  <a:pt x="16700" y="0"/>
                </a:lnTo>
                <a:lnTo>
                  <a:pt x="16700" y="16700"/>
                </a:lnTo>
                <a:lnTo>
                  <a:pt x="0" y="16700"/>
                </a:lnTo>
                <a:lnTo>
                  <a:pt x="0" y="13012"/>
                </a:lnTo>
                <a:lnTo>
                  <a:pt x="0" y="17306"/>
                </a:lnTo>
                <a:lnTo>
                  <a:pt x="0" y="21600"/>
                </a:lnTo>
                <a:lnTo>
                  <a:pt x="0" y="17912"/>
                </a:lnTo>
                <a:lnTo>
                  <a:pt x="17912" y="17912"/>
                </a:lnTo>
                <a:lnTo>
                  <a:pt x="17912" y="0"/>
                </a:lnTo>
                <a:lnTo>
                  <a:pt x="21600" y="0"/>
                </a:lnTo>
                <a:close/>
              </a:path>
            </a:pathLst>
          </a:custGeom>
          <a:solidFill>
            <a:srgbClr val="6633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10276" name="AutoShape 36"/>
          <p:cNvSpPr>
            <a:spLocks noChangeArrowheads="1"/>
          </p:cNvSpPr>
          <p:nvPr/>
        </p:nvSpPr>
        <p:spPr bwMode="auto">
          <a:xfrm rot="23933782" flipH="1" flipV="1">
            <a:off x="4064003" y="4182804"/>
            <a:ext cx="1173163" cy="1338262"/>
          </a:xfrm>
          <a:custGeom>
            <a:avLst/>
            <a:gdLst>
              <a:gd name="G0" fmla="+- 13012 0 0"/>
              <a:gd name="G1" fmla="+- 17912 0 0"/>
              <a:gd name="G2" fmla="+- 0 0 0"/>
              <a:gd name="G3" fmla="*/ 13012 1 2"/>
              <a:gd name="G4" fmla="+- G3 10800 0"/>
              <a:gd name="G5" fmla="+- 21600 13012 17912"/>
              <a:gd name="G6" fmla="+- 17912 0 0"/>
              <a:gd name="G7" fmla="*/ G6 1 2"/>
              <a:gd name="G8" fmla="*/ 17912 2 1"/>
              <a:gd name="G9" fmla="+- G8 0 21600"/>
              <a:gd name="G10" fmla="+- G5 0 G4"/>
              <a:gd name="G11" fmla="+- 13012 0 G4"/>
              <a:gd name="G12" fmla="*/ G2 G10 G11"/>
              <a:gd name="T0" fmla="*/ 17306 w 21600"/>
              <a:gd name="T1" fmla="*/ 0 h 21600"/>
              <a:gd name="T2" fmla="*/ 13012 w 21600"/>
              <a:gd name="T3" fmla="*/ 0 h 21600"/>
              <a:gd name="T4" fmla="*/ 0 w 21600"/>
              <a:gd name="T5" fmla="*/ 13012 h 21600"/>
              <a:gd name="T6" fmla="*/ 0 w 21600"/>
              <a:gd name="T7" fmla="*/ 17306 h 21600"/>
              <a:gd name="T8" fmla="*/ 0 w 21600"/>
              <a:gd name="T9" fmla="*/ 21600 h 21600"/>
              <a:gd name="T10" fmla="*/ 8956 w 21600"/>
              <a:gd name="T11" fmla="*/ 17912 h 21600"/>
              <a:gd name="T12" fmla="*/ 17912 w 21600"/>
              <a:gd name="T13" fmla="*/ 8956 h 21600"/>
              <a:gd name="T14" fmla="*/ 21600 w 21600"/>
              <a:gd name="T15" fmla="*/ 0 h 21600"/>
              <a:gd name="T16" fmla="*/ 17694720 60000 65536"/>
              <a:gd name="T17" fmla="*/ 11796480 60000 65536"/>
              <a:gd name="T18" fmla="*/ 17694720 60000 65536"/>
              <a:gd name="T19" fmla="*/ 11796480 60000 65536"/>
              <a:gd name="T20" fmla="*/ 5898240 60000 65536"/>
              <a:gd name="T21" fmla="*/ 5898240 60000 65536"/>
              <a:gd name="T22" fmla="*/ 0 60000 65536"/>
              <a:gd name="T23" fmla="*/ 0 60000 65536"/>
              <a:gd name="T24" fmla="*/ G12 w 21600"/>
              <a:gd name="T25" fmla="*/ G5 h 21600"/>
              <a:gd name="T26" fmla="*/ G1 w 21600"/>
              <a:gd name="T27" fmla="*/ G1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17306" y="0"/>
                </a:moveTo>
                <a:lnTo>
                  <a:pt x="13012" y="0"/>
                </a:lnTo>
                <a:lnTo>
                  <a:pt x="16700" y="0"/>
                </a:lnTo>
                <a:lnTo>
                  <a:pt x="16700" y="16700"/>
                </a:lnTo>
                <a:lnTo>
                  <a:pt x="0" y="16700"/>
                </a:lnTo>
                <a:lnTo>
                  <a:pt x="0" y="13012"/>
                </a:lnTo>
                <a:lnTo>
                  <a:pt x="0" y="17306"/>
                </a:lnTo>
                <a:lnTo>
                  <a:pt x="0" y="21600"/>
                </a:lnTo>
                <a:lnTo>
                  <a:pt x="0" y="17912"/>
                </a:lnTo>
                <a:lnTo>
                  <a:pt x="17912" y="17912"/>
                </a:lnTo>
                <a:lnTo>
                  <a:pt x="17912" y="0"/>
                </a:lnTo>
                <a:lnTo>
                  <a:pt x="21600" y="0"/>
                </a:lnTo>
                <a:close/>
              </a:path>
            </a:pathLst>
          </a:custGeom>
          <a:solidFill>
            <a:srgbClr val="6633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10242" name="Oval 2"/>
          <p:cNvSpPr>
            <a:spLocks noChangeArrowheads="1"/>
          </p:cNvSpPr>
          <p:nvPr/>
        </p:nvSpPr>
        <p:spPr bwMode="auto">
          <a:xfrm>
            <a:off x="5000628" y="4325679"/>
            <a:ext cx="2736850" cy="2160587"/>
          </a:xfrm>
          <a:prstGeom prst="ellipse">
            <a:avLst/>
          </a:prstGeom>
          <a:gradFill rotWithShape="1">
            <a:gsLst>
              <a:gs pos="0">
                <a:srgbClr val="99CCFF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10243" name="Oval 3"/>
          <p:cNvSpPr>
            <a:spLocks noChangeArrowheads="1"/>
          </p:cNvSpPr>
          <p:nvPr/>
        </p:nvSpPr>
        <p:spPr bwMode="auto">
          <a:xfrm>
            <a:off x="5505453" y="3101716"/>
            <a:ext cx="1727200" cy="1368425"/>
          </a:xfrm>
          <a:prstGeom prst="ellipse">
            <a:avLst/>
          </a:prstGeom>
          <a:gradFill rotWithShape="1">
            <a:gsLst>
              <a:gs pos="0">
                <a:srgbClr val="99CCFF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 dirty="0"/>
          </a:p>
        </p:txBody>
      </p:sp>
      <p:pic>
        <p:nvPicPr>
          <p:cNvPr id="10273" name="Picture 33" descr="varezki2_resize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3933"/>
          <a:stretch>
            <a:fillRect/>
          </a:stretch>
        </p:blipFill>
        <p:spPr bwMode="auto">
          <a:xfrm rot="56459583">
            <a:off x="3362328" y="4492366"/>
            <a:ext cx="993775" cy="1508125"/>
          </a:xfrm>
          <a:prstGeom prst="rect">
            <a:avLst/>
          </a:prstGeom>
          <a:noFill/>
        </p:spPr>
      </p:pic>
      <p:pic>
        <p:nvPicPr>
          <p:cNvPr id="10274" name="Picture 34" descr="varezki2_resize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48599"/>
          <a:stretch>
            <a:fillRect/>
          </a:stretch>
        </p:blipFill>
        <p:spPr bwMode="auto">
          <a:xfrm rot="1798119">
            <a:off x="8165784" y="3374551"/>
            <a:ext cx="1044575" cy="1511300"/>
          </a:xfrm>
          <a:prstGeom prst="rect">
            <a:avLst/>
          </a:prstGeom>
          <a:noFill/>
        </p:spPr>
      </p:pic>
      <p:sp>
        <p:nvSpPr>
          <p:cNvPr id="10278" name="Oval 38"/>
          <p:cNvSpPr>
            <a:spLocks noChangeArrowheads="1"/>
          </p:cNvSpPr>
          <p:nvPr/>
        </p:nvSpPr>
        <p:spPr bwMode="auto">
          <a:xfrm rot="830955">
            <a:off x="4926016" y="6224329"/>
            <a:ext cx="1150937" cy="503237"/>
          </a:xfrm>
          <a:prstGeom prst="ellipse">
            <a:avLst/>
          </a:prstGeom>
          <a:gradFill rotWithShape="1">
            <a:gsLst>
              <a:gs pos="0">
                <a:srgbClr val="99CCFF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10279" name="Oval 39"/>
          <p:cNvSpPr>
            <a:spLocks noChangeArrowheads="1"/>
          </p:cNvSpPr>
          <p:nvPr/>
        </p:nvSpPr>
        <p:spPr bwMode="auto">
          <a:xfrm rot="-665123">
            <a:off x="6808791" y="6217979"/>
            <a:ext cx="1146175" cy="504825"/>
          </a:xfrm>
          <a:prstGeom prst="ellipse">
            <a:avLst/>
          </a:prstGeom>
          <a:gradFill rotWithShape="1">
            <a:gsLst>
              <a:gs pos="0">
                <a:srgbClr val="99CCFF"/>
              </a:gs>
              <a:gs pos="100000">
                <a:schemeClr val="bg1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10280" name="Oval 40"/>
          <p:cNvSpPr>
            <a:spLocks noChangeArrowheads="1"/>
          </p:cNvSpPr>
          <p:nvPr/>
        </p:nvSpPr>
        <p:spPr bwMode="auto">
          <a:xfrm>
            <a:off x="6008691" y="3462079"/>
            <a:ext cx="287337" cy="287337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10281" name="Oval 41"/>
          <p:cNvSpPr>
            <a:spLocks noChangeArrowheads="1"/>
          </p:cNvSpPr>
          <p:nvPr/>
        </p:nvSpPr>
        <p:spPr bwMode="auto">
          <a:xfrm>
            <a:off x="6584953" y="3390641"/>
            <a:ext cx="287338" cy="287338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10283" name="AutoShape 43"/>
          <p:cNvSpPr>
            <a:spLocks noChangeArrowheads="1"/>
          </p:cNvSpPr>
          <p:nvPr/>
        </p:nvSpPr>
        <p:spPr bwMode="auto">
          <a:xfrm rot="15840560">
            <a:off x="6445254" y="3817678"/>
            <a:ext cx="209550" cy="504825"/>
          </a:xfrm>
          <a:prstGeom prst="moon">
            <a:avLst>
              <a:gd name="adj" fmla="val 38810"/>
            </a:avLst>
          </a:prstGeom>
          <a:solidFill>
            <a:srgbClr val="FF00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 dirty="0"/>
          </a:p>
        </p:txBody>
      </p:sp>
      <p:pic>
        <p:nvPicPr>
          <p:cNvPr id="10267" name="Picture 27" descr="1198423906_0lik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6000"/>
          </a:blip>
          <a:srcRect t="27179" r="54167" b="36531"/>
          <a:stretch>
            <a:fillRect/>
          </a:stretch>
        </p:blipFill>
        <p:spPr bwMode="auto">
          <a:xfrm rot="-745644">
            <a:off x="4852991" y="1853941"/>
            <a:ext cx="2519362" cy="1741488"/>
          </a:xfrm>
          <a:prstGeom prst="rect">
            <a:avLst/>
          </a:prstGeom>
          <a:noFill/>
        </p:spPr>
      </p:pic>
      <p:sp>
        <p:nvSpPr>
          <p:cNvPr id="10282" name="AutoShape 42"/>
          <p:cNvSpPr>
            <a:spLocks noChangeArrowheads="1"/>
          </p:cNvSpPr>
          <p:nvPr/>
        </p:nvSpPr>
        <p:spPr bwMode="auto">
          <a:xfrm rot="4163096">
            <a:off x="6752434" y="3139023"/>
            <a:ext cx="288925" cy="1081088"/>
          </a:xfrm>
          <a:prstGeom prst="triangle">
            <a:avLst>
              <a:gd name="adj" fmla="val 100000"/>
            </a:avLst>
          </a:prstGeom>
          <a:gradFill rotWithShape="1">
            <a:gsLst>
              <a:gs pos="0">
                <a:srgbClr val="FF6600"/>
              </a:gs>
              <a:gs pos="100000">
                <a:srgbClr val="FF9933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49" name="Выгнутая влево стрелка 48">
            <a:hlinkClick r:id="rId11" action="ppaction://hlinksldjump"/>
          </p:cNvPr>
          <p:cNvSpPr/>
          <p:nvPr/>
        </p:nvSpPr>
        <p:spPr>
          <a:xfrm rot="7927193">
            <a:off x="407906" y="5706292"/>
            <a:ext cx="747821" cy="1046714"/>
          </a:xfrm>
          <a:prstGeom prst="curvedRightArrow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102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102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102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102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0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102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0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102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0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102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0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/>
                                        <p:tgtEl>
                                          <p:spTgt spid="102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0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/>
                                        <p:tgtEl>
                                          <p:spTgt spid="102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0"/>
                            </p:stCondLst>
                            <p:childTnLst>
                              <p:par>
                                <p:cTn id="8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0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500"/>
                            </p:stCondLst>
                            <p:childTnLst>
                              <p:par>
                                <p:cTn id="8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102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1000"/>
                            </p:stCondLst>
                            <p:childTnLst>
                              <p:par>
                                <p:cTn id="9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0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1500"/>
                            </p:stCondLst>
                            <p:childTnLst>
                              <p:par>
                                <p:cTn id="9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500"/>
                                        <p:tgtEl>
                                          <p:spTgt spid="102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10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2500"/>
                            </p:stCondLst>
                            <p:childTnLst>
                              <p:par>
                                <p:cTn id="10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" dur="500"/>
                                        <p:tgtEl>
                                          <p:spTgt spid="102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3000"/>
                            </p:stCondLst>
                            <p:childTnLst>
                              <p:par>
                                <p:cTn id="10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10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3500"/>
                            </p:stCondLst>
                            <p:childTnLst>
                              <p:par>
                                <p:cTn id="11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500"/>
                                        <p:tgtEl>
                                          <p:spTgt spid="102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4000"/>
                            </p:stCondLst>
                            <p:childTnLst>
                              <p:par>
                                <p:cTn id="11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3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3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2" dur="2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17000"/>
                            </p:stCondLst>
                            <p:childTnLst>
                              <p:par>
                                <p:cTn id="124" presetID="10" presetClass="entr" presetSubtype="0" repeatCount="4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21000"/>
                            </p:stCondLst>
                            <p:childTnLst>
                              <p:par>
                                <p:cTn id="12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0" dur="3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" dur="3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33" dur="2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24000"/>
                            </p:stCondLst>
                            <p:childTnLst>
                              <p:par>
                                <p:cTn id="135" presetID="1" presetClass="path" presetSubtype="0" repeatCount="300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35 -0.01042 C 0.10816 -0.01042 0.19687 0.10231 0.19687 0.2412 C 0.19687 0.38009 0.10816 0.49352 -0.00035 0.49352 C -0.10868 0.49352 -0.19688 0.38009 -0.19688 0.2412 C -0.19688 0.10231 -0.10868 -0.01042 -0.00035 -0.01042 Z " pathEditMode="relative" rAng="0" ptsTypes="fffff">
                                      <p:cBhvr>
                                        <p:cTn id="136" dur="3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5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33000"/>
                            </p:stCondLst>
                            <p:childTnLst>
                              <p:par>
                                <p:cTn id="138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0" dur="1000" fill="hold"/>
                                        <p:tgtEl>
                                          <p:spTgt spid="10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1" dur="1000" fill="hold"/>
                                        <p:tgtEl>
                                          <p:spTgt spid="10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34000"/>
                            </p:stCondLst>
                            <p:childTnLst>
                              <p:par>
                                <p:cTn id="143" presetID="10" presetClass="entr" presetSubtype="0" repeatCount="2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1000"/>
                                        <p:tgtEl>
                                          <p:spTgt spid="10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36000"/>
                            </p:stCondLst>
                            <p:childTnLst>
                              <p:par>
                                <p:cTn id="147" presetID="10" presetClass="entr" presetSubtype="0" repeatCount="2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1000"/>
                                        <p:tgtEl>
                                          <p:spTgt spid="10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38000"/>
                            </p:stCondLst>
                            <p:childTnLst>
                              <p:par>
                                <p:cTn id="151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2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2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2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28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28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28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28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28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28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28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28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7" fill="hold">
                            <p:stCondLst>
                              <p:cond delay="40000"/>
                            </p:stCondLst>
                            <p:childTnLst>
                              <p:par>
                                <p:cTn id="168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0" dur="1000" fill="hold"/>
                                        <p:tgtEl>
                                          <p:spTgt spid="102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1" dur="1000" fill="hold"/>
                                        <p:tgtEl>
                                          <p:spTgt spid="102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41000"/>
                            </p:stCondLst>
                            <p:childTnLst>
                              <p:par>
                                <p:cTn id="1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500"/>
                                        <p:tgtEl>
                                          <p:spTgt spid="10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41500"/>
                            </p:stCondLst>
                            <p:childTnLst>
                              <p:par>
                                <p:cTn id="1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9" dur="500"/>
                                        <p:tgtEl>
                                          <p:spTgt spid="10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42000"/>
                            </p:stCondLst>
                            <p:childTnLst>
                              <p:par>
                                <p:cTn id="181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3" dur="1000" fill="hold"/>
                                        <p:tgtEl>
                                          <p:spTgt spid="102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4" dur="1000" fill="hold"/>
                                        <p:tgtEl>
                                          <p:spTgt spid="102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5" fill="hold">
                            <p:stCondLst>
                              <p:cond delay="43000"/>
                            </p:stCondLst>
                            <p:childTnLst>
                              <p:par>
                                <p:cTn id="186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8" dur="1000" fill="hold"/>
                                        <p:tgtEl>
                                          <p:spTgt spid="102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9" dur="1000" fill="hold"/>
                                        <p:tgtEl>
                                          <p:spTgt spid="102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0" fill="hold">
                            <p:stCondLst>
                              <p:cond delay="44000"/>
                            </p:stCondLst>
                            <p:childTnLst>
                              <p:par>
                                <p:cTn id="19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3" dur="1000"/>
                                        <p:tgtEl>
                                          <p:spTgt spid="10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6" dur="1000"/>
                                        <p:tgtEl>
                                          <p:spTgt spid="10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7" fill="hold">
                            <p:stCondLst>
                              <p:cond delay="45000"/>
                            </p:stCondLst>
                            <p:childTnLst>
                              <p:par>
                                <p:cTn id="198" presetID="8" presetClass="emph" presetSubtype="0" repeatCount="3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199" dur="1000" fill="hold"/>
                                        <p:tgtEl>
                                          <p:spTgt spid="102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0" fill="hold">
                            <p:stCondLst>
                              <p:cond delay="48000"/>
                            </p:stCondLst>
                            <p:childTnLst>
                              <p:par>
                                <p:cTn id="20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3" dur="500"/>
                                        <p:tgtEl>
                                          <p:spTgt spid="10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4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6" dur="5000" fill="hold"/>
                                        <p:tgtEl>
                                          <p:spTgt spid="102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5000" fill="hold"/>
                                        <p:tgtEl>
                                          <p:spTgt spid="102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8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09" dur="2000" fill="hold"/>
                                        <p:tgtEl>
                                          <p:spTgt spid="1028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2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2" dur="500"/>
                                        <p:tgtEl>
                                          <p:spTgt spid="10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3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5" dur="5000" fill="hold"/>
                                        <p:tgtEl>
                                          <p:spTgt spid="102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5000" fill="hold"/>
                                        <p:tgtEl>
                                          <p:spTgt spid="102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9" dur="500"/>
                                        <p:tgtEl>
                                          <p:spTgt spid="10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0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2" dur="5000" fill="hold"/>
                                        <p:tgtEl>
                                          <p:spTgt spid="102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5000" fill="hold"/>
                                        <p:tgtEl>
                                          <p:spTgt spid="102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6" dur="500"/>
                                        <p:tgtEl>
                                          <p:spTgt spid="102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7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9" dur="5000" fill="hold"/>
                                        <p:tgtEl>
                                          <p:spTgt spid="102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5000" fill="hold"/>
                                        <p:tgtEl>
                                          <p:spTgt spid="102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3" dur="500"/>
                                        <p:tgtEl>
                                          <p:spTgt spid="10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4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6" dur="5000" fill="hold"/>
                                        <p:tgtEl>
                                          <p:spTgt spid="102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5000" fill="hold"/>
                                        <p:tgtEl>
                                          <p:spTgt spid="102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0" dur="500"/>
                                        <p:tgtEl>
                                          <p:spTgt spid="10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1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3" dur="5000" fill="hold"/>
                                        <p:tgtEl>
                                          <p:spTgt spid="102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5000" fill="hold"/>
                                        <p:tgtEl>
                                          <p:spTgt spid="102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7" dur="500"/>
                                        <p:tgtEl>
                                          <p:spTgt spid="10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8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0" dur="5000" fill="hold"/>
                                        <p:tgtEl>
                                          <p:spTgt spid="102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1" dur="5000" fill="hold"/>
                                        <p:tgtEl>
                                          <p:spTgt spid="102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2" fill="hold">
                            <p:stCondLst>
                              <p:cond delay="53000"/>
                            </p:stCondLst>
                            <p:childTnLst>
                              <p:par>
                                <p:cTn id="253" presetID="1" presetClass="path" presetSubtype="0" repeatCount="200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986 -0.09236 C 0.03455 -0.12477 0.10677 -0.08125 0.13125 0.00486 C 0.15556 0.09074 0.12292 0.18703 0.05833 0.21967 C -0.00608 0.25208 -0.0783 0.20856 -0.10278 0.12245 C -0.12708 0.03657 -0.09444 -0.05973 -0.02986 -0.09236 Z " pathEditMode="relative" rAng="-1238949" ptsTypes="fffff">
                                      <p:cBhvr>
                                        <p:cTn id="254" dur="2000" fill="hold"/>
                                        <p:tgtEl>
                                          <p:spTgt spid="102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" y="1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5" fill="hold">
                            <p:stCondLst>
                              <p:cond delay="57000"/>
                            </p:stCondLst>
                            <p:childTnLst>
                              <p:par>
                                <p:cTn id="256" presetID="1" presetClass="path" presetSubtype="0" repeatCount="200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7.40741E-7 C 0.05347 -0.05833 0.13229 -0.04769 0.17569 0.02338 C 0.21927 0.09468 0.21146 0.19977 0.15798 0.25787 C 0.10503 0.31597 0.02604 0.30532 -0.01771 0.23426 C -0.06129 0.16319 -0.05313 0.0581 2.5E-6 7.40741E-7 Z " pathEditMode="relative" rAng="-2351964" ptsTypes="fffff">
                                      <p:cBhvr>
                                        <p:cTn id="257" dur="2000" fill="hold"/>
                                        <p:tgtEl>
                                          <p:spTgt spid="102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" y="12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8" fill="hold">
                            <p:stCondLst>
                              <p:cond delay="61000"/>
                            </p:stCondLst>
                            <p:childTnLst>
                              <p:par>
                                <p:cTn id="25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4.81481E-6 L 1.38889E-6 0.64051 " pathEditMode="relative" rAng="0" ptsTypes="AA">
                                      <p:cBhvr>
                                        <p:cTn id="260" dur="1000" fill="hold"/>
                                        <p:tgtEl>
                                          <p:spTgt spid="102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32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1" fill="hold">
                            <p:stCondLst>
                              <p:cond delay="62000"/>
                            </p:stCondLst>
                            <p:childTnLst>
                              <p:par>
                                <p:cTn id="262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-3.7037E-6 L 0.05469 0.60047 " pathEditMode="relative" rAng="0" ptsTypes="AA">
                                      <p:cBhvr>
                                        <p:cTn id="263" dur="1000" fill="hold"/>
                                        <p:tgtEl>
                                          <p:spTgt spid="102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" y="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4" fill="hold">
                            <p:stCondLst>
                              <p:cond delay="63000"/>
                            </p:stCondLst>
                            <p:childTnLst>
                              <p:par>
                                <p:cTn id="265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2.59259E-6 L -0.03976 0.77917 " pathEditMode="relative" rAng="0" ptsTypes="AA">
                                      <p:cBhvr>
                                        <p:cTn id="266" dur="1000" fill="hold"/>
                                        <p:tgtEl>
                                          <p:spTgt spid="102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" y="3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7" fill="hold">
                            <p:stCondLst>
                              <p:cond delay="64000"/>
                            </p:stCondLst>
                            <p:childTnLst>
                              <p:par>
                                <p:cTn id="26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4.07407E-6 L -0.00034 0.19097 " pathEditMode="relative" rAng="0" ptsTypes="AA">
                                      <p:cBhvr>
                                        <p:cTn id="269" dur="1000" fill="hold"/>
                                        <p:tgtEl>
                                          <p:spTgt spid="102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9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0" fill="hold">
                            <p:stCondLst>
                              <p:cond delay="65000"/>
                            </p:stCondLst>
                            <p:childTnLst>
                              <p:par>
                                <p:cTn id="271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4.07407E-6 L 0.11788 0.55856 " pathEditMode="relative" rAng="0" ptsTypes="AA">
                                      <p:cBhvr>
                                        <p:cTn id="272" dur="1000" fill="hold"/>
                                        <p:tgtEl>
                                          <p:spTgt spid="102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" y="2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3" fill="hold">
                            <p:stCondLst>
                              <p:cond delay="66000"/>
                            </p:stCondLst>
                            <p:childTnLst>
                              <p:par>
                                <p:cTn id="274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4.07407E-6 L -0.31528 0.55856 " pathEditMode="relative" rAng="0" ptsTypes="AA">
                                      <p:cBhvr>
                                        <p:cTn id="275" dur="1000" fill="hold"/>
                                        <p:tgtEl>
                                          <p:spTgt spid="102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8" y="2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6" fill="hold">
                            <p:stCondLst>
                              <p:cond delay="67000"/>
                            </p:stCondLst>
                            <p:childTnLst>
                              <p:par>
                                <p:cTn id="277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17 -2.59259E-6 L 0.0783 0.22269 " pathEditMode="relative" rAng="0" ptsTypes="AA">
                                      <p:cBhvr>
                                        <p:cTn id="278" dur="1000" fill="hold"/>
                                        <p:tgtEl>
                                          <p:spTgt spid="102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" y="1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77" grpId="0" animBg="1"/>
      <p:bldP spid="10276" grpId="0" animBg="1"/>
      <p:bldP spid="10242" grpId="0" animBg="1"/>
      <p:bldP spid="10242" grpId="1" animBg="1"/>
      <p:bldP spid="10242" grpId="2" animBg="1"/>
      <p:bldP spid="10243" grpId="0" animBg="1"/>
      <p:bldP spid="10243" grpId="1" animBg="1"/>
      <p:bldP spid="10243" grpId="2" animBg="1"/>
      <p:bldP spid="10278" grpId="0" animBg="1"/>
      <p:bldP spid="10279" grpId="0" animBg="1"/>
      <p:bldP spid="10280" grpId="0" animBg="1"/>
      <p:bldP spid="10281" grpId="0" animBg="1"/>
      <p:bldP spid="10283" grpId="0" animBg="1"/>
      <p:bldP spid="10283" grpId="1" animBg="1"/>
      <p:bldP spid="1028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28662" y="142852"/>
            <a:ext cx="6929486" cy="1285884"/>
          </a:xfrm>
          <a:prstGeom prst="rect">
            <a:avLst/>
          </a:prstGeom>
          <a:noFill/>
        </p:spPr>
        <p:txBody>
          <a:bodyPr wrap="square" rtlCol="0">
            <a:prstTxWarp prst="textTriangle">
              <a:avLst/>
            </a:prstTxWarp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ru-RU" b="1" dirty="0" smtClean="0">
                <a:ln/>
                <a:solidFill>
                  <a:schemeClr val="accent3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     Пальминг   по   методике   Г. Шичко</a:t>
            </a:r>
            <a:endParaRPr lang="ru-RU" b="1" dirty="0">
              <a:ln/>
              <a:solidFill>
                <a:schemeClr val="accent3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pic>
        <p:nvPicPr>
          <p:cNvPr id="5" name="Рисунок 4" descr="http://www.wordhord.com/wp-content/uploads/2009/02/palming.jpg">
            <a:hlinkClick r:id="rId2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57620" y="1571612"/>
            <a:ext cx="1428750" cy="200026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928662" y="4143381"/>
            <a:ext cx="750099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solidFill>
                  <a:schemeClr val="bg1"/>
                </a:solidFill>
              </a:rPr>
              <a:t>  «пальминг»:</a:t>
            </a:r>
          </a:p>
          <a:p>
            <a:pPr algn="ctr"/>
            <a:r>
              <a:rPr lang="ru-RU" sz="2400" dirty="0" smtClean="0">
                <a:solidFill>
                  <a:schemeClr val="bg1"/>
                </a:solidFill>
              </a:rPr>
              <a:t>растереть ладонь о ладонь, до появления приятного тепла, легко наложить ладони на глаза, скрещивая на лбу. При этом глаза надо закрыть на 20-30 секунд.</a:t>
            </a:r>
            <a:endParaRPr lang="ru-RU" sz="2400" dirty="0">
              <a:solidFill>
                <a:schemeClr val="bg1"/>
              </a:solidFill>
            </a:endParaRPr>
          </a:p>
        </p:txBody>
      </p:sp>
      <p:sp>
        <p:nvSpPr>
          <p:cNvPr id="7" name="Выгнутая влево стрелка 6">
            <a:hlinkClick r:id="rId4" action="ppaction://hlinksldjump"/>
          </p:cNvPr>
          <p:cNvSpPr/>
          <p:nvPr/>
        </p:nvSpPr>
        <p:spPr>
          <a:xfrm rot="7927193">
            <a:off x="407906" y="5706289"/>
            <a:ext cx="747821" cy="1046714"/>
          </a:xfrm>
          <a:prstGeom prst="curvedRightArrow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2428860" y="4071942"/>
            <a:ext cx="4500593" cy="495307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sz="2800" dirty="0" smtClean="0"/>
              <a:t>Профессор </a:t>
            </a:r>
            <a:br>
              <a:rPr lang="ru-RU" sz="2800" dirty="0" smtClean="0"/>
            </a:br>
            <a:r>
              <a:rPr lang="ru-RU" sz="2800" dirty="0" smtClean="0"/>
              <a:t>В.Ф. Базарнов</a:t>
            </a:r>
          </a:p>
        </p:txBody>
      </p:sp>
      <p:pic>
        <p:nvPicPr>
          <p:cNvPr id="14340" name="Picture 4" descr="bazarnyi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214678" y="1142984"/>
            <a:ext cx="2881313" cy="2817813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grpSp>
        <p:nvGrpSpPr>
          <p:cNvPr id="4" name="Group 7"/>
          <p:cNvGrpSpPr>
            <a:grpSpLocks/>
          </p:cNvGrpSpPr>
          <p:nvPr/>
        </p:nvGrpSpPr>
        <p:grpSpPr bwMode="auto">
          <a:xfrm>
            <a:off x="1857356" y="4643446"/>
            <a:ext cx="5429288" cy="2071702"/>
            <a:chOff x="2778" y="12344"/>
            <a:chExt cx="5403" cy="3960"/>
          </a:xfrm>
        </p:grpSpPr>
        <p:sp>
          <p:nvSpPr>
            <p:cNvPr id="5" name="Rectangle 8"/>
            <p:cNvSpPr>
              <a:spLocks noChangeArrowheads="1"/>
            </p:cNvSpPr>
            <p:nvPr/>
          </p:nvSpPr>
          <p:spPr bwMode="auto">
            <a:xfrm>
              <a:off x="2778" y="12344"/>
              <a:ext cx="5403" cy="3960"/>
            </a:xfrm>
            <a:prstGeom prst="rect">
              <a:avLst/>
            </a:prstGeom>
            <a:solidFill>
              <a:srgbClr val="FFFFFF"/>
            </a:solidFill>
            <a:ln w="25400">
              <a:solidFill>
                <a:srgbClr val="0000FF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pic>
          <p:nvPicPr>
            <p:cNvPr id="6" name="Picture 9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961" y="12524"/>
              <a:ext cx="5040" cy="349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7" name="Прямоугольник 6"/>
          <p:cNvSpPr/>
          <p:nvPr/>
        </p:nvSpPr>
        <p:spPr>
          <a:xfrm>
            <a:off x="285720" y="0"/>
            <a:ext cx="8501122" cy="1000108"/>
          </a:xfrm>
          <a:prstGeom prst="rect">
            <a:avLst/>
          </a:prstGeom>
        </p:spPr>
        <p:txBody>
          <a:bodyPr wrap="square">
            <a:prstTxWarp prst="textTriangle">
              <a:avLst/>
            </a:prstTxWarp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b="1" i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Методика  офтальмотренажей  с  помощью </a:t>
            </a:r>
          </a:p>
          <a:p>
            <a:pPr algn="ctr"/>
            <a:r>
              <a:rPr lang="ru-RU" b="1" i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схемы универсальных символов</a:t>
            </a:r>
            <a:endParaRPr lang="ru-RU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28596" y="1214422"/>
            <a:ext cx="1768882" cy="646331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sz="3600" dirty="0" smtClean="0">
                <a:hlinkClick r:id="rId4" action="ppaction://hlinksldjump"/>
              </a:rPr>
              <a:t>потолок</a:t>
            </a:r>
            <a:endParaRPr lang="ru-RU" sz="3600" dirty="0"/>
          </a:p>
        </p:txBody>
      </p:sp>
      <p:sp>
        <p:nvSpPr>
          <p:cNvPr id="9" name="TextBox 8"/>
          <p:cNvSpPr txBox="1"/>
          <p:nvPr/>
        </p:nvSpPr>
        <p:spPr>
          <a:xfrm>
            <a:off x="428596" y="3500438"/>
            <a:ext cx="1428760" cy="646331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hlinkClick r:id="rId5" action="ppaction://hlinksldjump"/>
              </a:rPr>
              <a:t>доска</a:t>
            </a:r>
            <a:endParaRPr lang="ru-RU" sz="3600" dirty="0"/>
          </a:p>
        </p:txBody>
      </p:sp>
      <p:sp>
        <p:nvSpPr>
          <p:cNvPr id="10" name="TextBox 9"/>
          <p:cNvSpPr txBox="1"/>
          <p:nvPr/>
        </p:nvSpPr>
        <p:spPr>
          <a:xfrm>
            <a:off x="7143768" y="1285860"/>
            <a:ext cx="1289135" cy="646331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sz="3600" dirty="0" smtClean="0">
                <a:hlinkClick r:id="rId6" action="ppaction://hlinksldjump"/>
              </a:rPr>
              <a:t>парта</a:t>
            </a:r>
            <a:endParaRPr lang="ru-RU" sz="3600" dirty="0"/>
          </a:p>
        </p:txBody>
      </p:sp>
      <p:sp>
        <p:nvSpPr>
          <p:cNvPr id="11" name="TextBox 10"/>
          <p:cNvSpPr txBox="1"/>
          <p:nvPr/>
        </p:nvSpPr>
        <p:spPr>
          <a:xfrm>
            <a:off x="7000892" y="3357562"/>
            <a:ext cx="1714512" cy="584775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hlinkClick r:id="rId7" action="ppaction://hlinksldjump"/>
              </a:rPr>
              <a:t>экран</a:t>
            </a:r>
            <a:endParaRPr lang="ru-RU" sz="3200" dirty="0"/>
          </a:p>
        </p:txBody>
      </p:sp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Выгнутая влево стрелка 3">
            <a:hlinkClick r:id="rId3" action="ppaction://hlinksldjump"/>
          </p:cNvPr>
          <p:cNvSpPr/>
          <p:nvPr/>
        </p:nvSpPr>
        <p:spPr>
          <a:xfrm rot="7927193">
            <a:off x="407906" y="5706289"/>
            <a:ext cx="747821" cy="1046714"/>
          </a:xfrm>
          <a:prstGeom prst="curvedRightArrow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Выгнутая влево стрелка 2">
            <a:hlinkClick r:id="rId3" action="ppaction://hlinksldjump"/>
          </p:cNvPr>
          <p:cNvSpPr/>
          <p:nvPr/>
        </p:nvSpPr>
        <p:spPr>
          <a:xfrm rot="7927193">
            <a:off x="407906" y="5706289"/>
            <a:ext cx="747821" cy="1046714"/>
          </a:xfrm>
          <a:prstGeom prst="curvedRightArrow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cover dir="lu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SL73025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71604" y="0"/>
            <a:ext cx="5429255" cy="4071942"/>
          </a:xfrm>
          <a:prstGeom prst="rect">
            <a:avLst/>
          </a:prstGeom>
          <a:noFill/>
        </p:spPr>
      </p:pic>
      <p:pic>
        <p:nvPicPr>
          <p:cNvPr id="1028" name="Picture 4" descr="C:\Documents and Settings\Учитель\Рабочий стол\511177_423619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8" y="768709"/>
            <a:ext cx="4295125" cy="6089291"/>
          </a:xfrm>
          <a:prstGeom prst="rect">
            <a:avLst/>
          </a:prstGeom>
          <a:noFill/>
        </p:spPr>
      </p:pic>
      <p:sp>
        <p:nvSpPr>
          <p:cNvPr id="5" name="Выгнутая влево стрелка 4">
            <a:hlinkClick r:id="rId4" action="ppaction://hlinksldjump"/>
          </p:cNvPr>
          <p:cNvSpPr/>
          <p:nvPr/>
        </p:nvSpPr>
        <p:spPr>
          <a:xfrm rot="7927193">
            <a:off x="407906" y="5706289"/>
            <a:ext cx="747821" cy="1046714"/>
          </a:xfrm>
          <a:prstGeom prst="curvedRightArrow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6" name="Picture 32" descr="B_Fly31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1225002">
            <a:off x="3005444" y="3738132"/>
            <a:ext cx="1143000" cy="1054100"/>
          </a:xfrm>
          <a:prstGeom prst="rect">
            <a:avLst/>
          </a:prstGeom>
          <a:noFill/>
        </p:spPr>
      </p:pic>
    </p:spTree>
  </p:cSld>
  <p:clrMapOvr>
    <a:masterClrMapping/>
  </p:clrMapOvr>
  <p:transition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" presetClass="path" presetSubtype="0" repeatCount="200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111 -0.11458 C 0.05781 -0.10833 0.10955 -0.02917 0.10504 0.06273 C 0.10052 0.15463 0.04097 0.22361 -0.02795 0.21759 C -0.09705 0.21157 -0.14861 0.13171 -0.1441 0.04028 C -0.13941 -0.05185 -0.07986 -0.12083 -0.01111 -0.11458 Z " pathEditMode="relative" rAng="234174" ptsTypes="fffff">
                                      <p:cBhvr>
                                        <p:cTn id="1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" y="16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ay24 1158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949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923" name="Rectangle 27"/>
          <p:cNvSpPr>
            <a:spLocks noGrp="1"/>
          </p:cNvSpPr>
          <p:nvPr>
            <p:ph type="title" sz="quarter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890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5884863"/>
          </a:xfrm>
          <a:noFill/>
          <a:ln/>
        </p:spPr>
      </p:pic>
      <p:pic>
        <p:nvPicPr>
          <p:cNvPr id="2089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9525"/>
            <a:ext cx="9144000" cy="684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рямоугольник 10"/>
          <p:cNvSpPr/>
          <p:nvPr/>
        </p:nvSpPr>
        <p:spPr>
          <a:xfrm>
            <a:off x="1" y="0"/>
            <a:ext cx="7929585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Зрение – удивительный </a:t>
            </a:r>
          </a:p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дар природы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089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089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2089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9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2089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2089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2089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3000"/>
                                        <p:tgtEl>
                                          <p:spTgt spid="2089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3" name="Picture 7" descr="post-6773-116319099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112" t="6056" r="8130" b="19731"/>
          <a:stretch>
            <a:fillRect/>
          </a:stretch>
        </p:blipFill>
        <p:spPr bwMode="auto">
          <a:xfrm rot="682518" flipH="1">
            <a:off x="6011863" y="2636838"/>
            <a:ext cx="2808287" cy="1436687"/>
          </a:xfrm>
          <a:prstGeom prst="rect">
            <a:avLst/>
          </a:prstGeom>
          <a:noFill/>
        </p:spPr>
      </p:pic>
      <p:sp>
        <p:nvSpPr>
          <p:cNvPr id="14340" name="WordArt 4"/>
          <p:cNvSpPr>
            <a:spLocks noChangeArrowheads="1" noChangeShapeType="1" noTextEdit="1"/>
          </p:cNvSpPr>
          <p:nvPr/>
        </p:nvSpPr>
        <p:spPr bwMode="auto">
          <a:xfrm>
            <a:off x="611188" y="1628775"/>
            <a:ext cx="7993062" cy="2620963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15931"/>
              </a:avLst>
            </a:prstTxWarp>
          </a:bodyPr>
          <a:lstStyle/>
          <a:p>
            <a:pPr algn="ctr"/>
            <a:r>
              <a:rPr lang="ru-RU" sz="3600" b="1" kern="10" dirty="0">
                <a:ln w="9525">
                  <a:noFill/>
                  <a:round/>
                  <a:headEnd/>
                  <a:tailEnd/>
                </a:ln>
                <a:solidFill>
                  <a:srgbClr val="000080"/>
                </a:solidFill>
                <a:latin typeface="Arial"/>
                <a:cs typeface="Arial"/>
              </a:rPr>
              <a:t>Электронные физминутки</a:t>
            </a:r>
          </a:p>
          <a:p>
            <a:pPr algn="ctr"/>
            <a:r>
              <a:rPr lang="ru-RU" sz="3600" b="1" kern="10" dirty="0">
                <a:ln w="9525">
                  <a:noFill/>
                  <a:round/>
                  <a:headEnd/>
                  <a:tailEnd/>
                </a:ln>
                <a:solidFill>
                  <a:srgbClr val="000080"/>
                </a:solidFill>
                <a:latin typeface="Arial"/>
                <a:cs typeface="Arial"/>
              </a:rPr>
              <a:t>для глаз</a:t>
            </a:r>
          </a:p>
        </p:txBody>
      </p:sp>
      <p:pic>
        <p:nvPicPr>
          <p:cNvPr id="14342" name="Picture 6" descr="post-6773-116319099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112" t="6056" r="8130" b="19731"/>
          <a:stretch>
            <a:fillRect/>
          </a:stretch>
        </p:blipFill>
        <p:spPr bwMode="auto">
          <a:xfrm rot="-421179">
            <a:off x="468313" y="2636838"/>
            <a:ext cx="2735262" cy="1296987"/>
          </a:xfrm>
          <a:prstGeom prst="rect">
            <a:avLst/>
          </a:prstGeom>
          <a:noFill/>
        </p:spPr>
      </p:pic>
      <p:sp>
        <p:nvSpPr>
          <p:cNvPr id="14347" name="Line 11"/>
          <p:cNvSpPr>
            <a:spLocks noChangeShapeType="1"/>
          </p:cNvSpPr>
          <p:nvPr/>
        </p:nvSpPr>
        <p:spPr bwMode="auto">
          <a:xfrm flipV="1">
            <a:off x="19050" y="0"/>
            <a:ext cx="0" cy="6858000"/>
          </a:xfrm>
          <a:prstGeom prst="line">
            <a:avLst/>
          </a:prstGeom>
          <a:noFill/>
          <a:ln w="127000">
            <a:solidFill>
              <a:srgbClr val="333399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4348" name="Line 12"/>
          <p:cNvSpPr>
            <a:spLocks noChangeShapeType="1"/>
          </p:cNvSpPr>
          <p:nvPr/>
        </p:nvSpPr>
        <p:spPr bwMode="auto">
          <a:xfrm flipV="1">
            <a:off x="9144000" y="0"/>
            <a:ext cx="0" cy="6858000"/>
          </a:xfrm>
          <a:prstGeom prst="line">
            <a:avLst/>
          </a:prstGeom>
          <a:noFill/>
          <a:ln w="127000">
            <a:solidFill>
              <a:srgbClr val="333399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4349" name="Line 13"/>
          <p:cNvSpPr>
            <a:spLocks noChangeShapeType="1"/>
          </p:cNvSpPr>
          <p:nvPr/>
        </p:nvSpPr>
        <p:spPr bwMode="auto">
          <a:xfrm>
            <a:off x="0" y="6858000"/>
            <a:ext cx="9144000" cy="0"/>
          </a:xfrm>
          <a:prstGeom prst="line">
            <a:avLst/>
          </a:prstGeom>
          <a:noFill/>
          <a:ln w="127000">
            <a:solidFill>
              <a:srgbClr val="333399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4350" name="Line 14"/>
          <p:cNvSpPr>
            <a:spLocks noChangeShapeType="1"/>
          </p:cNvSpPr>
          <p:nvPr/>
        </p:nvSpPr>
        <p:spPr bwMode="auto">
          <a:xfrm>
            <a:off x="0" y="44450"/>
            <a:ext cx="9144000" cy="0"/>
          </a:xfrm>
          <a:prstGeom prst="line">
            <a:avLst/>
          </a:prstGeom>
          <a:noFill/>
          <a:ln w="127000">
            <a:solidFill>
              <a:srgbClr val="333399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>
    <p:push dir="d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CCCCFF"/>
            </a:gs>
            <a:gs pos="49000">
              <a:srgbClr val="99CCFF"/>
            </a:gs>
            <a:gs pos="21000">
              <a:srgbClr val="9966FF"/>
            </a:gs>
            <a:gs pos="69000">
              <a:srgbClr val="CC99FF"/>
            </a:gs>
            <a:gs pos="98000">
              <a:srgbClr val="99CCFF"/>
            </a:gs>
            <a:gs pos="100000">
              <a:srgbClr val="CCCC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73" name="Picture 29" descr="7028_d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</a:blip>
          <a:srcRect b="14578"/>
          <a:stretch>
            <a:fillRect/>
          </a:stretch>
        </p:blipFill>
        <p:spPr bwMode="auto">
          <a:xfrm>
            <a:off x="1476375" y="-171450"/>
            <a:ext cx="5903913" cy="6913563"/>
          </a:xfrm>
          <a:prstGeom prst="rect">
            <a:avLst/>
          </a:prstGeom>
          <a:noFill/>
        </p:spPr>
      </p:pic>
      <p:pic>
        <p:nvPicPr>
          <p:cNvPr id="6147" name="Picture 3" descr="blogentry-14-1197334868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818242">
            <a:off x="2670175" y="2857500"/>
            <a:ext cx="1084263" cy="1474788"/>
          </a:xfrm>
          <a:prstGeom prst="rect">
            <a:avLst/>
          </a:prstGeom>
          <a:noFill/>
        </p:spPr>
      </p:pic>
      <p:pic>
        <p:nvPicPr>
          <p:cNvPr id="6149" name="Picture 5" descr="1321_3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6000"/>
          </a:blip>
          <a:srcRect/>
          <a:stretch>
            <a:fillRect/>
          </a:stretch>
        </p:blipFill>
        <p:spPr bwMode="auto">
          <a:xfrm rot="1996124">
            <a:off x="4932363" y="3284538"/>
            <a:ext cx="1439862" cy="1439862"/>
          </a:xfrm>
          <a:prstGeom prst="rect">
            <a:avLst/>
          </a:prstGeom>
          <a:noFill/>
        </p:spPr>
      </p:pic>
      <p:pic>
        <p:nvPicPr>
          <p:cNvPr id="6151" name="Picture 7" descr="18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4795" r="14795" b="17876"/>
          <a:stretch>
            <a:fillRect/>
          </a:stretch>
        </p:blipFill>
        <p:spPr bwMode="auto">
          <a:xfrm>
            <a:off x="4787900" y="1628775"/>
            <a:ext cx="958850" cy="1225550"/>
          </a:xfrm>
          <a:prstGeom prst="rect">
            <a:avLst/>
          </a:prstGeom>
          <a:noFill/>
        </p:spPr>
      </p:pic>
      <p:pic>
        <p:nvPicPr>
          <p:cNvPr id="6153" name="Picture 9" descr="DSC02756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624263" y="1412875"/>
            <a:ext cx="962025" cy="1147763"/>
          </a:xfrm>
          <a:prstGeom prst="rect">
            <a:avLst/>
          </a:prstGeom>
          <a:noFill/>
        </p:spPr>
      </p:pic>
      <p:pic>
        <p:nvPicPr>
          <p:cNvPr id="6155" name="Picture 11" descr="ball_s"/>
          <p:cNvPicPr>
            <a:picLocks noChangeAspect="1" noChangeArrowheads="1"/>
          </p:cNvPicPr>
          <p:nvPr/>
        </p:nvPicPr>
        <p:blipFill>
          <a:blip r:embed="rId8">
            <a:lum bright="-12000"/>
          </a:blip>
          <a:srcRect/>
          <a:stretch>
            <a:fillRect/>
          </a:stretch>
        </p:blipFill>
        <p:spPr bwMode="auto">
          <a:xfrm>
            <a:off x="3851275" y="2852738"/>
            <a:ext cx="1096963" cy="1284287"/>
          </a:xfrm>
          <a:prstGeom prst="rect">
            <a:avLst/>
          </a:prstGeom>
          <a:noFill/>
        </p:spPr>
      </p:pic>
      <p:pic>
        <p:nvPicPr>
          <p:cNvPr id="6162" name="Picture 18" descr="DSC02756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043908">
            <a:off x="3132138" y="4581525"/>
            <a:ext cx="1263650" cy="1506538"/>
          </a:xfrm>
          <a:prstGeom prst="rect">
            <a:avLst/>
          </a:prstGeom>
          <a:noFill/>
        </p:spPr>
      </p:pic>
      <p:pic>
        <p:nvPicPr>
          <p:cNvPr id="6163" name="Picture 19" descr="18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4795" r="14795" b="17876"/>
          <a:stretch>
            <a:fillRect/>
          </a:stretch>
        </p:blipFill>
        <p:spPr bwMode="auto">
          <a:xfrm rot="2536906">
            <a:off x="4859338" y="4581525"/>
            <a:ext cx="1376362" cy="1684338"/>
          </a:xfrm>
          <a:prstGeom prst="rect">
            <a:avLst/>
          </a:prstGeom>
          <a:noFill/>
        </p:spPr>
      </p:pic>
      <p:pic>
        <p:nvPicPr>
          <p:cNvPr id="6164" name="Picture 20" descr="blogentry-14-1197334868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740394">
            <a:off x="4284663" y="260350"/>
            <a:ext cx="712787" cy="969963"/>
          </a:xfrm>
          <a:prstGeom prst="rect">
            <a:avLst/>
          </a:prstGeom>
          <a:noFill/>
        </p:spPr>
      </p:pic>
      <p:sp>
        <p:nvSpPr>
          <p:cNvPr id="6166" name="Rectangle 22"/>
          <p:cNvSpPr>
            <a:spLocks noChangeArrowheads="1"/>
          </p:cNvSpPr>
          <p:nvPr/>
        </p:nvSpPr>
        <p:spPr bwMode="auto">
          <a:xfrm>
            <a:off x="4787900" y="188913"/>
            <a:ext cx="3313113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pic>
        <p:nvPicPr>
          <p:cNvPr id="6167" name="Picture 23" descr="d3365a70f643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</a:blip>
          <a:srcRect l="7086"/>
          <a:stretch>
            <a:fillRect/>
          </a:stretch>
        </p:blipFill>
        <p:spPr bwMode="auto">
          <a:xfrm>
            <a:off x="6372225" y="260350"/>
            <a:ext cx="936625" cy="865188"/>
          </a:xfrm>
          <a:prstGeom prst="rect">
            <a:avLst/>
          </a:prstGeom>
          <a:noFill/>
        </p:spPr>
      </p:pic>
      <p:pic>
        <p:nvPicPr>
          <p:cNvPr id="6168" name="Picture 24" descr="d3365a70f643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</a:blip>
          <a:srcRect l="7086"/>
          <a:stretch>
            <a:fillRect/>
          </a:stretch>
        </p:blipFill>
        <p:spPr bwMode="auto">
          <a:xfrm>
            <a:off x="539750" y="4005263"/>
            <a:ext cx="936625" cy="865187"/>
          </a:xfrm>
          <a:prstGeom prst="rect">
            <a:avLst/>
          </a:prstGeom>
          <a:noFill/>
        </p:spPr>
      </p:pic>
      <p:pic>
        <p:nvPicPr>
          <p:cNvPr id="6169" name="Picture 25" descr="d3365a70f643"/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</a:blip>
          <a:srcRect l="5515"/>
          <a:stretch>
            <a:fillRect/>
          </a:stretch>
        </p:blipFill>
        <p:spPr bwMode="auto">
          <a:xfrm>
            <a:off x="7235825" y="2781300"/>
            <a:ext cx="1223963" cy="1111250"/>
          </a:xfrm>
          <a:prstGeom prst="rect">
            <a:avLst/>
          </a:prstGeom>
          <a:noFill/>
        </p:spPr>
      </p:pic>
      <p:pic>
        <p:nvPicPr>
          <p:cNvPr id="6170" name="Picture 26" descr="d3365a70f643"/>
          <p:cNvPicPr>
            <a:picLocks noChangeAspect="1" noChangeArrowheads="1"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</a:blip>
          <a:srcRect l="5220" b="1892"/>
          <a:stretch>
            <a:fillRect/>
          </a:stretch>
        </p:blipFill>
        <p:spPr bwMode="auto">
          <a:xfrm>
            <a:off x="1042988" y="836613"/>
            <a:ext cx="1296987" cy="1152525"/>
          </a:xfrm>
          <a:prstGeom prst="rect">
            <a:avLst/>
          </a:prstGeom>
          <a:noFill/>
        </p:spPr>
      </p:pic>
      <p:pic>
        <p:nvPicPr>
          <p:cNvPr id="6171" name="Picture 27" descr="d3365a70f643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</a:blip>
          <a:srcRect l="7243"/>
          <a:stretch>
            <a:fillRect/>
          </a:stretch>
        </p:blipFill>
        <p:spPr bwMode="auto">
          <a:xfrm>
            <a:off x="7524750" y="5445125"/>
            <a:ext cx="935038" cy="865188"/>
          </a:xfrm>
          <a:prstGeom prst="rect">
            <a:avLst/>
          </a:prstGeom>
          <a:noFill/>
        </p:spPr>
      </p:pic>
      <p:pic>
        <p:nvPicPr>
          <p:cNvPr id="6176" name="Picture 32">
            <a:hlinkClick r:id="" action="ppaction://media"/>
          </p:cNvPr>
          <p:cNvPicPr>
            <a:picLocks noRot="1" noChangeAspect="1" noChangeArrowheads="1"/>
          </p:cNvPicPr>
          <p:nvPr>
            <a:wavAudioFile r:embed="rId1" name="01 - мален.ёлочке.wav"/>
          </p:nvPr>
        </p:nvPicPr>
        <p:blipFill>
          <a:blip r:embed="rId13"/>
          <a:srcRect/>
          <a:stretch>
            <a:fillRect/>
          </a:stretch>
        </p:blipFill>
        <p:spPr bwMode="auto">
          <a:xfrm>
            <a:off x="8675688" y="6381750"/>
            <a:ext cx="304800" cy="304800"/>
          </a:xfrm>
          <a:prstGeom prst="rect">
            <a:avLst/>
          </a:prstGeom>
          <a:noFill/>
        </p:spPr>
      </p:pic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17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20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20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6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6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000"/>
                            </p:stCondLst>
                            <p:childTnLst>
                              <p:par>
                                <p:cTn id="22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6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6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0"/>
                            </p:stCondLst>
                            <p:childTnLst>
                              <p:par>
                                <p:cTn id="2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61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6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6000"/>
                            </p:stCondLst>
                            <p:childTnLst>
                              <p:par>
                                <p:cTn id="32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7000"/>
                            </p:stCondLst>
                            <p:childTnLst>
                              <p:par>
                                <p:cTn id="37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8000"/>
                            </p:stCondLst>
                            <p:childTnLst>
                              <p:par>
                                <p:cTn id="42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6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6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9000"/>
                            </p:stCondLst>
                            <p:childTnLst>
                              <p:par>
                                <p:cTn id="47" presetID="10" presetClass="entr" presetSubtype="0" repeatCount="3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6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2000"/>
                            </p:stCondLst>
                            <p:childTnLst>
                              <p:par>
                                <p:cTn id="51" presetID="10" presetClass="entr" presetSubtype="0" repeatCount="3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6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5000"/>
                            </p:stCondLst>
                            <p:childTnLst>
                              <p:par>
                                <p:cTn id="55" presetID="10" presetClass="entr" presetSubtype="0" repeatCount="3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6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8000"/>
                            </p:stCondLst>
                            <p:childTnLst>
                              <p:par>
                                <p:cTn id="59" presetID="10" presetClass="entr" presetSubtype="0" repeatCount="3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6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1000"/>
                            </p:stCondLst>
                            <p:childTnLst>
                              <p:par>
                                <p:cTn id="63" presetID="10" presetClass="entr" presetSubtype="0" repeatCount="3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6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4000"/>
                            </p:stCondLst>
                            <p:childTnLst>
                              <p:par>
                                <p:cTn id="67" presetID="1" presetClass="path" presetSubtype="0" repeatCount="200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028 -0.17546 C 0.02865 -0.17546 0.08472 -0.10069 0.08472 -0.00879 C 0.08472 0.08311 0.02865 0.15787 -0.04028 0.15787 C -0.1092 0.15787 -0.16528 0.08311 -0.16528 -0.00879 C -0.16528 -0.10069 -0.1092 -0.17546 -0.04028 -0.17546 Z " pathEditMode="relative" rAng="0" ptsTypes="fffff">
                                      <p:cBhvr>
                                        <p:cTn id="68" dur="2000" fill="hold"/>
                                        <p:tgtEl>
                                          <p:spTgt spid="61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28000"/>
                            </p:stCondLst>
                            <p:childTnLst>
                              <p:par>
                                <p:cTn id="70" presetID="1" presetClass="path" presetSubtype="0" repeatCount="300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875 -0.11713 C 0.08767 -0.11713 0.14375 -0.04236 0.14375 0.04954 C 0.14375 0.14144 0.08767 0.21621 0.01875 0.21621 C -0.05018 0.21621 -0.10625 0.14144 -0.10625 0.04954 C -0.10625 -0.04236 -0.05018 -0.11713 0.01875 -0.11713 Z " pathEditMode="relative" rAng="0" ptsTypes="fffff">
                                      <p:cBhvr>
                                        <p:cTn id="71" dur="2000" fill="hold"/>
                                        <p:tgtEl>
                                          <p:spTgt spid="61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34000"/>
                            </p:stCondLst>
                            <p:childTnLst>
                              <p:par>
                                <p:cTn id="73" presetID="10" presetClass="entr" presetSubtype="0" repeatCount="4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8000"/>
                            </p:stCondLst>
                            <p:childTnLst>
                              <p:par>
                                <p:cTn id="77" presetID="10" presetClass="entr" presetSubtype="0" repeatCount="4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6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42000"/>
                            </p:stCondLst>
                            <p:childTnLst>
                              <p:par>
                                <p:cTn id="81" presetID="10" presetClass="entr" presetSubtype="0" repeatCount="4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6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84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176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2" name="Rectangle 20"/>
          <p:cNvSpPr>
            <a:spLocks noChangeArrowheads="1"/>
          </p:cNvSpPr>
          <p:nvPr/>
        </p:nvSpPr>
        <p:spPr bwMode="auto">
          <a:xfrm>
            <a:off x="0" y="0"/>
            <a:ext cx="1258888" cy="6858000"/>
          </a:xfrm>
          <a:prstGeom prst="rect">
            <a:avLst/>
          </a:prstGeom>
          <a:solidFill>
            <a:srgbClr val="0080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093" name="Rectangle 21"/>
          <p:cNvSpPr>
            <a:spLocks noChangeArrowheads="1"/>
          </p:cNvSpPr>
          <p:nvPr/>
        </p:nvSpPr>
        <p:spPr bwMode="auto">
          <a:xfrm>
            <a:off x="1258888" y="0"/>
            <a:ext cx="1225550" cy="6858000"/>
          </a:xfrm>
          <a:prstGeom prst="rect">
            <a:avLst/>
          </a:prstGeom>
          <a:solidFill>
            <a:srgbClr val="0099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094" name="Rectangle 22"/>
          <p:cNvSpPr>
            <a:spLocks noChangeArrowheads="1"/>
          </p:cNvSpPr>
          <p:nvPr/>
        </p:nvSpPr>
        <p:spPr bwMode="auto">
          <a:xfrm>
            <a:off x="2484438" y="0"/>
            <a:ext cx="1439862" cy="6858000"/>
          </a:xfrm>
          <a:prstGeom prst="rect">
            <a:avLst/>
          </a:prstGeom>
          <a:solidFill>
            <a:srgbClr val="0080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095" name="Rectangle 23"/>
          <p:cNvSpPr>
            <a:spLocks noChangeArrowheads="1"/>
          </p:cNvSpPr>
          <p:nvPr/>
        </p:nvSpPr>
        <p:spPr bwMode="auto">
          <a:xfrm>
            <a:off x="3851275" y="0"/>
            <a:ext cx="1296988" cy="6858000"/>
          </a:xfrm>
          <a:prstGeom prst="rect">
            <a:avLst/>
          </a:prstGeom>
          <a:solidFill>
            <a:srgbClr val="0099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096" name="Rectangle 24"/>
          <p:cNvSpPr>
            <a:spLocks noChangeArrowheads="1"/>
          </p:cNvSpPr>
          <p:nvPr/>
        </p:nvSpPr>
        <p:spPr bwMode="auto">
          <a:xfrm>
            <a:off x="5148263" y="0"/>
            <a:ext cx="1368425" cy="6858000"/>
          </a:xfrm>
          <a:prstGeom prst="rect">
            <a:avLst/>
          </a:prstGeom>
          <a:solidFill>
            <a:srgbClr val="0080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097" name="Rectangle 25"/>
          <p:cNvSpPr>
            <a:spLocks noChangeArrowheads="1"/>
          </p:cNvSpPr>
          <p:nvPr/>
        </p:nvSpPr>
        <p:spPr bwMode="auto">
          <a:xfrm>
            <a:off x="6516688" y="0"/>
            <a:ext cx="1295400" cy="6858000"/>
          </a:xfrm>
          <a:prstGeom prst="rect">
            <a:avLst/>
          </a:prstGeom>
          <a:solidFill>
            <a:srgbClr val="0099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098" name="Rectangle 26"/>
          <p:cNvSpPr>
            <a:spLocks noChangeArrowheads="1"/>
          </p:cNvSpPr>
          <p:nvPr/>
        </p:nvSpPr>
        <p:spPr bwMode="auto">
          <a:xfrm>
            <a:off x="7775575" y="0"/>
            <a:ext cx="1368425" cy="6858000"/>
          </a:xfrm>
          <a:prstGeom prst="rect">
            <a:avLst/>
          </a:prstGeom>
          <a:solidFill>
            <a:srgbClr val="0080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pic>
        <p:nvPicPr>
          <p:cNvPr id="3074" name="Picture 2" descr="Картинка 31 из 9787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6000"/>
          </a:blip>
          <a:srcRect/>
          <a:stretch>
            <a:fillRect/>
          </a:stretch>
        </p:blipFill>
        <p:spPr bwMode="auto">
          <a:xfrm>
            <a:off x="611188" y="549275"/>
            <a:ext cx="1101725" cy="1101725"/>
          </a:xfrm>
          <a:prstGeom prst="rect">
            <a:avLst/>
          </a:prstGeom>
          <a:noFill/>
        </p:spPr>
      </p:pic>
      <p:pic>
        <p:nvPicPr>
          <p:cNvPr id="3075" name="Picture 3" descr="Картинка 31 из 9787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6000"/>
          </a:blip>
          <a:srcRect/>
          <a:stretch>
            <a:fillRect/>
          </a:stretch>
        </p:blipFill>
        <p:spPr bwMode="auto">
          <a:xfrm>
            <a:off x="7451725" y="404813"/>
            <a:ext cx="1101725" cy="1101725"/>
          </a:xfrm>
          <a:prstGeom prst="rect">
            <a:avLst/>
          </a:prstGeom>
          <a:noFill/>
        </p:spPr>
      </p:pic>
      <p:pic>
        <p:nvPicPr>
          <p:cNvPr id="3076" name="Picture 4" descr="Картинка 31 из 9787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6000"/>
          </a:blip>
          <a:srcRect/>
          <a:stretch>
            <a:fillRect/>
          </a:stretch>
        </p:blipFill>
        <p:spPr bwMode="auto">
          <a:xfrm>
            <a:off x="4067175" y="2781300"/>
            <a:ext cx="1101725" cy="1101725"/>
          </a:xfrm>
          <a:prstGeom prst="rect">
            <a:avLst/>
          </a:prstGeom>
          <a:noFill/>
        </p:spPr>
      </p:pic>
      <p:pic>
        <p:nvPicPr>
          <p:cNvPr id="3077" name="Picture 5" descr="Картинка 31 из 9787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6000"/>
          </a:blip>
          <a:srcRect/>
          <a:stretch>
            <a:fillRect/>
          </a:stretch>
        </p:blipFill>
        <p:spPr bwMode="auto">
          <a:xfrm>
            <a:off x="611188" y="5300663"/>
            <a:ext cx="1101725" cy="1101725"/>
          </a:xfrm>
          <a:prstGeom prst="rect">
            <a:avLst/>
          </a:prstGeom>
          <a:noFill/>
        </p:spPr>
      </p:pic>
      <p:pic>
        <p:nvPicPr>
          <p:cNvPr id="3078" name="Picture 6" descr="Картинка 31 из 9787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6000"/>
          </a:blip>
          <a:srcRect/>
          <a:stretch>
            <a:fillRect/>
          </a:stretch>
        </p:blipFill>
        <p:spPr bwMode="auto">
          <a:xfrm>
            <a:off x="7524750" y="5300663"/>
            <a:ext cx="1101725" cy="1101725"/>
          </a:xfrm>
          <a:prstGeom prst="rect">
            <a:avLst/>
          </a:prstGeom>
          <a:noFill/>
        </p:spPr>
      </p:pic>
      <p:pic>
        <p:nvPicPr>
          <p:cNvPr id="3079" name="Picture 7" descr="Картинка 31 из 9787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6000"/>
          </a:blip>
          <a:srcRect/>
          <a:stretch>
            <a:fillRect/>
          </a:stretch>
        </p:blipFill>
        <p:spPr bwMode="auto">
          <a:xfrm>
            <a:off x="4067175" y="404813"/>
            <a:ext cx="1101725" cy="1101725"/>
          </a:xfrm>
          <a:prstGeom prst="rect">
            <a:avLst/>
          </a:prstGeom>
          <a:noFill/>
        </p:spPr>
      </p:pic>
      <p:pic>
        <p:nvPicPr>
          <p:cNvPr id="3080" name="Picture 8" descr="Картинка 31 из 9787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6000"/>
          </a:blip>
          <a:srcRect/>
          <a:stretch>
            <a:fillRect/>
          </a:stretch>
        </p:blipFill>
        <p:spPr bwMode="auto">
          <a:xfrm>
            <a:off x="4140200" y="5300663"/>
            <a:ext cx="1101725" cy="1101725"/>
          </a:xfrm>
          <a:prstGeom prst="rect">
            <a:avLst/>
          </a:prstGeom>
          <a:noFill/>
        </p:spPr>
      </p:pic>
      <p:pic>
        <p:nvPicPr>
          <p:cNvPr id="3081" name="Picture 9" descr="Картинка 31 из 9787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6000"/>
          </a:blip>
          <a:srcRect/>
          <a:stretch>
            <a:fillRect/>
          </a:stretch>
        </p:blipFill>
        <p:spPr bwMode="auto">
          <a:xfrm>
            <a:off x="6372225" y="2781300"/>
            <a:ext cx="1101725" cy="1101725"/>
          </a:xfrm>
          <a:prstGeom prst="rect">
            <a:avLst/>
          </a:prstGeom>
          <a:noFill/>
        </p:spPr>
      </p:pic>
      <p:pic>
        <p:nvPicPr>
          <p:cNvPr id="3082" name="Picture 10" descr="Картинка 31 из 9787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6000"/>
          </a:blip>
          <a:srcRect/>
          <a:stretch>
            <a:fillRect/>
          </a:stretch>
        </p:blipFill>
        <p:spPr bwMode="auto">
          <a:xfrm>
            <a:off x="1547813" y="2708275"/>
            <a:ext cx="1101725" cy="1101725"/>
          </a:xfrm>
          <a:prstGeom prst="rect">
            <a:avLst/>
          </a:prstGeom>
          <a:noFill/>
        </p:spPr>
      </p:pic>
      <p:pic>
        <p:nvPicPr>
          <p:cNvPr id="3099" name="Picture 27">
            <a:hlinkClick r:id="" action="ppaction://media"/>
          </p:cNvPr>
          <p:cNvPicPr>
            <a:picLocks noRot="1" noChangeAspect="1" noChangeArrowheads="1"/>
          </p:cNvPicPr>
          <p:nvPr>
            <a:wavAudioFile r:embed="rId1" name="Футбол.wav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8839200" y="6553200"/>
            <a:ext cx="304800" cy="304800"/>
          </a:xfrm>
          <a:prstGeom prst="rect">
            <a:avLst/>
          </a:prstGeom>
          <a:noFill/>
        </p:spPr>
      </p:pic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09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0"/>
                            </p:stCondLst>
                            <p:childTnLst>
                              <p:par>
                                <p:cTn id="32" presetID="35" presetClass="entr" presetSubtype="0" repeatCount="3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1000"/>
                            </p:stCondLst>
                            <p:childTnLst>
                              <p:par>
                                <p:cTn id="39" presetID="10" presetClass="entr" presetSubtype="0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3000"/>
                            </p:stCondLst>
                            <p:childTnLst>
                              <p:par>
                                <p:cTn id="43" presetID="10" presetClass="exit" presetSubtype="0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10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5000"/>
                            </p:stCondLst>
                            <p:childTnLst>
                              <p:par>
                                <p:cTn id="47" presetID="10" presetClass="entr" presetSubtype="0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7000"/>
                            </p:stCondLst>
                            <p:childTnLst>
                              <p:par>
                                <p:cTn id="51" presetID="10" presetClass="exit" presetSubtype="0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10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9000"/>
                            </p:stCondLst>
                            <p:childTnLst>
                              <p:par>
                                <p:cTn id="55" presetID="10" presetClass="entr" presetSubtype="0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3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1000"/>
                            </p:stCondLst>
                            <p:childTnLst>
                              <p:par>
                                <p:cTn id="59" presetID="10" presetClass="exit" presetSubtype="0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1000"/>
                                        <p:tgtEl>
                                          <p:spTgt spid="30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3000"/>
                            </p:stCondLst>
                            <p:childTnLst>
                              <p:par>
                                <p:cTn id="63" presetID="10" presetClass="entr" presetSubtype="0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3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5000"/>
                            </p:stCondLst>
                            <p:childTnLst>
                              <p:par>
                                <p:cTn id="67" presetID="10" presetClass="exit" presetSubtype="0" repeatCount="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1000"/>
                                        <p:tgtEl>
                                          <p:spTgt spid="30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7000"/>
                            </p:stCondLst>
                            <p:childTnLst>
                              <p:par>
                                <p:cTn id="71" presetID="2" presetClass="exit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2" dur="1000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1000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28000"/>
                            </p:stCondLst>
                            <p:childTnLst>
                              <p:par>
                                <p:cTn id="76" presetID="2" presetClass="exit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7" dur="1000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1000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29000"/>
                            </p:stCondLst>
                            <p:childTnLst>
                              <p:par>
                                <p:cTn id="81" presetID="2" presetClass="exit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2" dur="1000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1000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30000"/>
                            </p:stCondLst>
                            <p:childTnLst>
                              <p:par>
                                <p:cTn id="86" presetID="2" presetClass="exit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7" dur="1000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1000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31000"/>
                            </p:stCondLst>
                            <p:childTnLst>
                              <p:par>
                                <p:cTn id="91" presetID="3" presetClass="path" presetSubtype="0" repeatCount="300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5712 -0.00208 L 0.01823 -0.34282 L 0.2941 -0.00208 L 0.01823 0.33935 L -0.25712 -0.00208 Z " pathEditMode="relative" rAng="0" ptsTypes="FFFFF">
                                      <p:cBhvr>
                                        <p:cTn id="92" dur="3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93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099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1" name="Picture 5" descr="black43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4572000" cy="3557588"/>
          </a:xfrm>
          <a:prstGeom prst="rect">
            <a:avLst/>
          </a:prstGeom>
          <a:noFill/>
        </p:spPr>
      </p:pic>
      <p:pic>
        <p:nvPicPr>
          <p:cNvPr id="9222" name="Picture 6" descr="black43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56100" y="0"/>
            <a:ext cx="4787900" cy="3557588"/>
          </a:xfrm>
          <a:prstGeom prst="rect">
            <a:avLst/>
          </a:prstGeom>
          <a:noFill/>
        </p:spPr>
      </p:pic>
      <p:pic>
        <p:nvPicPr>
          <p:cNvPr id="9223" name="Picture 7" descr="black43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300413"/>
            <a:ext cx="4572000" cy="3557587"/>
          </a:xfrm>
          <a:prstGeom prst="rect">
            <a:avLst/>
          </a:prstGeom>
          <a:noFill/>
        </p:spPr>
      </p:pic>
      <p:pic>
        <p:nvPicPr>
          <p:cNvPr id="9224" name="Picture 8" descr="black43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56100" y="3300413"/>
            <a:ext cx="4787900" cy="3557587"/>
          </a:xfrm>
          <a:prstGeom prst="rect">
            <a:avLst/>
          </a:prstGeom>
          <a:noFill/>
        </p:spPr>
      </p:pic>
      <p:sp>
        <p:nvSpPr>
          <p:cNvPr id="9226" name="AutoShape 10"/>
          <p:cNvSpPr>
            <a:spLocks noChangeArrowheads="1"/>
          </p:cNvSpPr>
          <p:nvPr/>
        </p:nvSpPr>
        <p:spPr bwMode="auto">
          <a:xfrm rot="-2453948">
            <a:off x="2987675" y="1989138"/>
            <a:ext cx="3384550" cy="3314700"/>
          </a:xfrm>
          <a:prstGeom prst="star4">
            <a:avLst>
              <a:gd name="adj" fmla="val 11542"/>
            </a:avLst>
          </a:prstGeom>
          <a:gradFill rotWithShape="1">
            <a:gsLst>
              <a:gs pos="0">
                <a:srgbClr val="990099"/>
              </a:gs>
              <a:gs pos="100000">
                <a:srgbClr val="FF00FF"/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9225" name="AutoShape 9"/>
          <p:cNvSpPr>
            <a:spLocks noChangeArrowheads="1"/>
          </p:cNvSpPr>
          <p:nvPr/>
        </p:nvSpPr>
        <p:spPr bwMode="auto">
          <a:xfrm>
            <a:off x="3276600" y="2060575"/>
            <a:ext cx="2736850" cy="2954338"/>
          </a:xfrm>
          <a:prstGeom prst="star4">
            <a:avLst>
              <a:gd name="adj" fmla="val 11542"/>
            </a:avLst>
          </a:prstGeom>
          <a:gradFill rotWithShape="1">
            <a:gsLst>
              <a:gs pos="0">
                <a:schemeClr val="accent1"/>
              </a:gs>
              <a:gs pos="100000">
                <a:srgbClr val="FFFF00"/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9227" name="AutoShape 11"/>
          <p:cNvSpPr>
            <a:spLocks noChangeArrowheads="1"/>
          </p:cNvSpPr>
          <p:nvPr/>
        </p:nvSpPr>
        <p:spPr bwMode="auto">
          <a:xfrm rot="-1728264">
            <a:off x="6084888" y="765175"/>
            <a:ext cx="1795462" cy="1603375"/>
          </a:xfrm>
          <a:prstGeom prst="star5">
            <a:avLst/>
          </a:prstGeom>
          <a:gradFill rotWithShape="1">
            <a:gsLst>
              <a:gs pos="0">
                <a:schemeClr val="bg1"/>
              </a:gs>
              <a:gs pos="100000">
                <a:srgbClr val="FF9900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pic>
        <p:nvPicPr>
          <p:cNvPr id="9219" name="Picture 3" descr="05_moon_meteorit_alh-81005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1620838" y="0"/>
            <a:ext cx="1404938" cy="1038225"/>
          </a:xfrm>
          <a:prstGeom prst="rect">
            <a:avLst/>
          </a:prstGeom>
          <a:noFill/>
        </p:spPr>
      </p:pic>
      <p:pic>
        <p:nvPicPr>
          <p:cNvPr id="9229" name="Picture 13" descr="05_moon_meteorit_alh-81005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324975" y="0"/>
            <a:ext cx="1404938" cy="908050"/>
          </a:xfrm>
          <a:prstGeom prst="rect">
            <a:avLst/>
          </a:prstGeom>
          <a:noFill/>
        </p:spPr>
      </p:pic>
      <p:sp>
        <p:nvSpPr>
          <p:cNvPr id="9231" name="AutoShape 15"/>
          <p:cNvSpPr>
            <a:spLocks noChangeArrowheads="1"/>
          </p:cNvSpPr>
          <p:nvPr/>
        </p:nvSpPr>
        <p:spPr bwMode="auto">
          <a:xfrm>
            <a:off x="1042988" y="4797425"/>
            <a:ext cx="936625" cy="863600"/>
          </a:xfrm>
          <a:prstGeom prst="star5">
            <a:avLst/>
          </a:prstGeom>
          <a:gradFill rotWithShape="1">
            <a:gsLst>
              <a:gs pos="0">
                <a:srgbClr val="6699FF"/>
              </a:gs>
              <a:gs pos="100000">
                <a:srgbClr val="00FFFF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9233" name="AutoShape 17"/>
          <p:cNvSpPr>
            <a:spLocks noChangeArrowheads="1"/>
          </p:cNvSpPr>
          <p:nvPr/>
        </p:nvSpPr>
        <p:spPr bwMode="auto">
          <a:xfrm>
            <a:off x="3635375" y="549275"/>
            <a:ext cx="1223963" cy="1079500"/>
          </a:xfrm>
          <a:prstGeom prst="star5">
            <a:avLst/>
          </a:prstGeom>
          <a:gradFill rotWithShape="1">
            <a:gsLst>
              <a:gs pos="0">
                <a:srgbClr val="FFFF66"/>
              </a:gs>
              <a:gs pos="100000">
                <a:srgbClr val="00FF00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9234" name="AutoShape 18"/>
          <p:cNvSpPr>
            <a:spLocks noChangeArrowheads="1"/>
          </p:cNvSpPr>
          <p:nvPr/>
        </p:nvSpPr>
        <p:spPr bwMode="auto">
          <a:xfrm rot="-1624394">
            <a:off x="6283325" y="3414713"/>
            <a:ext cx="1731963" cy="1655762"/>
          </a:xfrm>
          <a:prstGeom prst="star5">
            <a:avLst/>
          </a:prstGeom>
          <a:gradFill rotWithShape="1">
            <a:gsLst>
              <a:gs pos="0">
                <a:srgbClr val="FF0066"/>
              </a:gs>
              <a:gs pos="100000">
                <a:srgbClr val="CC99FF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9235" name="AutoShape 19"/>
          <p:cNvSpPr>
            <a:spLocks noChangeArrowheads="1"/>
          </p:cNvSpPr>
          <p:nvPr/>
        </p:nvSpPr>
        <p:spPr bwMode="auto">
          <a:xfrm rot="-1624394">
            <a:off x="779463" y="1011238"/>
            <a:ext cx="1587500" cy="1511300"/>
          </a:xfrm>
          <a:prstGeom prst="star5">
            <a:avLst/>
          </a:prstGeom>
          <a:gradFill rotWithShape="1">
            <a:gsLst>
              <a:gs pos="0">
                <a:srgbClr val="990099"/>
              </a:gs>
              <a:gs pos="100000">
                <a:srgbClr val="FF99FF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9236" name="AutoShape 20"/>
          <p:cNvSpPr>
            <a:spLocks noChangeArrowheads="1"/>
          </p:cNvSpPr>
          <p:nvPr/>
        </p:nvSpPr>
        <p:spPr bwMode="auto">
          <a:xfrm rot="-1624394">
            <a:off x="3567113" y="4805363"/>
            <a:ext cx="1873250" cy="1736725"/>
          </a:xfrm>
          <a:prstGeom prst="star5">
            <a:avLst/>
          </a:prstGeom>
          <a:gradFill rotWithShape="1">
            <a:gsLst>
              <a:gs pos="0">
                <a:srgbClr val="33CC33"/>
              </a:gs>
              <a:gs pos="100000">
                <a:srgbClr val="FFFF00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/>
          </a:p>
        </p:txBody>
      </p:sp>
      <p:pic>
        <p:nvPicPr>
          <p:cNvPr id="9237" name="Picture 21" descr="earth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771775" y="4076700"/>
            <a:ext cx="1511300" cy="1511300"/>
          </a:xfrm>
          <a:prstGeom prst="rect">
            <a:avLst/>
          </a:prstGeom>
          <a:noFill/>
        </p:spPr>
      </p:pic>
      <p:pic>
        <p:nvPicPr>
          <p:cNvPr id="9238" name="Picture 22" descr="42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787900" y="3860800"/>
            <a:ext cx="792163" cy="792163"/>
          </a:xfrm>
          <a:prstGeom prst="rect">
            <a:avLst/>
          </a:prstGeom>
          <a:noFill/>
        </p:spPr>
      </p:pic>
      <p:pic>
        <p:nvPicPr>
          <p:cNvPr id="9239" name="Picture 23" descr="mars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771775" y="2205038"/>
            <a:ext cx="863600" cy="863600"/>
          </a:xfrm>
          <a:prstGeom prst="rect">
            <a:avLst/>
          </a:prstGeom>
          <a:noFill/>
        </p:spPr>
      </p:pic>
      <p:pic>
        <p:nvPicPr>
          <p:cNvPr id="9240" name="Picture 24" descr="112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235825" y="3213100"/>
            <a:ext cx="1079500" cy="1079500"/>
          </a:xfrm>
          <a:prstGeom prst="rect">
            <a:avLst/>
          </a:prstGeom>
          <a:noFill/>
        </p:spPr>
      </p:pic>
      <p:pic>
        <p:nvPicPr>
          <p:cNvPr id="9241" name="Picture 25" descr="upiter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2124075" y="708025"/>
            <a:ext cx="935038" cy="498475"/>
          </a:xfrm>
          <a:prstGeom prst="rect">
            <a:avLst/>
          </a:prstGeom>
          <a:noFill/>
        </p:spPr>
      </p:pic>
      <p:pic>
        <p:nvPicPr>
          <p:cNvPr id="9242" name="Picture 26" descr="r4"/>
          <p:cNvPicPr>
            <a:picLocks noChangeAspect="1" noChangeArrowheads="1" noCrop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 rot="16200000">
            <a:off x="-33337" y="5857875"/>
            <a:ext cx="1428750" cy="571500"/>
          </a:xfrm>
          <a:prstGeom prst="rect">
            <a:avLst/>
          </a:prstGeom>
          <a:noFill/>
        </p:spPr>
      </p:pic>
      <p:pic>
        <p:nvPicPr>
          <p:cNvPr id="9245" name="Picture 29" descr="r4"/>
          <p:cNvPicPr>
            <a:picLocks noChangeAspect="1" noChangeArrowheads="1" noCrop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395288" y="188913"/>
            <a:ext cx="1428750" cy="571500"/>
          </a:xfrm>
          <a:prstGeom prst="rect">
            <a:avLst/>
          </a:prstGeom>
          <a:noFill/>
        </p:spPr>
      </p:pic>
      <p:pic>
        <p:nvPicPr>
          <p:cNvPr id="9246" name="Picture 30" descr="r4"/>
          <p:cNvPicPr>
            <a:picLocks noChangeAspect="1" noChangeArrowheads="1" noCrop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 rot="5400000">
            <a:off x="7888288" y="617538"/>
            <a:ext cx="1428750" cy="571500"/>
          </a:xfrm>
          <a:prstGeom prst="rect">
            <a:avLst/>
          </a:prstGeom>
          <a:noFill/>
        </p:spPr>
      </p:pic>
      <p:pic>
        <p:nvPicPr>
          <p:cNvPr id="9248" name="Picture 32" descr="r7"/>
          <p:cNvPicPr>
            <a:picLocks noChangeAspect="1" noChangeArrowheads="1" noCrop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 rot="-23696382">
            <a:off x="4211638" y="1700213"/>
            <a:ext cx="1657350" cy="1104900"/>
          </a:xfrm>
          <a:prstGeom prst="rect">
            <a:avLst/>
          </a:prstGeom>
          <a:noFill/>
        </p:spPr>
      </p:pic>
      <p:pic>
        <p:nvPicPr>
          <p:cNvPr id="9249" name="Picture 33" descr="56r2"/>
          <p:cNvPicPr>
            <a:picLocks noChangeAspect="1" noChangeArrowheads="1" noCrop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-1371600" y="0"/>
            <a:ext cx="1371600" cy="495300"/>
          </a:xfrm>
          <a:prstGeom prst="rect">
            <a:avLst/>
          </a:prstGeom>
          <a:noFill/>
        </p:spPr>
      </p:pic>
      <p:pic>
        <p:nvPicPr>
          <p:cNvPr id="9250" name="Picture 34">
            <a:hlinkClick r:id="" action="ppaction://media"/>
          </p:cNvPr>
          <p:cNvPicPr>
            <a:picLocks noRot="1" noChangeAspect="1" noChangeArrowheads="1"/>
          </p:cNvPicPr>
          <p:nvPr>
            <a:wavAudioFile r:embed="rId1" name="принц.wav"/>
          </p:nvPr>
        </p:nvPicPr>
        <p:blipFill>
          <a:blip r:embed="rId13"/>
          <a:srcRect/>
          <a:stretch>
            <a:fillRect/>
          </a:stretch>
        </p:blipFill>
        <p:spPr bwMode="auto">
          <a:xfrm>
            <a:off x="7596188" y="6237288"/>
            <a:ext cx="304800" cy="304800"/>
          </a:xfrm>
          <a:prstGeom prst="rect">
            <a:avLst/>
          </a:prstGeom>
          <a:noFill/>
        </p:spPr>
      </p:pic>
    </p:spTree>
  </p:cSld>
  <p:clrMapOvr>
    <a:masterClrMapping/>
  </p:clrMapOvr>
  <p:transition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25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92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00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30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0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00"/>
                            </p:stCondLst>
                            <p:childTnLst>
                              <p:par>
                                <p:cTn id="21" presetID="8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22" dur="300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9000"/>
                            </p:stCondLst>
                            <p:childTnLst>
                              <p:par>
                                <p:cTn id="24" presetID="8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5" dur="30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2000"/>
                            </p:stCondLst>
                            <p:childTnLst>
                              <p:par>
                                <p:cTn id="27" presetID="10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92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2500"/>
                            </p:stCondLst>
                            <p:childTnLst>
                              <p:par>
                                <p:cTn id="34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2000" fill="hold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4500"/>
                            </p:stCondLst>
                            <p:childTnLst>
                              <p:par>
                                <p:cTn id="39" presetID="10" presetClass="entr" presetSubtype="0" repeatCount="4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9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8500"/>
                            </p:stCondLst>
                            <p:childTnLst>
                              <p:par>
                                <p:cTn id="43" presetID="10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1000"/>
                                        <p:tgtEl>
                                          <p:spTgt spid="92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9500"/>
                            </p:stCondLst>
                            <p:childTnLst>
                              <p:par>
                                <p:cTn id="47" presetID="2" presetClass="exit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3000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3000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2500"/>
                            </p:stCondLst>
                            <p:childTnLst>
                              <p:par>
                                <p:cTn id="52" presetID="2" presetClass="exit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3" dur="3000"/>
                                        <p:tgtEl>
                                          <p:spTgt spid="92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3000"/>
                                        <p:tgtEl>
                                          <p:spTgt spid="92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9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5500"/>
                            </p:stCondLst>
                            <p:childTnLst>
                              <p:par>
                                <p:cTn id="57" presetID="2" presetClass="exit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8" dur="3000"/>
                                        <p:tgtEl>
                                          <p:spTgt spid="92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3000"/>
                                        <p:tgtEl>
                                          <p:spTgt spid="92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9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85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9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9000"/>
                            </p:stCondLst>
                            <p:childTnLst>
                              <p:par>
                                <p:cTn id="66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92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29500"/>
                            </p:stCondLst>
                            <p:childTnLst>
                              <p:par>
                                <p:cTn id="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9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30000"/>
                            </p:stCondLst>
                            <p:childTnLst>
                              <p:par>
                                <p:cTn id="74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1000"/>
                                        <p:tgtEl>
                                          <p:spTgt spid="92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31000"/>
                            </p:stCondLst>
                            <p:childTnLst>
                              <p:par>
                                <p:cTn id="7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9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31500"/>
                            </p:stCondLst>
                            <p:childTnLst>
                              <p:par>
                                <p:cTn id="82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1000"/>
                                        <p:tgtEl>
                                          <p:spTgt spid="92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32500"/>
                            </p:stCondLst>
                            <p:childTnLst>
                              <p:par>
                                <p:cTn id="8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9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33000"/>
                            </p:stCondLst>
                            <p:childTnLst>
                              <p:par>
                                <p:cTn id="90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1000"/>
                                        <p:tgtEl>
                                          <p:spTgt spid="92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340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9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34500"/>
                            </p:stCondLst>
                            <p:childTnLst>
                              <p:par>
                                <p:cTn id="98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1000"/>
                                        <p:tgtEl>
                                          <p:spTgt spid="92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35500"/>
                            </p:stCondLst>
                            <p:childTnLst>
                              <p:par>
                                <p:cTn id="10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9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3.33333E-6 L 0.00035 -0.80532 " pathEditMode="relative" rAng="0" ptsTypes="AA">
                                      <p:cBhvr>
                                        <p:cTn id="106" dur="3000" fill="hold"/>
                                        <p:tgtEl>
                                          <p:spTgt spid="92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0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38500"/>
                            </p:stCondLst>
                            <p:childTnLst>
                              <p:par>
                                <p:cTn id="10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500"/>
                                        <p:tgtEl>
                                          <p:spTgt spid="92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9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2.96296E-6 L 0.80382 -0.01018 " pathEditMode="relative" rAng="0" ptsTypes="AA">
                                      <p:cBhvr>
                                        <p:cTn id="115" dur="3000" fill="hold"/>
                                        <p:tgtEl>
                                          <p:spTgt spid="92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2" y="-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41500"/>
                            </p:stCondLst>
                            <p:childTnLst>
                              <p:par>
                                <p:cTn id="11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8" dur="500"/>
                                        <p:tgtEl>
                                          <p:spTgt spid="92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9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4" dur="3000"/>
                                        <p:tgtEl>
                                          <p:spTgt spid="9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5" dur="3000"/>
                                        <p:tgtEl>
                                          <p:spTgt spid="9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9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44500"/>
                            </p:stCondLst>
                            <p:childTnLst>
                              <p:par>
                                <p:cTn id="1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1000"/>
                                        <p:tgtEl>
                                          <p:spTgt spid="9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45500"/>
                            </p:stCondLst>
                            <p:childTnLst>
                              <p:par>
                                <p:cTn id="1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1000"/>
                                        <p:tgtEl>
                                          <p:spTgt spid="9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1" presetClass="path" presetSubtype="0" repeatCount="400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677 -0.01991 C 0.02951 0.0875 -0.01042 0.2169 -0.09566 0.26829 C -0.1809 0.32084 -0.28021 0.27384 -0.31649 0.16667 C -0.35295 0.05926 -0.31319 -0.06944 -0.2276 -0.12106 C -0.14236 -0.17245 -0.0434 -0.12731 -0.00677 -0.01991 Z " pathEditMode="relative" rAng="3942850" ptsTypes="fffff">
                                      <p:cBhvr>
                                        <p:cTn id="136" dur="3000" spd="-100000" fill="hold"/>
                                        <p:tgtEl>
                                          <p:spTgt spid="92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5" y="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57500"/>
                            </p:stCondLst>
                            <p:childTnLst>
                              <p:par>
                                <p:cTn id="1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9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58500"/>
                            </p:stCondLst>
                            <p:childTnLst>
                              <p:par>
                                <p:cTn id="1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1000"/>
                                        <p:tgtEl>
                                          <p:spTgt spid="9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59500"/>
                            </p:stCondLst>
                            <p:childTnLst>
                              <p:par>
                                <p:cTn id="1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1000"/>
                                        <p:tgtEl>
                                          <p:spTgt spid="9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60500"/>
                            </p:stCondLst>
                            <p:childTnLst>
                              <p:par>
                                <p:cTn id="150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2" dur="3000" fill="hold"/>
                                        <p:tgtEl>
                                          <p:spTgt spid="92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3" dur="3000" fill="hold"/>
                                        <p:tgtEl>
                                          <p:spTgt spid="9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63500"/>
                            </p:stCondLst>
                            <p:childTnLst>
                              <p:par>
                                <p:cTn id="155" presetID="10" presetClass="entr" presetSubtype="0" repeatCount="3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1000"/>
                                        <p:tgtEl>
                                          <p:spTgt spid="9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66500"/>
                            </p:stCondLst>
                            <p:childTnLst>
                              <p:par>
                                <p:cTn id="15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-4.44444E-6 L -0.13385 0.30463 " pathEditMode="relative" rAng="0" ptsTypes="AA">
                                      <p:cBhvr>
                                        <p:cTn id="160" dur="3000" fill="hold"/>
                                        <p:tgtEl>
                                          <p:spTgt spid="92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7" y="152"/>
                                    </p:animMotion>
                                  </p:childTnLst>
                                </p:cTn>
                              </p:par>
                              <p:par>
                                <p:cTn id="161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2" dur="3000" fill="hold"/>
                                        <p:tgtEl>
                                          <p:spTgt spid="9248"/>
                                        </p:tgtEl>
                                      </p:cBhvr>
                                      <p:by x="25000" y="2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69500"/>
                            </p:stCondLst>
                            <p:childTnLst>
                              <p:par>
                                <p:cTn id="164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5" dur="2000" fill="hold"/>
                                        <p:tgtEl>
                                          <p:spTgt spid="923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71500"/>
                            </p:stCondLst>
                            <p:childTnLst>
                              <p:par>
                                <p:cTn id="16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8" dur="1000"/>
                                        <p:tgtEl>
                                          <p:spTgt spid="92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72500"/>
                            </p:stCondLst>
                            <p:childTnLst>
                              <p:par>
                                <p:cTn id="17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2" dur="1000"/>
                                        <p:tgtEl>
                                          <p:spTgt spid="92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5" dur="1000"/>
                                        <p:tgtEl>
                                          <p:spTgt spid="92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8" dur="1000"/>
                                        <p:tgtEl>
                                          <p:spTgt spid="92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73500"/>
                            </p:stCondLst>
                            <p:childTnLst>
                              <p:par>
                                <p:cTn id="18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2" dur="500"/>
                                        <p:tgtEl>
                                          <p:spTgt spid="92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74000"/>
                            </p:stCondLst>
                            <p:childTnLst>
                              <p:par>
                                <p:cTn id="18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6" dur="2000"/>
                                        <p:tgtEl>
                                          <p:spTgt spid="92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88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250"/>
                </p:tgtEl>
              </p:cMediaNode>
            </p:audio>
          </p:childTnLst>
        </p:cTn>
      </p:par>
    </p:tnLst>
    <p:bldLst>
      <p:bldP spid="9226" grpId="0" animBg="1"/>
      <p:bldP spid="9226" grpId="1" animBg="1"/>
      <p:bldP spid="9226" grpId="2" animBg="1"/>
      <p:bldP spid="9225" grpId="0" animBg="1"/>
      <p:bldP spid="9225" grpId="1" animBg="1"/>
      <p:bldP spid="9225" grpId="2" animBg="1"/>
      <p:bldP spid="9227" grpId="0" animBg="1"/>
      <p:bldP spid="9227" grpId="1" animBg="1"/>
      <p:bldP spid="9227" grpId="2" animBg="1"/>
      <p:bldP spid="9231" grpId="0" animBg="1"/>
      <p:bldP spid="9231" grpId="1" animBg="1"/>
      <p:bldP spid="9233" grpId="0" animBg="1"/>
      <p:bldP spid="9233" grpId="1" animBg="1"/>
      <p:bldP spid="9234" grpId="0" animBg="1"/>
      <p:bldP spid="9234" grpId="1" animBg="1"/>
      <p:bldP spid="9235" grpId="0" animBg="1"/>
      <p:bldP spid="9235" grpId="1" animBg="1"/>
      <p:bldP spid="9236" grpId="0" animBg="1"/>
      <p:bldP spid="9236" grpId="1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82" name="Rectangle 2"/>
          <p:cNvSpPr>
            <a:spLocks noGrp="1"/>
          </p:cNvSpPr>
          <p:nvPr>
            <p:ph type="title"/>
          </p:nvPr>
        </p:nvSpPr>
        <p:spPr>
          <a:xfrm rot="21388483">
            <a:off x="468313" y="142853"/>
            <a:ext cx="8229600" cy="982686"/>
          </a:xfrm>
        </p:spPr>
        <p:txBody>
          <a:bodyPr>
            <a:prstTxWarp prst="textSlantDown">
              <a:avLst/>
            </a:prstTxWarp>
          </a:bodyPr>
          <a:lstStyle/>
          <a:p>
            <a:pPr algn="ctr"/>
            <a:r>
              <a:rPr lang="ru-RU" sz="37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Book Antiqua" pitchFamily="18" charset="0"/>
              </a:rPr>
              <a:t>Заставки</a:t>
            </a:r>
            <a:endParaRPr lang="ru-RU" sz="3700" i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Book Antiqua" pitchFamily="18" charset="0"/>
            </a:endParaRPr>
          </a:p>
        </p:txBody>
      </p:sp>
      <p:sp>
        <p:nvSpPr>
          <p:cNvPr id="174083" name="Rectangle 3"/>
          <p:cNvSpPr>
            <a:spLocks noGrp="1"/>
          </p:cNvSpPr>
          <p:nvPr>
            <p:ph type="body" sz="half" idx="1"/>
          </p:nvPr>
        </p:nvSpPr>
        <p:spPr>
          <a:xfrm>
            <a:off x="250825" y="1196975"/>
            <a:ext cx="8607455" cy="946141"/>
          </a:xfrm>
        </p:spPr>
        <p:txBody>
          <a:bodyPr>
            <a:normAutofit fontScale="62500" lnSpcReduction="20000"/>
          </a:bodyPr>
          <a:lstStyle/>
          <a:p>
            <a:pPr>
              <a:buFont typeface="Wingdings 2" pitchFamily="18" charset="2"/>
              <a:buNone/>
            </a:pPr>
            <a:r>
              <a:rPr lang="ru-RU" sz="3400" i="1" dirty="0">
                <a:solidFill>
                  <a:srgbClr val="4AF0F0"/>
                </a:solidFill>
                <a:latin typeface="Book Antiqua" pitchFamily="18" charset="0"/>
              </a:rPr>
              <a:t>    </a:t>
            </a:r>
            <a:r>
              <a:rPr lang="ru-RU" sz="4300" i="1" dirty="0" smtClean="0">
                <a:solidFill>
                  <a:srgbClr val="002060"/>
                </a:solidFill>
                <a:latin typeface="Book Antiqua" pitchFamily="18" charset="0"/>
              </a:rPr>
              <a:t>С </a:t>
            </a:r>
            <a:r>
              <a:rPr lang="ru-RU" sz="4300" i="1" dirty="0">
                <a:solidFill>
                  <a:srgbClr val="002060"/>
                </a:solidFill>
                <a:latin typeface="Book Antiqua" pitchFamily="18" charset="0"/>
              </a:rPr>
              <a:t>целью снятия зрительного напряжения эффективно использование успокаивающих </a:t>
            </a:r>
            <a:r>
              <a:rPr lang="ru-RU" sz="4300" i="1" dirty="0" smtClean="0">
                <a:solidFill>
                  <a:srgbClr val="002060"/>
                </a:solidFill>
                <a:latin typeface="Book Antiqua" pitchFamily="18" charset="0"/>
              </a:rPr>
              <a:t>заставок</a:t>
            </a:r>
            <a:endParaRPr lang="ru-RU" sz="2400" i="1" dirty="0">
              <a:solidFill>
                <a:srgbClr val="002060"/>
              </a:solidFill>
              <a:latin typeface="Book Antiqua" pitchFamily="18" charset="0"/>
            </a:endParaRPr>
          </a:p>
          <a:p>
            <a:endParaRPr lang="ru-RU" sz="2400" b="1" i="1" dirty="0">
              <a:solidFill>
                <a:srgbClr val="4AF0F0"/>
              </a:solidFill>
              <a:latin typeface="Book Antiqua" pitchFamily="18" charset="0"/>
            </a:endParaRPr>
          </a:p>
          <a:p>
            <a:pPr>
              <a:buFont typeface="Wingdings 2" pitchFamily="18" charset="2"/>
              <a:buNone/>
            </a:pPr>
            <a:endParaRPr lang="ru-RU" sz="2000" i="1" dirty="0">
              <a:solidFill>
                <a:srgbClr val="4AF0F0"/>
              </a:solidFill>
              <a:latin typeface="Book Antiqua" pitchFamily="18" charset="0"/>
            </a:endParaRPr>
          </a:p>
          <a:p>
            <a:pPr>
              <a:buFont typeface="Wingdings 2" pitchFamily="18" charset="2"/>
              <a:buNone/>
            </a:pPr>
            <a:endParaRPr lang="ru-RU" sz="2000" dirty="0"/>
          </a:p>
        </p:txBody>
      </p:sp>
      <p:pic>
        <p:nvPicPr>
          <p:cNvPr id="174084" name="Picture 4" descr="сканирование0002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708400" y="2071678"/>
            <a:ext cx="5072063" cy="4438660"/>
          </a:xfrm>
          <a:noFill/>
          <a:ln/>
        </p:spPr>
      </p:pic>
      <p:pic>
        <p:nvPicPr>
          <p:cNvPr id="174086" name="Picture 2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28596" y="3357562"/>
            <a:ext cx="2952750" cy="3143257"/>
          </a:xfrm>
          <a:noFill/>
          <a:ln/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Заставкак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116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99FF99">
                <a:gamma/>
                <a:shade val="66667"/>
                <a:invGamma/>
              </a:srgbClr>
            </a:gs>
            <a:gs pos="50000">
              <a:srgbClr val="99FF99"/>
            </a:gs>
            <a:gs pos="100000">
              <a:srgbClr val="99FF99">
                <a:gamma/>
                <a:shade val="66667"/>
                <a:invGamma/>
              </a:srgb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388" y="333375"/>
            <a:ext cx="8785225" cy="5792788"/>
          </a:xfrm>
        </p:spPr>
        <p:txBody>
          <a:bodyPr/>
          <a:lstStyle/>
          <a:p>
            <a:pPr algn="ctr">
              <a:buFontTx/>
              <a:buNone/>
            </a:pPr>
            <a:r>
              <a:rPr lang="ru-RU" sz="12900" b="1">
                <a:solidFill>
                  <a:srgbClr val="1D5323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Будьте здоровы!</a:t>
            </a:r>
          </a:p>
        </p:txBody>
      </p:sp>
      <p:pic>
        <p:nvPicPr>
          <p:cNvPr id="16389" name="Picture 5" descr="26m1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70300" y="4391025"/>
            <a:ext cx="1728788" cy="229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2" name="Picture 8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7554713">
            <a:off x="2987675" y="4581525"/>
            <a:ext cx="1223963" cy="1223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94" name="Text Box 10"/>
          <p:cNvSpPr txBox="1">
            <a:spLocks noChangeArrowheads="1"/>
          </p:cNvSpPr>
          <p:nvPr/>
        </p:nvSpPr>
        <p:spPr bwMode="auto">
          <a:xfrm>
            <a:off x="242888" y="242888"/>
            <a:ext cx="8477250" cy="311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6600" b="1">
                <a:solidFill>
                  <a:srgbClr val="1D5323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Ежедневно делайте зарядку для глаз от 2 до 5 минут!</a:t>
            </a:r>
          </a:p>
        </p:txBody>
      </p:sp>
    </p:spTree>
  </p:cSld>
  <p:clrMapOvr>
    <a:masterClrMapping/>
  </p:clrMapOvr>
  <p:transition spd="slow"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3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63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63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4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214290"/>
            <a:ext cx="6432231" cy="307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2" descr="MCj03002630000[1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57620" y="5000636"/>
            <a:ext cx="1800225" cy="1192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0" y="3643314"/>
            <a:ext cx="9144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/>
              <a:t>В школы России поступает </a:t>
            </a:r>
            <a:r>
              <a:rPr lang="ru-RU" sz="2800" b="1" dirty="0" smtClean="0">
                <a:solidFill>
                  <a:srgbClr val="FF0000"/>
                </a:solidFill>
              </a:rPr>
              <a:t>4%</a:t>
            </a:r>
            <a:r>
              <a:rPr lang="ru-RU" sz="2800" dirty="0" smtClean="0">
                <a:solidFill>
                  <a:srgbClr val="FF0000"/>
                </a:solidFill>
              </a:rPr>
              <a:t> </a:t>
            </a:r>
            <a:r>
              <a:rPr lang="ru-RU" sz="2800" dirty="0" smtClean="0"/>
              <a:t>детей с плохим зрением,</a:t>
            </a:r>
          </a:p>
          <a:p>
            <a:pPr algn="ctr"/>
            <a:r>
              <a:rPr lang="ru-RU" sz="2800" dirty="0" smtClean="0"/>
              <a:t>а заканчивает уже </a:t>
            </a:r>
            <a:r>
              <a:rPr lang="ru-RU" sz="2800" b="1" dirty="0" smtClean="0">
                <a:solidFill>
                  <a:srgbClr val="FF0000"/>
                </a:solidFill>
              </a:rPr>
              <a:t>40%</a:t>
            </a:r>
            <a:endParaRPr lang="ru-RU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214546" y="214290"/>
            <a:ext cx="4857784" cy="1200329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spc="50" dirty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Основные причины потери зрения</a:t>
            </a:r>
          </a:p>
        </p:txBody>
      </p:sp>
      <p:pic>
        <p:nvPicPr>
          <p:cNvPr id="6" name="Рисунок 5" descr="C45-0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786182" y="1500174"/>
            <a:ext cx="1634343" cy="265746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Рисунок 6" descr="C03-2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5720" y="642918"/>
            <a:ext cx="2330665" cy="17859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Рисунок 7" descr="C11-13.jpg"/>
          <p:cNvPicPr>
            <a:picLocks noChangeAspect="1"/>
          </p:cNvPicPr>
          <p:nvPr/>
        </p:nvPicPr>
        <p:blipFill>
          <a:blip r:embed="rId4" cstate="print"/>
          <a:srcRect r="1751"/>
          <a:stretch>
            <a:fillRect/>
          </a:stretch>
        </p:blipFill>
        <p:spPr>
          <a:xfrm>
            <a:off x="6572264" y="714356"/>
            <a:ext cx="2366318" cy="171451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" name="Рисунок 8" descr="C41-13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28596" y="3777032"/>
            <a:ext cx="1793094" cy="183906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" name="Рисунок 9" descr="C03-20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858015" y="3714752"/>
            <a:ext cx="2015622" cy="192882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1" name="Рисунок 10" descr="C22-49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428992" y="4714884"/>
            <a:ext cx="2423344" cy="160748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2" name="Прямоугольник 11"/>
          <p:cNvSpPr/>
          <p:nvPr/>
        </p:nvSpPr>
        <p:spPr>
          <a:xfrm>
            <a:off x="285750" y="2643188"/>
            <a:ext cx="2500313" cy="64611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Чтение лежа, чтение в транспорте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2714625" y="6357938"/>
            <a:ext cx="3908425" cy="369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Недостаток витаминов в организме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6500813" y="5715000"/>
            <a:ext cx="2673350" cy="6461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Неправильная посадка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при чтении и письме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5857875" y="2428875"/>
            <a:ext cx="3286125" cy="9239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Злоупотребление играми в компьютер, длительный просмотр телевизора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0" y="5715000"/>
            <a:ext cx="3011488" cy="6461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Недостаточное освещение 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при чтении и письме</a:t>
            </a:r>
          </a:p>
        </p:txBody>
      </p:sp>
      <p:pic>
        <p:nvPicPr>
          <p:cNvPr id="12302" name="Picture 21" descr="3str4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rot="1736975">
            <a:off x="2611438" y="1638300"/>
            <a:ext cx="1060450" cy="37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303" name="Picture 21" descr="3str4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rot="-5400000">
            <a:off x="4450557" y="4264819"/>
            <a:ext cx="457200" cy="357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304" name="Picture 21" descr="3str4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rot="-1942884">
            <a:off x="2406650" y="3686175"/>
            <a:ext cx="1336675" cy="37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305" name="Picture 21" descr="3str4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rot="-8707362">
            <a:off x="5416550" y="3706813"/>
            <a:ext cx="1336675" cy="373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306" name="Picture 21" descr="3str4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rot="8893345">
            <a:off x="5473700" y="1633538"/>
            <a:ext cx="1155700" cy="37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500"/>
                            </p:stCondLst>
                            <p:childTnLst>
                              <p:par>
                                <p:cTn id="4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  <p:bldP spid="15" grpId="0"/>
      <p:bldP spid="16" grpId="0"/>
      <p:bldP spid="2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1"/>
          <p:cNvSpPr>
            <a:spLocks noChangeArrowheads="1"/>
          </p:cNvSpPr>
          <p:nvPr/>
        </p:nvSpPr>
        <p:spPr bwMode="auto">
          <a:xfrm>
            <a:off x="1214414" y="1000108"/>
            <a:ext cx="6605741" cy="47089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09575" algn="l"/>
              </a:tabLst>
            </a:pP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endParaRPr kumimoji="0" lang="ru-RU" sz="20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09575" algn="l"/>
              </a:tabLst>
            </a:pP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09575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элементы движений /ходьба, бег, прыжки/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09575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физические упражнения /без предметов, с предметами/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09575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танцевальные упражнения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09575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Физкультминутки и подвижные перемены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09575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эмоциональные разрядки и «минутки покоя»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09575" algn="l"/>
              </a:tabLst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гимнастика / </a:t>
            </a:r>
            <a:r>
              <a:rPr kumimoji="0" lang="ru-RU" sz="200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оздоровительная гимнастика, пальчиковая, дыхательная, для профилактики простудных заболеваний, для бодрости,</a:t>
            </a:r>
            <a:r>
              <a:rPr kumimoji="0" lang="ru-RU" sz="2000" b="1" i="0" u="none" strike="noStrike" cap="none" normalizeH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2000" b="1" i="0" u="sng" strike="noStrike" cap="none" normalizeH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гимнастика для глаз </a:t>
            </a:r>
            <a:r>
              <a:rPr kumimoji="0" lang="ru-RU" sz="2000" b="1" i="0" u="none" strike="noStrike" cap="none" normalizeH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/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09575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лечебная физкультура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09575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подвижные игры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09575" algn="l"/>
              </a:tabLst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массаж, самомассаж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3" name="Picture 6" descr="j0283653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235825" y="5157788"/>
            <a:ext cx="10160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7" descr="j023243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214290"/>
            <a:ext cx="1143000" cy="87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1571604" y="357166"/>
            <a:ext cx="5428346" cy="107721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ru-RU" sz="3200" b="1" i="1" dirty="0" smtClean="0">
                <a:ln>
                  <a:prstDash val="solid"/>
                </a:ln>
                <a:solidFill>
                  <a:srgbClr val="FF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Средства двигательной</a:t>
            </a:r>
          </a:p>
          <a:p>
            <a:pPr algn="ctr"/>
            <a:r>
              <a:rPr lang="ru-RU" sz="3200" b="1" i="1" dirty="0" smtClean="0">
                <a:ln>
                  <a:prstDash val="solid"/>
                </a:ln>
                <a:solidFill>
                  <a:srgbClr val="FF000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 направленности:</a:t>
            </a:r>
            <a:endParaRPr lang="ru-RU" sz="6600" b="1" dirty="0">
              <a:ln>
                <a:prstDash val="solid"/>
              </a:ln>
              <a:solidFill>
                <a:srgbClr val="FF0000"/>
              </a:soli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bg1">
                    <a:lumMod val="95000"/>
                  </a:schemeClr>
                </a:solidFill>
              </a:rPr>
              <a:t>Основные гигиенические критерии рациональной организации урока</a:t>
            </a:r>
            <a:br>
              <a:rPr lang="ru-RU" dirty="0" smtClean="0">
                <a:solidFill>
                  <a:schemeClr val="bg1">
                    <a:lumMod val="95000"/>
                  </a:schemeClr>
                </a:solidFill>
              </a:rPr>
            </a:br>
            <a:r>
              <a:rPr lang="ru-RU" dirty="0" smtClean="0">
                <a:solidFill>
                  <a:schemeClr val="bg1">
                    <a:lumMod val="95000"/>
                  </a:schemeClr>
                </a:solidFill>
              </a:rPr>
              <a:t> (по Н. К. Смирнову)</a:t>
            </a:r>
            <a:endParaRPr lang="ru-RU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42844" y="1857364"/>
            <a:ext cx="8786874" cy="2456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09600" indent="-609600">
              <a:lnSpc>
                <a:spcPct val="80000"/>
              </a:lnSpc>
              <a:defRPr/>
            </a:pPr>
            <a:r>
              <a:rPr lang="ru-RU" sz="3200" dirty="0" smtClean="0"/>
              <a:t>- Плотность </a:t>
            </a:r>
            <a:r>
              <a:rPr lang="ru-RU" sz="3200" dirty="0"/>
              <a:t>урока не менее 60% и не более 85 – 90%.</a:t>
            </a:r>
          </a:p>
          <a:p>
            <a:pPr marL="609600" indent="-609600">
              <a:lnSpc>
                <a:spcPct val="80000"/>
              </a:lnSpc>
              <a:defRPr/>
            </a:pPr>
            <a:r>
              <a:rPr lang="ru-RU" sz="3200" dirty="0" smtClean="0"/>
              <a:t>- Число </a:t>
            </a:r>
            <a:r>
              <a:rPr lang="ru-RU" sz="3200" dirty="0"/>
              <a:t>видов учебной деятельности от 4 до 7.</a:t>
            </a:r>
          </a:p>
          <a:p>
            <a:pPr marL="609600" indent="-609600">
              <a:lnSpc>
                <a:spcPct val="80000"/>
              </a:lnSpc>
              <a:defRPr/>
            </a:pPr>
            <a:r>
              <a:rPr lang="ru-RU" sz="3200" dirty="0" smtClean="0"/>
              <a:t>- Средняя </a:t>
            </a:r>
            <a:r>
              <a:rPr lang="ru-RU" sz="3200" dirty="0"/>
              <a:t>продолжительность различных видов учебной деятельности не более 10 минут.</a:t>
            </a:r>
          </a:p>
          <a:p>
            <a:pPr marL="609600" indent="-609600">
              <a:lnSpc>
                <a:spcPct val="80000"/>
              </a:lnSpc>
              <a:defRPr/>
            </a:pPr>
            <a:r>
              <a:rPr lang="ru-RU" sz="3200" dirty="0" smtClean="0">
                <a:solidFill>
                  <a:srgbClr val="00B0F0"/>
                </a:solidFill>
              </a:rPr>
              <a:t>- </a:t>
            </a:r>
            <a:r>
              <a:rPr lang="ru-RU" sz="3200" dirty="0" smtClean="0">
                <a:solidFill>
                  <a:srgbClr val="FF0000"/>
                </a:solidFill>
              </a:rPr>
              <a:t>Наличие </a:t>
            </a:r>
            <a:r>
              <a:rPr lang="ru-RU" sz="3200" dirty="0">
                <a:solidFill>
                  <a:srgbClr val="FF0000"/>
                </a:solidFill>
              </a:rPr>
              <a:t>2 эмоциональных разрядок.</a:t>
            </a:r>
          </a:p>
        </p:txBody>
      </p:sp>
      <p:pic>
        <p:nvPicPr>
          <p:cNvPr id="6" name="Picture 7" descr="BD00146_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86116" y="4564426"/>
            <a:ext cx="2214577" cy="2293574"/>
          </a:xfrm>
          <a:prstGeom prst="rect">
            <a:avLst/>
          </a:prstGeom>
          <a:noFill/>
        </p:spPr>
      </p:pic>
    </p:spTree>
  </p:cSld>
  <p:clrMapOvr>
    <a:masterClrMapping/>
  </p:clrMapOvr>
  <p:transition>
    <p:cut thruBlk="1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1"/>
          <p:cNvSpPr>
            <a:spLocks noChangeArrowheads="1"/>
          </p:cNvSpPr>
          <p:nvPr/>
        </p:nvSpPr>
        <p:spPr bwMode="auto">
          <a:xfrm>
            <a:off x="642910" y="361707"/>
            <a:ext cx="6605741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09575" algn="l"/>
              </a:tabLst>
            </a:pPr>
            <a:endParaRPr kumimoji="0" lang="ru-RU" sz="12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09575" algn="l"/>
              </a:tabLst>
            </a:pPr>
            <a:endParaRPr lang="ru-RU" sz="1200" b="1" i="1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09575" algn="l"/>
              </a:tabLst>
            </a:pPr>
            <a:endParaRPr kumimoji="0" lang="ru-RU" sz="12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09575" algn="l"/>
              </a:tabLst>
            </a:pPr>
            <a:endParaRPr lang="ru-RU" sz="1200" b="1" i="1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09575" algn="l"/>
              </a:tabLst>
            </a:pPr>
            <a:endParaRPr kumimoji="0" lang="ru-RU" sz="12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09575" algn="l"/>
              </a:tabLst>
            </a:pPr>
            <a:endParaRPr lang="ru-RU" sz="1200" b="1" i="1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09575" algn="l"/>
              </a:tabLst>
            </a:pPr>
            <a:endParaRPr kumimoji="0" lang="ru-RU" sz="12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09575" algn="l"/>
              </a:tabLst>
            </a:pPr>
            <a:endParaRPr lang="ru-RU" sz="1200" b="1" i="1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09575" algn="l"/>
              </a:tabLst>
            </a:pPr>
            <a:endParaRPr kumimoji="0" lang="ru-RU" sz="12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09575" algn="l"/>
              </a:tabLst>
            </a:pPr>
            <a:endParaRPr lang="ru-RU" sz="1200" b="1" i="1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09575" algn="l"/>
              </a:tabLst>
            </a:pPr>
            <a:endParaRPr kumimoji="0" lang="ru-RU" sz="12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09575" algn="l"/>
              </a:tabLst>
            </a:pPr>
            <a:endParaRPr lang="ru-RU" sz="1200" b="1" i="1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09575" algn="l"/>
              </a:tabLst>
            </a:pPr>
            <a:endParaRPr kumimoji="0" lang="ru-RU" sz="12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09575" algn="l"/>
              </a:tabLst>
            </a:pPr>
            <a:endParaRPr lang="ru-RU" sz="1200" b="1" i="1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09575" algn="l"/>
              </a:tabLst>
            </a:pPr>
            <a:endParaRPr kumimoji="0" lang="ru-RU" sz="12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09575" algn="l"/>
              </a:tabLst>
            </a:pPr>
            <a:endParaRPr lang="ru-RU" sz="1200" b="1" i="1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</p:txBody>
      </p:sp>
      <p:pic>
        <p:nvPicPr>
          <p:cNvPr id="3" name="Picture 5" descr="113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28926" y="2500306"/>
            <a:ext cx="3455988" cy="81915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214282" y="1214422"/>
            <a:ext cx="2336281" cy="584775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3200" dirty="0" smtClean="0">
                <a:hlinkClick r:id="rId3" action="ppaction://hlinksldjump"/>
              </a:rPr>
              <a:t>упражнения</a:t>
            </a:r>
            <a:endParaRPr lang="ru-RU" sz="3200" dirty="0"/>
          </a:p>
        </p:txBody>
      </p:sp>
      <p:sp>
        <p:nvSpPr>
          <p:cNvPr id="5" name="TextBox 4">
            <a:hlinkClick r:id="rId4" action="ppaction://hlinksldjump"/>
          </p:cNvPr>
          <p:cNvSpPr txBox="1"/>
          <p:nvPr/>
        </p:nvSpPr>
        <p:spPr>
          <a:xfrm>
            <a:off x="5286380" y="1071546"/>
            <a:ext cx="3600088" cy="523220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2800" dirty="0" smtClean="0">
                <a:hlinkClick r:id="rId4" action="ppaction://hlinksldjump"/>
              </a:rPr>
              <a:t>релаксация в виде игр</a:t>
            </a:r>
            <a:endParaRPr lang="ru-RU" sz="2800" dirty="0"/>
          </a:p>
        </p:txBody>
      </p:sp>
      <p:sp>
        <p:nvSpPr>
          <p:cNvPr id="6" name="TextBox 5"/>
          <p:cNvSpPr txBox="1"/>
          <p:nvPr/>
        </p:nvSpPr>
        <p:spPr>
          <a:xfrm>
            <a:off x="1071538" y="5429264"/>
            <a:ext cx="1858201" cy="584775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sz="3200" dirty="0" smtClean="0">
                <a:hlinkClick r:id="rId5" action="ppaction://hlinksldjump"/>
              </a:rPr>
              <a:t>пальминг</a:t>
            </a:r>
            <a:endParaRPr lang="ru-RU" sz="3200" dirty="0"/>
          </a:p>
        </p:txBody>
      </p:sp>
      <p:sp>
        <p:nvSpPr>
          <p:cNvPr id="7" name="TextBox 6"/>
          <p:cNvSpPr txBox="1"/>
          <p:nvPr/>
        </p:nvSpPr>
        <p:spPr>
          <a:xfrm>
            <a:off x="4429124" y="5715016"/>
            <a:ext cx="4357719" cy="584775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3200" dirty="0" smtClean="0">
                <a:hlinkClick r:id="rId6" action="ppaction://hlinksldjump"/>
              </a:rPr>
              <a:t>зрительные тренажёры</a:t>
            </a:r>
            <a:endParaRPr lang="ru-RU" sz="3200" dirty="0"/>
          </a:p>
        </p:txBody>
      </p:sp>
      <p:sp>
        <p:nvSpPr>
          <p:cNvPr id="8" name="TextBox 7"/>
          <p:cNvSpPr txBox="1"/>
          <p:nvPr/>
        </p:nvSpPr>
        <p:spPr>
          <a:xfrm>
            <a:off x="3071802" y="3429000"/>
            <a:ext cx="3143272" cy="928694"/>
          </a:xfrm>
          <a:prstGeom prst="rect">
            <a:avLst/>
          </a:prstGeom>
          <a:noFill/>
          <a:scene3d>
            <a:camera prst="orthographicFront"/>
            <a:lightRig rig="soft" dir="tl">
              <a:rot lat="0" lon="0" rev="0"/>
            </a:lightRig>
          </a:scene3d>
          <a:sp3d extrusionH="76200">
            <a:extrusionClr>
              <a:srgbClr val="FF0000"/>
            </a:extrusionClr>
          </a:sp3d>
        </p:spPr>
        <p:txBody>
          <a:bodyPr wrap="square" rtlCol="0">
            <a:prstTxWarp prst="textCascadeUp">
              <a:avLst/>
            </a:prstTxWarp>
            <a:spAutoFit/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00" b="1" spc="50" dirty="0" smtClean="0">
                <a:ln w="11430"/>
                <a:solidFill>
                  <a:srgbClr val="FF0000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Гимнастика для глаз</a:t>
            </a:r>
            <a:endParaRPr lang="ru-RU" sz="400" b="1" spc="50" dirty="0">
              <a:ln w="11430"/>
              <a:solidFill>
                <a:srgbClr val="FF0000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WordArt 1"/>
          <p:cNvSpPr>
            <a:spLocks noChangeArrowheads="1" noChangeShapeType="1" noTextEdit="1"/>
          </p:cNvSpPr>
          <p:nvPr/>
        </p:nvSpPr>
        <p:spPr bwMode="auto">
          <a:xfrm>
            <a:off x="214282" y="285728"/>
            <a:ext cx="5715039" cy="228601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 rtl="0"/>
            <a:r>
              <a:rPr lang="ru-RU" sz="2400" kern="10" spc="0" dirty="0" smtClean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Оздоровительные  упражнения</a:t>
            </a:r>
            <a:endParaRPr lang="ru-RU" sz="2400" kern="10" spc="0" dirty="0">
              <a:ln w="9525">
                <a:solidFill>
                  <a:srgbClr val="CC99FF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>
                    <a:alpha val="80000"/>
                  </a:srgbClr>
                </a:outerShdw>
              </a:effectLst>
              <a:latin typeface="Impact"/>
            </a:endParaRPr>
          </a:p>
        </p:txBody>
      </p:sp>
      <p:pic>
        <p:nvPicPr>
          <p:cNvPr id="5" name="Picture 6" descr="eyes57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V="1">
            <a:off x="3143240" y="2975096"/>
            <a:ext cx="3857652" cy="1811224"/>
          </a:xfrm>
          <a:prstGeom prst="rect">
            <a:avLst/>
          </a:prstGeom>
          <a:noFill/>
        </p:spPr>
      </p:pic>
      <p:sp>
        <p:nvSpPr>
          <p:cNvPr id="6" name="Стрелка вправо 5">
            <a:hlinkClick r:id="rId3" action="ppaction://hlinksldjump"/>
          </p:cNvPr>
          <p:cNvSpPr/>
          <p:nvPr/>
        </p:nvSpPr>
        <p:spPr>
          <a:xfrm>
            <a:off x="6500826" y="5500702"/>
            <a:ext cx="1785950" cy="1000132"/>
          </a:xfrm>
          <a:prstGeom prst="right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519113" y="44450"/>
            <a:ext cx="8229600" cy="1143000"/>
          </a:xfrm>
          <a:prstGeom prst="rect">
            <a:avLst/>
          </a:prstGeom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endParaRPr lang="ru-RU" sz="2400" b="1" dirty="0">
              <a:solidFill>
                <a:srgbClr val="9A57CD"/>
              </a:solidFill>
              <a:latin typeface="Tahoma" pitchFamily="34" charset="0"/>
              <a:ea typeface="+mj-ea"/>
              <a:cs typeface="+mj-cs"/>
            </a:endParaRP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214313" y="1428750"/>
            <a:ext cx="8686800" cy="485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609600" indent="-609600">
              <a:spcBef>
                <a:spcPct val="20000"/>
              </a:spcBef>
              <a:buFontTx/>
              <a:buAutoNum type="arabicPeriod"/>
            </a:pPr>
            <a:r>
              <a:rPr lang="ru-RU" sz="2400" b="1" dirty="0">
                <a:solidFill>
                  <a:srgbClr val="3333CC"/>
                </a:solidFill>
                <a:latin typeface="Franklin Gothic Book" pitchFamily="34" charset="0"/>
              </a:rPr>
              <a:t>Плотно закрыть глаза, а затем широко открыть их (5-6 раз с интервалом 30 сек)</a:t>
            </a:r>
          </a:p>
          <a:p>
            <a:pPr marL="609600" indent="-609600">
              <a:spcBef>
                <a:spcPct val="20000"/>
              </a:spcBef>
              <a:buFont typeface="Franklin Gothic Medium" pitchFamily="34" charset="0"/>
              <a:buAutoNum type="arabicPeriod"/>
            </a:pPr>
            <a:endParaRPr lang="ru-RU" sz="2400" b="1" dirty="0">
              <a:solidFill>
                <a:srgbClr val="3333CC"/>
              </a:solidFill>
              <a:latin typeface="Franklin Gothic Book" pitchFamily="34" charset="0"/>
            </a:endParaRPr>
          </a:p>
          <a:p>
            <a:pPr marL="609600" indent="-609600">
              <a:spcBef>
                <a:spcPct val="20000"/>
              </a:spcBef>
              <a:buFontTx/>
              <a:buAutoNum type="arabicPeriod"/>
            </a:pPr>
            <a:r>
              <a:rPr lang="ru-RU" sz="2400" b="1" dirty="0">
                <a:solidFill>
                  <a:srgbClr val="3333CC"/>
                </a:solidFill>
                <a:latin typeface="Franklin Gothic Book" pitchFamily="34" charset="0"/>
              </a:rPr>
              <a:t>Вращать глазами по кругу по 2-3 сек (3-4 раза)</a:t>
            </a:r>
          </a:p>
          <a:p>
            <a:pPr marL="609600" indent="-609600">
              <a:spcBef>
                <a:spcPct val="20000"/>
              </a:spcBef>
              <a:buFont typeface="Franklin Gothic Medium" pitchFamily="34" charset="0"/>
              <a:buAutoNum type="arabicPeriod"/>
            </a:pPr>
            <a:endParaRPr lang="ru-RU" sz="2400" b="1" dirty="0">
              <a:solidFill>
                <a:srgbClr val="3333CC"/>
              </a:solidFill>
              <a:latin typeface="Franklin Gothic Book" pitchFamily="34" charset="0"/>
            </a:endParaRPr>
          </a:p>
          <a:p>
            <a:pPr marL="609600" indent="-609600">
              <a:spcBef>
                <a:spcPct val="20000"/>
              </a:spcBef>
              <a:buFontTx/>
              <a:buAutoNum type="arabicPeriod"/>
            </a:pPr>
            <a:r>
              <a:rPr lang="ru-RU" sz="2400" b="1" dirty="0">
                <a:solidFill>
                  <a:srgbClr val="3333CC"/>
                </a:solidFill>
                <a:latin typeface="Franklin Gothic Book" pitchFamily="34" charset="0"/>
              </a:rPr>
              <a:t>Быстро-быстро моргать (1 мин)</a:t>
            </a:r>
          </a:p>
          <a:p>
            <a:pPr marL="609600" indent="-609600">
              <a:spcBef>
                <a:spcPct val="20000"/>
              </a:spcBef>
              <a:buFont typeface="Franklin Gothic Medium" pitchFamily="34" charset="0"/>
              <a:buAutoNum type="arabicPeriod"/>
            </a:pPr>
            <a:endParaRPr lang="ru-RU" sz="2400" b="1" dirty="0">
              <a:solidFill>
                <a:srgbClr val="3333CC"/>
              </a:solidFill>
              <a:latin typeface="Franklin Gothic Book" pitchFamily="34" charset="0"/>
            </a:endParaRPr>
          </a:p>
          <a:p>
            <a:pPr marL="609600" indent="-609600">
              <a:spcBef>
                <a:spcPct val="20000"/>
              </a:spcBef>
              <a:buFontTx/>
              <a:buAutoNum type="arabicPeriod"/>
            </a:pPr>
            <a:r>
              <a:rPr lang="ru-RU" sz="2400" b="1" dirty="0">
                <a:solidFill>
                  <a:srgbClr val="3333CC"/>
                </a:solidFill>
                <a:latin typeface="Franklin Gothic Book" pitchFamily="34" charset="0"/>
              </a:rPr>
              <a:t>Смотреть вдаль, сидя перед окном (3-4 раза)</a:t>
            </a:r>
          </a:p>
        </p:txBody>
      </p:sp>
      <p:pic>
        <p:nvPicPr>
          <p:cNvPr id="8" name="Picture 41" descr="5e2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86512" y="3643314"/>
            <a:ext cx="1192212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36" descr="4e4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00938" y="2786063"/>
            <a:ext cx="11430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6" descr="7f4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72132" y="1785926"/>
            <a:ext cx="85725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9" name="Picture 8" descr="9l6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4313" y="6143625"/>
            <a:ext cx="8688387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D:\Мои рисунки\проект\j0283849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flipH="1">
            <a:off x="7286644" y="4500570"/>
            <a:ext cx="1500197" cy="15001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Прямоугольник 11"/>
          <p:cNvSpPr/>
          <p:nvPr/>
        </p:nvSpPr>
        <p:spPr>
          <a:xfrm>
            <a:off x="357158" y="0"/>
            <a:ext cx="842968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chemeClr val="bg1">
                    <a:lumMod val="95000"/>
                  </a:schemeClr>
                </a:solidFill>
                <a:latin typeface="Tahoma" pitchFamily="34" charset="0"/>
              </a:rPr>
              <a:t>Упражнения, которые способствуют снятию напряжения мышц глаза, улучшают кровообращение: </a:t>
            </a:r>
            <a:endParaRPr lang="ru-RU" sz="2400" b="1" dirty="0">
              <a:solidFill>
                <a:schemeClr val="bg1">
                  <a:lumMod val="95000"/>
                </a:schemeClr>
              </a:solidFill>
              <a:latin typeface="Tahoma" pitchFamily="34" charset="0"/>
            </a:endParaRPr>
          </a:p>
        </p:txBody>
      </p:sp>
      <p:sp>
        <p:nvSpPr>
          <p:cNvPr id="13" name="Стрелка вправо 12">
            <a:hlinkClick r:id="rId7" action="ppaction://hlinksldjump"/>
          </p:cNvPr>
          <p:cNvSpPr/>
          <p:nvPr/>
        </p:nvSpPr>
        <p:spPr>
          <a:xfrm>
            <a:off x="7786710" y="6072206"/>
            <a:ext cx="1143008" cy="500066"/>
          </a:xfrm>
          <a:prstGeom prst="right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642</TotalTime>
  <Words>562</Words>
  <Application>Microsoft Office PowerPoint</Application>
  <PresentationFormat>Экран (4:3)</PresentationFormat>
  <Paragraphs>137</Paragraphs>
  <Slides>26</Slides>
  <Notes>0</Notes>
  <HiddenSlides>0</HiddenSlides>
  <MMClips>5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Тема Office</vt:lpstr>
      <vt:lpstr>Слайд 1</vt:lpstr>
      <vt:lpstr>Слайд 2</vt:lpstr>
      <vt:lpstr>    </vt:lpstr>
      <vt:lpstr>Слайд 4</vt:lpstr>
      <vt:lpstr>Слайд 5</vt:lpstr>
      <vt:lpstr>Основные гигиенические критерии рациональной организации урока  (по Н. К. Смирнову)</vt:lpstr>
      <vt:lpstr>Слайд 7</vt:lpstr>
      <vt:lpstr>Слайд 8</vt:lpstr>
      <vt:lpstr>Слайд 9</vt:lpstr>
      <vt:lpstr>Слайд 10</vt:lpstr>
      <vt:lpstr>УПРАЖНЕНИЯ НА РЕЛАКСАЦИЮ </vt:lpstr>
      <vt:lpstr>Слайд 12</vt:lpstr>
      <vt:lpstr>Слайд 13</vt:lpstr>
      <vt:lpstr>Слайд 14</vt:lpstr>
      <vt:lpstr>Профессор  В.Ф. Базарнов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Заставки</vt:lpstr>
      <vt:lpstr>Слайд 25</vt:lpstr>
      <vt:lpstr>Слайд 26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86</cp:revision>
  <dcterms:created xsi:type="dcterms:W3CDTF">2010-02-23T18:49:49Z</dcterms:created>
  <dcterms:modified xsi:type="dcterms:W3CDTF">2010-03-14T12:57:57Z</dcterms:modified>
</cp:coreProperties>
</file>