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59" autoAdjust="0"/>
    <p:restoredTop sz="86380" autoAdjust="0"/>
  </p:normalViewPr>
  <p:slideViewPr>
    <p:cSldViewPr>
      <p:cViewPr varScale="1">
        <p:scale>
          <a:sx n="73" d="100"/>
          <a:sy n="73" d="100"/>
        </p:scale>
        <p:origin x="-1932" y="-102"/>
      </p:cViewPr>
      <p:guideLst>
        <p:guide orient="horz" pos="2160"/>
        <p:guide pos="2880"/>
      </p:guideLst>
    </p:cSldViewPr>
  </p:slideViewPr>
  <p:outlineViewPr>
    <p:cViewPr>
      <p:scale>
        <a:sx n="33" d="100"/>
        <a:sy n="33" d="100"/>
      </p:scale>
      <p:origin x="246" y="13056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13.11.2016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13.11.2016</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1.png"/><Relationship Id="rId2" Type="http://schemas.openxmlformats.org/officeDocument/2006/relationships/hyperlink" Target="http://stat8.blog.ru/lr/0c05236435ddc4159da1130ec4dfad35" TargetMode="Externa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9.jpeg"/><Relationship Id="rId4" Type="http://schemas.openxmlformats.org/officeDocument/2006/relationships/hyperlink" Target="http://www.cstb.ru/images/all_images/ProIntegration/Nominants%202009/bell-tower_9.jp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35.jpeg"/><Relationship Id="rId4" Type="http://schemas.openxmlformats.org/officeDocument/2006/relationships/image" Target="../media/image34.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4.xml"/><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ПРАВОСЛАВНЫЙ ХРАМ</a:t>
            </a:r>
            <a:endParaRPr lang="ru-RU" dirty="0"/>
          </a:p>
        </p:txBody>
      </p:sp>
      <p:sp>
        <p:nvSpPr>
          <p:cNvPr id="3" name="Подзаголовок 2"/>
          <p:cNvSpPr>
            <a:spLocks noGrp="1"/>
          </p:cNvSpPr>
          <p:nvPr>
            <p:ph type="subTitle" idx="1"/>
          </p:nvPr>
        </p:nvSpPr>
        <p:spPr/>
        <p:txBody>
          <a:bodyPr/>
          <a:lstStyle/>
          <a:p>
            <a:r>
              <a:rPr lang="ru-RU" dirty="0" smtClean="0"/>
              <a:t>РАБОТУ ВЫПОЛНИЛА НИКИТИНА СВЕТЛАНА ВЛАДИМИРОВНА УЧИТЕЛЬ НАЧАЛЬНЫХ КЛАССОВ ГБОУ ООШ С. ВОЛЬНАЯ СОЛЯНКА</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Тёща\Desktop\конкурс опк\север-юг.jpg"/>
          <p:cNvPicPr>
            <a:picLocks noChangeAspect="1" noChangeArrowheads="1"/>
          </p:cNvPicPr>
          <p:nvPr/>
        </p:nvPicPr>
        <p:blipFill>
          <a:blip r:embed="rId2" cstate="print"/>
          <a:srcRect/>
          <a:stretch>
            <a:fillRect/>
          </a:stretch>
        </p:blipFill>
        <p:spPr bwMode="auto">
          <a:xfrm>
            <a:off x="683569" y="980728"/>
            <a:ext cx="7632848" cy="572463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755576" y="476672"/>
            <a:ext cx="7560840" cy="892552"/>
          </a:xfrm>
          <a:prstGeom prst="rect">
            <a:avLst/>
          </a:prstGeom>
        </p:spPr>
        <p:txBody>
          <a:bodyPr wrap="square">
            <a:spAutoFit/>
          </a:bodyPr>
          <a:lstStyle/>
          <a:p>
            <a:pPr algn="ctr"/>
            <a:r>
              <a:rPr lang="ru-RU" sz="2600" b="1" dirty="0" smtClean="0"/>
              <a:t>    ХРАМ В ВИДЕ КРЕСТА                          (СИМВОЛ СПАСЕНИЯ)</a:t>
            </a:r>
            <a:endParaRPr lang="ru-RU" sz="2600" b="1" dirty="0"/>
          </a:p>
        </p:txBody>
      </p:sp>
      <p:pic>
        <p:nvPicPr>
          <p:cNvPr id="8196" name="Picture 4" descr="C:\Users\Тёща\Desktop\конкурс опк\img7.jpg"/>
          <p:cNvPicPr>
            <a:picLocks noChangeAspect="1" noChangeArrowheads="1"/>
          </p:cNvPicPr>
          <p:nvPr/>
        </p:nvPicPr>
        <p:blipFill>
          <a:blip r:embed="rId2" cstate="print"/>
          <a:srcRect/>
          <a:stretch>
            <a:fillRect/>
          </a:stretch>
        </p:blipFill>
        <p:spPr bwMode="auto">
          <a:xfrm>
            <a:off x="827584" y="1340768"/>
            <a:ext cx="7704856" cy="511256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Содержимое 3"/>
          <p:cNvPicPr>
            <a:picLocks noChangeAspect="1"/>
          </p:cNvPicPr>
          <p:nvPr/>
        </p:nvPicPr>
        <p:blipFill>
          <a:blip r:embed="rId2" cstate="email"/>
          <a:srcRect/>
          <a:stretch>
            <a:fillRect/>
          </a:stretch>
        </p:blipFill>
        <p:spPr bwMode="auto">
          <a:xfrm>
            <a:off x="714348" y="1628800"/>
            <a:ext cx="8001056" cy="4729157"/>
          </a:xfrm>
          <a:prstGeom prst="rect">
            <a:avLst/>
          </a:prstGeom>
          <a:noFill/>
          <a:ln w="9525">
            <a:noFill/>
            <a:miter lim="800000"/>
            <a:headEnd/>
            <a:tailEnd/>
          </a:ln>
        </p:spPr>
      </p:pic>
      <p:sp>
        <p:nvSpPr>
          <p:cNvPr id="6" name="Прямоугольник 5"/>
          <p:cNvSpPr/>
          <p:nvPr/>
        </p:nvSpPr>
        <p:spPr>
          <a:xfrm>
            <a:off x="971600" y="620689"/>
            <a:ext cx="7416824" cy="892552"/>
          </a:xfrm>
          <a:prstGeom prst="rect">
            <a:avLst/>
          </a:prstGeom>
        </p:spPr>
        <p:txBody>
          <a:bodyPr wrap="square">
            <a:spAutoFit/>
          </a:bodyPr>
          <a:lstStyle/>
          <a:p>
            <a:pPr algn="ctr"/>
            <a:r>
              <a:rPr lang="ru-RU" sz="2600" b="1" dirty="0" smtClean="0"/>
              <a:t>ХРАМ В ВИДЕ КРУГА                                         (СИМВОЛ ВЕЧНОСТИ)</a:t>
            </a:r>
            <a:endParaRPr lang="ru-RU" sz="26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Users\Тёща\Desktop\конкурс опк\64561501.jpg"/>
          <p:cNvPicPr>
            <a:picLocks noChangeAspect="1" noChangeArrowheads="1"/>
          </p:cNvPicPr>
          <p:nvPr/>
        </p:nvPicPr>
        <p:blipFill>
          <a:blip r:embed="rId2" cstate="print"/>
          <a:srcRect/>
          <a:stretch>
            <a:fillRect/>
          </a:stretch>
        </p:blipFill>
        <p:spPr bwMode="auto">
          <a:xfrm>
            <a:off x="971600" y="1412776"/>
            <a:ext cx="7488832" cy="5004556"/>
          </a:xfrm>
          <a:prstGeom prst="rect">
            <a:avLst/>
          </a:prstGeom>
          <a:noFill/>
        </p:spPr>
      </p:pic>
      <p:sp>
        <p:nvSpPr>
          <p:cNvPr id="5" name="Прямоугольник 4"/>
          <p:cNvSpPr/>
          <p:nvPr/>
        </p:nvSpPr>
        <p:spPr>
          <a:xfrm>
            <a:off x="539552" y="764705"/>
            <a:ext cx="7920879" cy="492443"/>
          </a:xfrm>
          <a:prstGeom prst="rect">
            <a:avLst/>
          </a:prstGeom>
        </p:spPr>
        <p:txBody>
          <a:bodyPr wrap="square">
            <a:spAutoFit/>
          </a:bodyPr>
          <a:lstStyle/>
          <a:p>
            <a:pPr algn="ctr"/>
            <a:r>
              <a:rPr lang="ru-RU" sz="2600" b="1" dirty="0" smtClean="0">
                <a:solidFill>
                  <a:schemeClr val="accent2"/>
                </a:solidFill>
                <a:latin typeface="+mj-lt"/>
              </a:rPr>
              <a:t>Храм в виде звезды</a:t>
            </a:r>
            <a:endParaRPr lang="ru-RU" sz="2600" b="1" dirty="0">
              <a:solidFill>
                <a:schemeClr val="accent2"/>
              </a:solidFill>
              <a:latin typeface="+mj-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08688"/>
          </a:xfrm>
        </p:spPr>
        <p:txBody>
          <a:bodyPr>
            <a:normAutofit/>
          </a:bodyPr>
          <a:lstStyle/>
          <a:p>
            <a:r>
              <a:rPr lang="ru-RU" sz="2600" dirty="0" smtClean="0"/>
              <a:t>                         </a:t>
            </a:r>
            <a:r>
              <a:rPr lang="ru-RU" sz="2600" b="1" dirty="0" smtClean="0"/>
              <a:t>ФОРМА ХРАМА В ВИДЕ КОРАБЛЯ</a:t>
            </a:r>
            <a:endParaRPr lang="ru-RU" sz="2600" b="1" dirty="0"/>
          </a:p>
        </p:txBody>
      </p:sp>
      <p:pic>
        <p:nvPicPr>
          <p:cNvPr id="4" name="Содержимое 3"/>
          <p:cNvPicPr>
            <a:picLocks noGrp="1" noChangeAspect="1"/>
          </p:cNvPicPr>
          <p:nvPr>
            <p:ph idx="1"/>
          </p:nvPr>
        </p:nvPicPr>
        <p:blipFill>
          <a:blip r:embed="rId2" cstate="email"/>
          <a:srcRect/>
          <a:stretch>
            <a:fillRect/>
          </a:stretch>
        </p:blipFill>
        <p:spPr bwMode="auto">
          <a:xfrm>
            <a:off x="1187624" y="1628800"/>
            <a:ext cx="6984776" cy="44822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2290" name="Picture 2" descr="C:\Users\Тёща\Desktop\конкурс опк\img5 (1).jpg"/>
          <p:cNvPicPr>
            <a:picLocks noGrp="1" noChangeAspect="1" noChangeArrowheads="1"/>
          </p:cNvPicPr>
          <p:nvPr>
            <p:ph idx="1"/>
          </p:nvPr>
        </p:nvPicPr>
        <p:blipFill>
          <a:blip r:embed="rId2" cstate="print"/>
          <a:srcRect/>
          <a:stretch>
            <a:fillRect/>
          </a:stretch>
        </p:blipFill>
        <p:spPr bwMode="auto">
          <a:xfrm>
            <a:off x="539552" y="692696"/>
            <a:ext cx="8136904" cy="563190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3316" name="Picture 4" descr="C:\Users\Тёща\Desktop\конкурс опк\img16.jpg"/>
          <p:cNvPicPr>
            <a:picLocks noGrp="1" noChangeAspect="1" noChangeArrowheads="1"/>
          </p:cNvPicPr>
          <p:nvPr>
            <p:ph idx="1"/>
          </p:nvPr>
        </p:nvPicPr>
        <p:blipFill>
          <a:blip r:embed="rId2" cstate="print"/>
          <a:srcRect/>
          <a:stretch>
            <a:fillRect/>
          </a:stretch>
        </p:blipFill>
        <p:spPr bwMode="auto">
          <a:xfrm>
            <a:off x="467544" y="692697"/>
            <a:ext cx="8280920" cy="5631904"/>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1442424"/>
          </a:xfrm>
        </p:spPr>
        <p:txBody>
          <a:bodyPr>
            <a:normAutofit fontScale="90000"/>
          </a:bodyPr>
          <a:lstStyle/>
          <a:p>
            <a:r>
              <a:rPr lang="ru-RU" sz="2900" b="1" dirty="0" smtClean="0"/>
              <a:t>НАД ВХОДОМ В ХРАМ, А ИНОГДА РЯДОМ СТРОИТСЯ КОЛОКОЛЬНЯ ИЛИ ЗВОННИЦА</a:t>
            </a:r>
            <a:r>
              <a:rPr lang="ru-RU" b="1" dirty="0" smtClean="0"/>
              <a:t/>
            </a:r>
            <a:br>
              <a:rPr lang="ru-RU" b="1" dirty="0" smtClean="0"/>
            </a:br>
            <a:endParaRPr lang="ru-RU" b="1" dirty="0"/>
          </a:p>
        </p:txBody>
      </p:sp>
      <p:pic>
        <p:nvPicPr>
          <p:cNvPr id="5" name="Picture 3" descr="http://stat8.blog.ru/lr/0c05236435ddc4159da1130ec4dfad35">
            <a:hlinkClick r:id="rId2"/>
          </p:cNvPr>
          <p:cNvPicPr>
            <a:picLocks noGrp="1" noChangeAspect="1" noChangeArrowheads="1"/>
          </p:cNvPicPr>
          <p:nvPr>
            <p:ph sz="half" idx="1"/>
          </p:nvPr>
        </p:nvPicPr>
        <p:blipFill>
          <a:blip r:embed="rId3" cstate="email"/>
          <a:srcRect t="21837" b="21837"/>
          <a:stretch>
            <a:fillRect/>
          </a:stretch>
        </p:blipFill>
        <p:spPr bwMode="auto">
          <a:xfrm>
            <a:off x="709612" y="1340769"/>
            <a:ext cx="3533775" cy="3096344"/>
          </a:xfrm>
          <a:prstGeom prst="rect">
            <a:avLst/>
          </a:prstGeom>
          <a:noFill/>
        </p:spPr>
      </p:pic>
      <p:pic>
        <p:nvPicPr>
          <p:cNvPr id="6" name="Picture 2" descr="http://www.cstb.ru/images/all_images/ProIntegration/Nominants%202009/bell-tower_9.jpg">
            <a:hlinkClick r:id="rId4"/>
          </p:cNvPr>
          <p:cNvPicPr>
            <a:picLocks noGrp="1" noChangeAspect="1" noChangeArrowheads="1"/>
          </p:cNvPicPr>
          <p:nvPr>
            <p:ph sz="half" idx="2"/>
          </p:nvPr>
        </p:nvPicPr>
        <p:blipFill>
          <a:blip r:embed="rId5" cstate="print"/>
          <a:srcRect t="4861" b="4861"/>
          <a:stretch>
            <a:fillRect/>
          </a:stretch>
        </p:blipFill>
        <p:spPr bwMode="auto">
          <a:xfrm>
            <a:off x="4648200" y="1124744"/>
            <a:ext cx="4038600" cy="2376264"/>
          </a:xfrm>
          <a:prstGeom prst="rect">
            <a:avLst/>
          </a:prstGeom>
          <a:noFill/>
        </p:spPr>
      </p:pic>
      <p:pic>
        <p:nvPicPr>
          <p:cNvPr id="7" name="Picture 2"/>
          <p:cNvPicPr>
            <a:picLocks noChangeAspect="1" noChangeArrowheads="1"/>
          </p:cNvPicPr>
          <p:nvPr/>
        </p:nvPicPr>
        <p:blipFill>
          <a:blip r:embed="rId6" cstate="print"/>
          <a:srcRect/>
          <a:stretch>
            <a:fillRect/>
          </a:stretch>
        </p:blipFill>
        <p:spPr bwMode="auto">
          <a:xfrm>
            <a:off x="4572000" y="3861048"/>
            <a:ext cx="4104456" cy="2711224"/>
          </a:xfrm>
          <a:prstGeom prst="rect">
            <a:avLst/>
          </a:prstGeom>
          <a:noFill/>
          <a:ln w="9525">
            <a:noFill/>
            <a:miter lim="800000"/>
            <a:headEnd/>
            <a:tailEnd/>
          </a:ln>
        </p:spPr>
      </p:pic>
      <p:pic>
        <p:nvPicPr>
          <p:cNvPr id="8" name="Picture 4"/>
          <p:cNvPicPr>
            <a:picLocks noChangeAspect="1" noChangeArrowheads="1"/>
          </p:cNvPicPr>
          <p:nvPr/>
        </p:nvPicPr>
        <p:blipFill>
          <a:blip r:embed="rId7" cstate="print"/>
          <a:srcRect/>
          <a:stretch>
            <a:fillRect/>
          </a:stretch>
        </p:blipFill>
        <p:spPr bwMode="auto">
          <a:xfrm>
            <a:off x="683569" y="4509120"/>
            <a:ext cx="3672408" cy="20631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Тёща\Desktop\конкурс опк\храм хр спас.jpg"/>
          <p:cNvPicPr>
            <a:picLocks noChangeAspect="1" noChangeArrowheads="1"/>
          </p:cNvPicPr>
          <p:nvPr/>
        </p:nvPicPr>
        <p:blipFill>
          <a:blip r:embed="rId2" cstate="print"/>
          <a:srcRect/>
          <a:stretch>
            <a:fillRect/>
          </a:stretch>
        </p:blipFill>
        <p:spPr bwMode="auto">
          <a:xfrm>
            <a:off x="251521" y="571500"/>
            <a:ext cx="4320480" cy="2857500"/>
          </a:xfrm>
          <a:prstGeom prst="rect">
            <a:avLst/>
          </a:prstGeom>
          <a:noFill/>
        </p:spPr>
      </p:pic>
      <p:sp>
        <p:nvSpPr>
          <p:cNvPr id="14339" name="Rectangle 3"/>
          <p:cNvSpPr>
            <a:spLocks noChangeArrowheads="1"/>
          </p:cNvSpPr>
          <p:nvPr/>
        </p:nvSpPr>
        <p:spPr bwMode="auto">
          <a:xfrm>
            <a:off x="467544" y="452178"/>
            <a:ext cx="1368152"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ХРАМ ХРИСТА СПАСИТЕЛЯ Г. МОСКВА</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4340" name="Picture 4" descr="C:\Users\Тёща\Desktop\конкурс опк\курская_битва_храм_прохоровка.jpg"/>
          <p:cNvPicPr>
            <a:picLocks noChangeAspect="1" noChangeArrowheads="1"/>
          </p:cNvPicPr>
          <p:nvPr/>
        </p:nvPicPr>
        <p:blipFill>
          <a:blip r:embed="rId3" cstate="print"/>
          <a:srcRect/>
          <a:stretch>
            <a:fillRect/>
          </a:stretch>
        </p:blipFill>
        <p:spPr bwMode="auto">
          <a:xfrm>
            <a:off x="4644009" y="548681"/>
            <a:ext cx="4320480" cy="2880319"/>
          </a:xfrm>
          <a:prstGeom prst="rect">
            <a:avLst/>
          </a:prstGeom>
          <a:noFill/>
        </p:spPr>
      </p:pic>
      <p:sp>
        <p:nvSpPr>
          <p:cNvPr id="14341" name="Rectangle 5"/>
          <p:cNvSpPr>
            <a:spLocks noChangeArrowheads="1"/>
          </p:cNvSpPr>
          <p:nvPr/>
        </p:nvSpPr>
        <p:spPr bwMode="auto">
          <a:xfrm>
            <a:off x="7020272" y="542478"/>
            <a:ext cx="194421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mj-lt"/>
                <a:ea typeface="Calibri" pitchFamily="34" charset="0"/>
                <a:cs typeface="Times New Roman" pitchFamily="18" charset="0"/>
              </a:rPr>
              <a:t>ЗНАМЕНСКО-ПЕТРОПАВЛОВСКИЙ ХРАМ В СЕЛЕ ПРОХОРОВКА НА МЕСТЕ КУРСКОЙ БИТВЫ.</a:t>
            </a:r>
            <a:endParaRPr kumimoji="0" lang="ru-RU" sz="1800" b="0" i="0" u="none" strike="noStrike" cap="none" normalizeH="0" baseline="0" dirty="0" smtClean="0">
              <a:ln>
                <a:noFill/>
              </a:ln>
              <a:solidFill>
                <a:schemeClr val="tx1"/>
              </a:solidFill>
              <a:effectLst/>
              <a:latin typeface="+mj-lt"/>
              <a:cs typeface="Arial" pitchFamily="34" charset="0"/>
            </a:endParaRPr>
          </a:p>
        </p:txBody>
      </p:sp>
      <p:pic>
        <p:nvPicPr>
          <p:cNvPr id="14342" name="Picture 6" descr="C:\Users\Тёща\Desktop\конкурс опк\mamaev_kurgan_2.jpg"/>
          <p:cNvPicPr>
            <a:picLocks noChangeAspect="1" noChangeArrowheads="1"/>
          </p:cNvPicPr>
          <p:nvPr/>
        </p:nvPicPr>
        <p:blipFill>
          <a:blip r:embed="rId4" cstate="print"/>
          <a:srcRect/>
          <a:stretch>
            <a:fillRect/>
          </a:stretch>
        </p:blipFill>
        <p:spPr bwMode="auto">
          <a:xfrm>
            <a:off x="251520" y="3488630"/>
            <a:ext cx="4320480" cy="3180730"/>
          </a:xfrm>
          <a:prstGeom prst="rect">
            <a:avLst/>
          </a:prstGeom>
          <a:noFill/>
        </p:spPr>
      </p:pic>
      <p:sp>
        <p:nvSpPr>
          <p:cNvPr id="14343" name="Rectangle 7"/>
          <p:cNvSpPr>
            <a:spLocks noChangeArrowheads="1"/>
          </p:cNvSpPr>
          <p:nvPr/>
        </p:nvSpPr>
        <p:spPr bwMode="auto">
          <a:xfrm>
            <a:off x="251520" y="3379023"/>
            <a:ext cx="4248472"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ЦЕРКОВЬ ВСЕХ СВЯТЫХ НА МАМАЕВОМ КУРГАНЕ (ВОЛГОГРАД) </a:t>
            </a: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4344" name="Picture 8" descr="C:\Users\Тёща\Desktop\конкурс опк\хр геор победон.jpg"/>
          <p:cNvPicPr>
            <a:picLocks noChangeAspect="1" noChangeArrowheads="1"/>
          </p:cNvPicPr>
          <p:nvPr/>
        </p:nvPicPr>
        <p:blipFill>
          <a:blip r:embed="rId5" cstate="print"/>
          <a:srcRect/>
          <a:stretch>
            <a:fillRect/>
          </a:stretch>
        </p:blipFill>
        <p:spPr bwMode="auto">
          <a:xfrm>
            <a:off x="4644008" y="3483006"/>
            <a:ext cx="4320479" cy="3186354"/>
          </a:xfrm>
          <a:prstGeom prst="rect">
            <a:avLst/>
          </a:prstGeom>
          <a:noFill/>
        </p:spPr>
      </p:pic>
      <p:sp>
        <p:nvSpPr>
          <p:cNvPr id="14345" name="Rectangle 9"/>
          <p:cNvSpPr>
            <a:spLocks noChangeArrowheads="1"/>
          </p:cNvSpPr>
          <p:nvPr/>
        </p:nvSpPr>
        <p:spPr bwMode="auto">
          <a:xfrm>
            <a:off x="7164288" y="3408114"/>
            <a:ext cx="1800200"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ХРАМ ВЕЛИКОМУЧЕНИКА ГЕОРГИЯ ПОБЕДОНОСЦА НА ПОКЛОННОЙ  ГОРЕ</a:t>
            </a:r>
            <a:endParaRPr kumimoji="0" lang="ru-RU"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04664"/>
            <a:ext cx="8229600" cy="576064"/>
          </a:xfrm>
        </p:spPr>
        <p:txBody>
          <a:bodyPr>
            <a:normAutofit/>
          </a:bodyPr>
          <a:lstStyle/>
          <a:p>
            <a:r>
              <a:rPr lang="ru-RU" sz="2600" dirty="0" smtClean="0"/>
              <a:t>                   </a:t>
            </a:r>
            <a:r>
              <a:rPr lang="ru-RU" sz="2600" b="1" dirty="0" smtClean="0"/>
              <a:t>САМЫЕ БОЛЬШИЕ ХРАМЫ РОССИИ</a:t>
            </a:r>
            <a:endParaRPr lang="ru-RU" sz="2600" b="1" dirty="0"/>
          </a:p>
        </p:txBody>
      </p:sp>
      <p:pic>
        <p:nvPicPr>
          <p:cNvPr id="32770" name="Picture 2" descr="C:\Users\Тёща\Desktop\конкурс опк\Крестовоздвиженский_собор_в_Верхотурье.jpg"/>
          <p:cNvPicPr>
            <a:picLocks noGrp="1" noChangeAspect="1" noChangeArrowheads="1"/>
          </p:cNvPicPr>
          <p:nvPr>
            <p:ph sz="half" idx="1"/>
          </p:nvPr>
        </p:nvPicPr>
        <p:blipFill>
          <a:blip r:embed="rId2" cstate="print"/>
          <a:srcRect/>
          <a:stretch>
            <a:fillRect/>
          </a:stretch>
        </p:blipFill>
        <p:spPr bwMode="auto">
          <a:xfrm>
            <a:off x="457200" y="1124744"/>
            <a:ext cx="4038600" cy="2592288"/>
          </a:xfrm>
          <a:prstGeom prst="rect">
            <a:avLst/>
          </a:prstGeom>
          <a:noFill/>
        </p:spPr>
      </p:pic>
      <p:pic>
        <p:nvPicPr>
          <p:cNvPr id="32771" name="Picture 3" descr="C:\Users\Тёща\Desktop\конкурс опк\санкт петер.jpg"/>
          <p:cNvPicPr>
            <a:picLocks noGrp="1" noChangeAspect="1" noChangeArrowheads="1"/>
          </p:cNvPicPr>
          <p:nvPr>
            <p:ph sz="half" idx="2"/>
          </p:nvPr>
        </p:nvPicPr>
        <p:blipFill>
          <a:blip r:embed="rId3" cstate="print"/>
          <a:srcRect/>
          <a:stretch>
            <a:fillRect/>
          </a:stretch>
        </p:blipFill>
        <p:spPr bwMode="auto">
          <a:xfrm>
            <a:off x="4648200" y="1484784"/>
            <a:ext cx="4038600" cy="3888432"/>
          </a:xfrm>
          <a:prstGeom prst="rect">
            <a:avLst/>
          </a:prstGeom>
          <a:noFill/>
        </p:spPr>
      </p:pic>
      <p:pic>
        <p:nvPicPr>
          <p:cNvPr id="32773" name="Picture 5" descr="C:\Users\Тёща\Desktop\конкурс опк\храм хр спас.jpg"/>
          <p:cNvPicPr>
            <a:picLocks noChangeAspect="1" noChangeArrowheads="1"/>
          </p:cNvPicPr>
          <p:nvPr/>
        </p:nvPicPr>
        <p:blipFill>
          <a:blip r:embed="rId4" cstate="print"/>
          <a:srcRect/>
          <a:stretch>
            <a:fillRect/>
          </a:stretch>
        </p:blipFill>
        <p:spPr bwMode="auto">
          <a:xfrm>
            <a:off x="428625" y="3933056"/>
            <a:ext cx="4215383" cy="2601746"/>
          </a:xfrm>
          <a:prstGeom prst="rect">
            <a:avLst/>
          </a:prstGeom>
          <a:noFill/>
        </p:spPr>
      </p:pic>
      <p:sp>
        <p:nvSpPr>
          <p:cNvPr id="9" name="Прямоугольник 8"/>
          <p:cNvSpPr/>
          <p:nvPr/>
        </p:nvSpPr>
        <p:spPr>
          <a:xfrm>
            <a:off x="395536" y="3789040"/>
            <a:ext cx="1656184" cy="923330"/>
          </a:xfrm>
          <a:prstGeom prst="rect">
            <a:avLst/>
          </a:prstGeom>
        </p:spPr>
        <p:txBody>
          <a:bodyPr wrap="square">
            <a:spAutoFit/>
          </a:bodyPr>
          <a:lstStyle/>
          <a:p>
            <a:pPr lvl="0" fontAlgn="base">
              <a:spcBef>
                <a:spcPct val="0"/>
              </a:spcBef>
              <a:spcAft>
                <a:spcPct val="0"/>
              </a:spcAft>
            </a:pPr>
            <a:r>
              <a:rPr lang="ru-RU" dirty="0" smtClean="0">
                <a:latin typeface="Calibri" pitchFamily="34" charset="0"/>
                <a:ea typeface="Calibri" pitchFamily="34" charset="0"/>
                <a:cs typeface="Times New Roman" pitchFamily="18" charset="0"/>
              </a:rPr>
              <a:t>ХРАМ ХРИСТА СПАСИТЕЛЯ Г. МОСКВА</a:t>
            </a:r>
            <a:endParaRPr lang="ru-RU" sz="2000" dirty="0" smtClean="0">
              <a:latin typeface="Arial" pitchFamily="34" charset="0"/>
              <a:cs typeface="Arial" pitchFamily="34" charset="0"/>
            </a:endParaRPr>
          </a:p>
        </p:txBody>
      </p:sp>
      <p:sp>
        <p:nvSpPr>
          <p:cNvPr id="10" name="Прямоугольник 9"/>
          <p:cNvSpPr/>
          <p:nvPr/>
        </p:nvSpPr>
        <p:spPr>
          <a:xfrm>
            <a:off x="467544" y="1052737"/>
            <a:ext cx="3960440" cy="646331"/>
          </a:xfrm>
          <a:prstGeom prst="rect">
            <a:avLst/>
          </a:prstGeom>
        </p:spPr>
        <p:txBody>
          <a:bodyPr wrap="square">
            <a:spAutoFit/>
          </a:bodyPr>
          <a:lstStyle/>
          <a:p>
            <a:r>
              <a:rPr lang="ru-RU" dirty="0" smtClean="0"/>
              <a:t>КРЕСТОВОЗДВИЖЕНСКИЙ СОБОР Г. ВЕРХОТУРЬЕ </a:t>
            </a:r>
            <a:endParaRPr lang="ru-RU" dirty="0"/>
          </a:p>
        </p:txBody>
      </p:sp>
      <p:sp>
        <p:nvSpPr>
          <p:cNvPr id="32774" name="Rectangle 6"/>
          <p:cNvSpPr>
            <a:spLocks noChangeArrowheads="1"/>
          </p:cNvSpPr>
          <p:nvPr/>
        </p:nvSpPr>
        <p:spPr bwMode="auto">
          <a:xfrm>
            <a:off x="4860032" y="5404864"/>
            <a:ext cx="385192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pPr>
            <a:r>
              <a:rPr kumimoji="0" lang="ru-RU"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ИСААКИЕВСКИЙ СОБОР  Г. САНКТ-ПЕТЕРБУРГ</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b="1" dirty="0" smtClean="0"/>
              <a:t>ДОМ  БОЖИЙ</a:t>
            </a:r>
            <a:endParaRPr lang="ru-RU" b="1" dirty="0"/>
          </a:p>
        </p:txBody>
      </p:sp>
      <p:sp>
        <p:nvSpPr>
          <p:cNvPr id="3" name="Содержимое 2"/>
          <p:cNvSpPr>
            <a:spLocks noGrp="1"/>
          </p:cNvSpPr>
          <p:nvPr>
            <p:ph sz="half" idx="1"/>
          </p:nvPr>
        </p:nvSpPr>
        <p:spPr/>
        <p:txBody>
          <a:bodyPr>
            <a:normAutofit fontScale="70000" lnSpcReduction="20000"/>
          </a:bodyPr>
          <a:lstStyle/>
          <a:p>
            <a:pPr>
              <a:spcBef>
                <a:spcPct val="50000"/>
              </a:spcBef>
              <a:buNone/>
            </a:pPr>
            <a:r>
              <a:rPr lang="ru-RU" sz="2800" dirty="0" smtClean="0">
                <a:solidFill>
                  <a:schemeClr val="bg1"/>
                </a:solidFill>
              </a:rPr>
              <a:t>Этот  дом – не просто</a:t>
            </a:r>
          </a:p>
          <a:p>
            <a:pPr>
              <a:spcBef>
                <a:spcPct val="50000"/>
              </a:spcBef>
              <a:buNone/>
            </a:pPr>
            <a:r>
              <a:rPr lang="ru-RU" sz="2800" i="1" dirty="0" smtClean="0"/>
              <a:t>     Храм Божий на горе мелькнул</a:t>
            </a:r>
            <a:r>
              <a:rPr lang="ru-RU" sz="2800" dirty="0" smtClean="0"/>
              <a:t/>
            </a:r>
            <a:br>
              <a:rPr lang="ru-RU" sz="2800" dirty="0" smtClean="0"/>
            </a:br>
            <a:r>
              <a:rPr lang="ru-RU" sz="2800" i="1" dirty="0" smtClean="0"/>
              <a:t>И детски чистым чувством веры</a:t>
            </a:r>
            <a:r>
              <a:rPr lang="ru-RU" sz="2800" dirty="0" smtClean="0"/>
              <a:t/>
            </a:r>
            <a:br>
              <a:rPr lang="ru-RU" sz="2800" dirty="0" smtClean="0"/>
            </a:br>
            <a:r>
              <a:rPr lang="ru-RU" sz="2800" i="1" dirty="0" smtClean="0"/>
              <a:t>Внезапно на душу пахнул…</a:t>
            </a:r>
            <a:r>
              <a:rPr lang="ru-RU" sz="2800" dirty="0" smtClean="0"/>
              <a:t/>
            </a:r>
            <a:br>
              <a:rPr lang="ru-RU" sz="2800" dirty="0" smtClean="0"/>
            </a:br>
            <a:r>
              <a:rPr lang="ru-RU" sz="2800" i="1" dirty="0" smtClean="0"/>
              <a:t>Нет отрицанья, нет сомненья,</a:t>
            </a:r>
            <a:r>
              <a:rPr lang="ru-RU" sz="2800" dirty="0" smtClean="0"/>
              <a:t/>
            </a:r>
            <a:br>
              <a:rPr lang="ru-RU" sz="2800" dirty="0" smtClean="0"/>
            </a:br>
            <a:r>
              <a:rPr lang="ru-RU" sz="2800" i="1" dirty="0" smtClean="0"/>
              <a:t>И шепчет голос неземной:</a:t>
            </a:r>
            <a:r>
              <a:rPr lang="ru-RU" sz="2800" dirty="0" smtClean="0"/>
              <a:t/>
            </a:r>
            <a:br>
              <a:rPr lang="ru-RU" sz="2800" dirty="0" smtClean="0"/>
            </a:br>
            <a:r>
              <a:rPr lang="ru-RU" sz="2800" i="1" dirty="0" smtClean="0"/>
              <a:t>Войди с открытой головой!</a:t>
            </a:r>
            <a:r>
              <a:rPr lang="ru-RU" sz="2800" dirty="0" smtClean="0"/>
              <a:t/>
            </a:r>
            <a:br>
              <a:rPr lang="ru-RU" sz="2800" dirty="0" smtClean="0"/>
            </a:br>
            <a:r>
              <a:rPr lang="ru-RU" sz="2800" i="1" dirty="0" smtClean="0"/>
              <a:t>Войди! Христос наложит руки</a:t>
            </a:r>
            <a:r>
              <a:rPr lang="ru-RU" sz="2800" dirty="0" smtClean="0"/>
              <a:t/>
            </a:r>
            <a:br>
              <a:rPr lang="ru-RU" sz="2800" dirty="0" smtClean="0"/>
            </a:br>
            <a:r>
              <a:rPr lang="ru-RU" sz="2800" i="1" dirty="0" smtClean="0"/>
              <a:t>И снимет волею своей</a:t>
            </a:r>
            <a:r>
              <a:rPr lang="ru-RU" sz="2800" dirty="0" smtClean="0"/>
              <a:t/>
            </a:r>
            <a:br>
              <a:rPr lang="ru-RU" sz="2800" dirty="0" smtClean="0"/>
            </a:br>
            <a:r>
              <a:rPr lang="ru-RU" sz="2800" i="1" dirty="0" smtClean="0"/>
              <a:t>С души оковы, с сердца муки</a:t>
            </a:r>
            <a:r>
              <a:rPr lang="ru-RU" sz="2800" dirty="0" smtClean="0"/>
              <a:t/>
            </a:r>
            <a:br>
              <a:rPr lang="ru-RU" sz="2800" dirty="0" smtClean="0"/>
            </a:br>
            <a:r>
              <a:rPr lang="ru-RU" sz="2800" i="1" dirty="0" smtClean="0"/>
              <a:t>И язвы с совести больной…</a:t>
            </a:r>
            <a:br>
              <a:rPr lang="ru-RU" sz="2800" i="1" dirty="0" smtClean="0"/>
            </a:br>
            <a:r>
              <a:rPr lang="ru-RU" sz="2800" b="1" i="1" dirty="0" smtClean="0"/>
              <a:t>Н.А.Некрасов</a:t>
            </a:r>
            <a:endParaRPr lang="ru-RU" sz="2800" dirty="0" smtClean="0"/>
          </a:p>
          <a:p>
            <a:pPr>
              <a:spcBef>
                <a:spcPct val="50000"/>
              </a:spcBef>
              <a:buNone/>
            </a:pPr>
            <a:endParaRPr lang="ru-RU" sz="2800" dirty="0"/>
          </a:p>
        </p:txBody>
      </p:sp>
      <p:sp>
        <p:nvSpPr>
          <p:cNvPr id="4" name="Содержимое 3"/>
          <p:cNvSpPr>
            <a:spLocks noGrp="1"/>
          </p:cNvSpPr>
          <p:nvPr>
            <p:ph sz="half" idx="2"/>
          </p:nvPr>
        </p:nvSpPr>
        <p:spPr/>
        <p:txBody>
          <a:bodyPr>
            <a:normAutofit fontScale="70000" lnSpcReduction="20000"/>
          </a:bodyPr>
          <a:lstStyle/>
          <a:p>
            <a:pPr>
              <a:buNone/>
            </a:pPr>
            <a:r>
              <a:rPr lang="ru-RU" sz="2800" dirty="0" smtClean="0">
                <a:solidFill>
                  <a:schemeClr val="bg1"/>
                </a:solidFill>
              </a:rPr>
              <a:t>тот  дом – не просто дом                          Он красивый и с крестом.                      Золотые купола. Звонкие</a:t>
            </a:r>
            <a:endParaRPr lang="ru-RU" dirty="0"/>
          </a:p>
        </p:txBody>
      </p:sp>
      <p:pic>
        <p:nvPicPr>
          <p:cNvPr id="7" name="Picture 3"/>
          <p:cNvPicPr>
            <a:picLocks noChangeAspect="1" noChangeArrowheads="1"/>
          </p:cNvPicPr>
          <p:nvPr/>
        </p:nvPicPr>
        <p:blipFill>
          <a:blip r:embed="rId2" cstate="print"/>
          <a:srcRect/>
          <a:stretch>
            <a:fillRect/>
          </a:stretch>
        </p:blipFill>
        <p:spPr bwMode="auto">
          <a:xfrm flipH="1">
            <a:off x="4644006" y="2348880"/>
            <a:ext cx="3960442" cy="33123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71400"/>
            <a:ext cx="8229600" cy="1584176"/>
          </a:xfrm>
        </p:spPr>
        <p:txBody>
          <a:bodyPr>
            <a:normAutofit/>
          </a:bodyPr>
          <a:lstStyle/>
          <a:p>
            <a:r>
              <a:rPr lang="ru-RU" sz="2600" b="1" dirty="0" smtClean="0"/>
              <a:t>                                МЫ ВХОДИМ В ХРАМ</a:t>
            </a:r>
            <a:br>
              <a:rPr lang="ru-RU" sz="2600" b="1" dirty="0" smtClean="0"/>
            </a:br>
            <a:endParaRPr lang="ru-RU" sz="2600" b="1" dirty="0"/>
          </a:p>
        </p:txBody>
      </p:sp>
      <p:sp>
        <p:nvSpPr>
          <p:cNvPr id="4" name="Содержимое 3"/>
          <p:cNvSpPr>
            <a:spLocks noGrp="1"/>
          </p:cNvSpPr>
          <p:nvPr>
            <p:ph sz="half" idx="2"/>
          </p:nvPr>
        </p:nvSpPr>
        <p:spPr>
          <a:xfrm>
            <a:off x="4648200" y="1412776"/>
            <a:ext cx="4038600" cy="4942149"/>
          </a:xfrm>
        </p:spPr>
        <p:txBody>
          <a:bodyPr>
            <a:normAutofit fontScale="92500" lnSpcReduction="20000"/>
          </a:bodyPr>
          <a:lstStyle/>
          <a:p>
            <a:pPr>
              <a:buNone/>
            </a:pPr>
            <a:r>
              <a:rPr lang="ru-RU" sz="2800" dirty="0" smtClean="0"/>
              <a:t>   Паперть – крыльцо храма, площадка перед входными дверями храма, на которую ведут несколько ступеней. Паперть символизирует образ того духовного возвышения, на котором находится Церковь среди окружающего мира, как Царство не от мира сего.</a:t>
            </a:r>
            <a:endParaRPr lang="ru-RU" sz="2800" dirty="0"/>
          </a:p>
        </p:txBody>
      </p:sp>
      <p:pic>
        <p:nvPicPr>
          <p:cNvPr id="5" name="Picture 2"/>
          <p:cNvPicPr>
            <a:picLocks noGrp="1" noChangeAspect="1" noChangeArrowheads="1"/>
          </p:cNvPicPr>
          <p:nvPr>
            <p:ph sz="half" idx="1"/>
          </p:nvPr>
        </p:nvPicPr>
        <p:blipFill>
          <a:blip r:embed="rId2" cstate="print"/>
          <a:srcRect/>
          <a:stretch>
            <a:fillRect/>
          </a:stretch>
        </p:blipFill>
        <p:spPr>
          <a:xfrm>
            <a:off x="395536" y="1412776"/>
            <a:ext cx="4104456" cy="4941987"/>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692696"/>
            <a:ext cx="7185992" cy="720080"/>
          </a:xfrm>
        </p:spPr>
        <p:txBody>
          <a:bodyPr>
            <a:normAutofit fontScale="90000"/>
          </a:bodyPr>
          <a:lstStyle/>
          <a:p>
            <a:r>
              <a:rPr lang="ru-RU" sz="2600" b="1" dirty="0" smtClean="0">
                <a:solidFill>
                  <a:srgbClr val="FF0000"/>
                </a:solidFill>
              </a:rPr>
              <a:t>                        </a:t>
            </a:r>
            <a:r>
              <a:rPr lang="ru-RU" sz="2900" b="1" dirty="0" smtClean="0">
                <a:solidFill>
                  <a:schemeClr val="accent2"/>
                </a:solidFill>
              </a:rPr>
              <a:t>СХЕМА СТРОЕНИЯ ХРАМА</a:t>
            </a:r>
            <a:br>
              <a:rPr lang="ru-RU" sz="2900" b="1" dirty="0" smtClean="0">
                <a:solidFill>
                  <a:schemeClr val="accent2"/>
                </a:solidFill>
              </a:rPr>
            </a:br>
            <a:endParaRPr lang="ru-RU" sz="2900" b="1" dirty="0">
              <a:solidFill>
                <a:schemeClr val="accent2"/>
              </a:solidFill>
            </a:endParaRPr>
          </a:p>
        </p:txBody>
      </p:sp>
      <p:sp>
        <p:nvSpPr>
          <p:cNvPr id="4" name="Содержимое 3"/>
          <p:cNvSpPr>
            <a:spLocks noGrp="1"/>
          </p:cNvSpPr>
          <p:nvPr>
            <p:ph sz="half" idx="2"/>
          </p:nvPr>
        </p:nvSpPr>
        <p:spPr/>
        <p:txBody>
          <a:bodyPr>
            <a:normAutofit/>
          </a:bodyPr>
          <a:lstStyle/>
          <a:p>
            <a:r>
              <a:rPr lang="ru-RU" sz="1800" b="1" dirty="0" smtClean="0">
                <a:solidFill>
                  <a:srgbClr val="000054"/>
                </a:solidFill>
              </a:rPr>
              <a:t>В связи с традицией православный храм  четко делится на три части.</a:t>
            </a:r>
          </a:p>
          <a:p>
            <a:r>
              <a:rPr lang="ru-RU" sz="1800" b="1" dirty="0" smtClean="0">
                <a:solidFill>
                  <a:srgbClr val="000054"/>
                </a:solidFill>
              </a:rPr>
              <a:t>Алтарь символизирует</a:t>
            </a:r>
            <a:br>
              <a:rPr lang="ru-RU" sz="1800" b="1" dirty="0" smtClean="0">
                <a:solidFill>
                  <a:srgbClr val="000054"/>
                </a:solidFill>
              </a:rPr>
            </a:br>
            <a:r>
              <a:rPr lang="ru-RU" sz="1800" b="1" dirty="0" smtClean="0">
                <a:solidFill>
                  <a:srgbClr val="000054"/>
                </a:solidFill>
              </a:rPr>
              <a:t>царство небесное; сюда входят лишь священнослужители.</a:t>
            </a:r>
          </a:p>
          <a:p>
            <a:r>
              <a:rPr lang="ru-RU" sz="1800" b="1" dirty="0" smtClean="0">
                <a:solidFill>
                  <a:srgbClr val="000054"/>
                </a:solidFill>
              </a:rPr>
              <a:t>Храмом называется центральная</a:t>
            </a:r>
            <a:br>
              <a:rPr lang="ru-RU" sz="1800" b="1" dirty="0" smtClean="0">
                <a:solidFill>
                  <a:srgbClr val="000054"/>
                </a:solidFill>
              </a:rPr>
            </a:br>
            <a:r>
              <a:rPr lang="ru-RU" sz="1800" b="1" dirty="0" smtClean="0">
                <a:solidFill>
                  <a:srgbClr val="000054"/>
                </a:solidFill>
              </a:rPr>
              <a:t>часть, которая в православии</a:t>
            </a:r>
            <a:br>
              <a:rPr lang="ru-RU" sz="1800" b="1" dirty="0" smtClean="0">
                <a:solidFill>
                  <a:srgbClr val="000054"/>
                </a:solidFill>
              </a:rPr>
            </a:br>
            <a:r>
              <a:rPr lang="ru-RU" sz="1800" b="1" dirty="0" smtClean="0">
                <a:solidFill>
                  <a:srgbClr val="000054"/>
                </a:solidFill>
              </a:rPr>
              <a:t>открыта всем верующим.</a:t>
            </a:r>
          </a:p>
          <a:p>
            <a:r>
              <a:rPr lang="ru-RU" sz="1800" b="1" dirty="0" smtClean="0">
                <a:solidFill>
                  <a:srgbClr val="000054"/>
                </a:solidFill>
              </a:rPr>
              <a:t>Притвор храма предназначен</a:t>
            </a:r>
            <a:br>
              <a:rPr lang="ru-RU" sz="1800" b="1" dirty="0" smtClean="0">
                <a:solidFill>
                  <a:srgbClr val="000054"/>
                </a:solidFill>
              </a:rPr>
            </a:br>
            <a:r>
              <a:rPr lang="ru-RU" sz="1800" b="1" dirty="0" smtClean="0">
                <a:solidFill>
                  <a:srgbClr val="000054"/>
                </a:solidFill>
              </a:rPr>
              <a:t>для оглашенных (готовящихся</a:t>
            </a:r>
            <a:br>
              <a:rPr lang="ru-RU" sz="1800" b="1" dirty="0" smtClean="0">
                <a:solidFill>
                  <a:srgbClr val="000054"/>
                </a:solidFill>
              </a:rPr>
            </a:br>
            <a:r>
              <a:rPr lang="ru-RU" sz="1800" b="1" dirty="0" smtClean="0">
                <a:solidFill>
                  <a:srgbClr val="000054"/>
                </a:solidFill>
              </a:rPr>
              <a:t>принять православие) или провинившихся.</a:t>
            </a:r>
          </a:p>
          <a:p>
            <a:pPr algn="ctr"/>
            <a:endParaRPr lang="ru-RU" b="1" dirty="0">
              <a:solidFill>
                <a:srgbClr val="000054"/>
              </a:solidFill>
            </a:endParaRPr>
          </a:p>
        </p:txBody>
      </p:sp>
      <p:pic>
        <p:nvPicPr>
          <p:cNvPr id="5" name="Picture 4" descr="35"/>
          <p:cNvPicPr>
            <a:picLocks noGrp="1" noChangeAspect="1" noChangeArrowheads="1"/>
          </p:cNvPicPr>
          <p:nvPr>
            <p:ph sz="half" idx="1"/>
          </p:nvPr>
        </p:nvPicPr>
        <p:blipFill>
          <a:blip r:embed="rId2" cstate="print"/>
          <a:srcRect/>
          <a:stretch>
            <a:fillRect/>
          </a:stretch>
        </p:blipFill>
        <p:spPr bwMode="auto">
          <a:xfrm>
            <a:off x="467544" y="1484784"/>
            <a:ext cx="3888432" cy="48699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80696"/>
          </a:xfrm>
        </p:spPr>
        <p:txBody>
          <a:bodyPr>
            <a:noAutofit/>
          </a:bodyPr>
          <a:lstStyle/>
          <a:p>
            <a:pPr algn="ctr"/>
            <a:r>
              <a:rPr lang="ru-RU" sz="2600" b="1" dirty="0" smtClean="0"/>
              <a:t>ПРИТВОР — ЭТО НЕБОЛЬШОЕ ПРОСТРАНСТВО МЕЖДУ ДВЕРЬЮ И САМИМ ХРАМОМ</a:t>
            </a:r>
            <a:endParaRPr lang="ru-RU" sz="2600" dirty="0"/>
          </a:p>
        </p:txBody>
      </p:sp>
      <p:pic>
        <p:nvPicPr>
          <p:cNvPr id="4" name="Содержимое 3"/>
          <p:cNvPicPr>
            <a:picLocks noGrp="1" noChangeAspect="1"/>
          </p:cNvPicPr>
          <p:nvPr>
            <p:ph idx="1"/>
          </p:nvPr>
        </p:nvPicPr>
        <p:blipFill>
          <a:blip r:embed="rId2" cstate="email"/>
          <a:srcRect/>
          <a:stretch>
            <a:fillRect/>
          </a:stretch>
        </p:blipFill>
        <p:spPr bwMode="auto">
          <a:xfrm>
            <a:off x="539552" y="1772817"/>
            <a:ext cx="8136904" cy="460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20656"/>
          </a:xfrm>
        </p:spPr>
        <p:txBody>
          <a:bodyPr>
            <a:noAutofit/>
          </a:bodyPr>
          <a:lstStyle/>
          <a:p>
            <a:r>
              <a:rPr lang="ru-RU" sz="2600" b="1" dirty="0" smtClean="0"/>
              <a:t>ЦЕНТРАЛЬНАЯ ЧАСТЬ ХРАМА ДЛЯ ВСЕХ ВЕРУЮЩИХ</a:t>
            </a:r>
            <a:endParaRPr lang="ru-RU" sz="2600" b="1" dirty="0"/>
          </a:p>
        </p:txBody>
      </p:sp>
      <p:pic>
        <p:nvPicPr>
          <p:cNvPr id="5" name="Содержимое 3"/>
          <p:cNvPicPr>
            <a:picLocks noGrp="1" noChangeAspect="1"/>
          </p:cNvPicPr>
          <p:nvPr>
            <p:ph sz="half" idx="1"/>
          </p:nvPr>
        </p:nvPicPr>
        <p:blipFill>
          <a:blip r:embed="rId2" cstate="email"/>
          <a:srcRect/>
          <a:stretch>
            <a:fillRect/>
          </a:stretch>
        </p:blipFill>
        <p:spPr bwMode="auto">
          <a:xfrm>
            <a:off x="457200" y="1556792"/>
            <a:ext cx="4038600" cy="4968551"/>
          </a:xfrm>
          <a:prstGeom prst="rect">
            <a:avLst/>
          </a:prstGeom>
          <a:noFill/>
          <a:ln w="9525">
            <a:noFill/>
            <a:miter lim="800000"/>
            <a:headEnd/>
            <a:tailEnd/>
          </a:ln>
        </p:spPr>
      </p:pic>
      <p:pic>
        <p:nvPicPr>
          <p:cNvPr id="33794" name="Picture 2" descr="C:\Users\Тёща\Desktop\конкурс опк\374_0050783b.jpg"/>
          <p:cNvPicPr>
            <a:picLocks noGrp="1" noChangeAspect="1" noChangeArrowheads="1"/>
          </p:cNvPicPr>
          <p:nvPr>
            <p:ph sz="half" idx="2"/>
          </p:nvPr>
        </p:nvPicPr>
        <p:blipFill>
          <a:blip r:embed="rId3" cstate="print"/>
          <a:srcRect/>
          <a:stretch>
            <a:fillRect/>
          </a:stretch>
        </p:blipFill>
        <p:spPr bwMode="auto">
          <a:xfrm>
            <a:off x="4648200" y="1268760"/>
            <a:ext cx="4172272" cy="2448272"/>
          </a:xfrm>
          <a:prstGeom prst="rect">
            <a:avLst/>
          </a:prstGeom>
          <a:noFill/>
        </p:spPr>
      </p:pic>
      <p:pic>
        <p:nvPicPr>
          <p:cNvPr id="33796" name="Picture 4" descr="C:\Users\Тёща\Desktop\конкурс опк\i (3).jpg"/>
          <p:cNvPicPr>
            <a:picLocks noChangeAspect="1" noChangeArrowheads="1"/>
          </p:cNvPicPr>
          <p:nvPr/>
        </p:nvPicPr>
        <p:blipFill>
          <a:blip r:embed="rId4" cstate="print"/>
          <a:srcRect/>
          <a:stretch>
            <a:fillRect/>
          </a:stretch>
        </p:blipFill>
        <p:spPr bwMode="auto">
          <a:xfrm>
            <a:off x="4644008" y="3933056"/>
            <a:ext cx="4248472" cy="2592288"/>
          </a:xfrm>
          <a:prstGeom prst="rect">
            <a:avLst/>
          </a:prstGeom>
          <a:noFill/>
        </p:spPr>
      </p:pic>
      <p:sp>
        <p:nvSpPr>
          <p:cNvPr id="33797" name="Rectangle 5"/>
          <p:cNvSpPr>
            <a:spLocks noChangeArrowheads="1"/>
          </p:cNvSpPr>
          <p:nvPr/>
        </p:nvSpPr>
        <p:spPr bwMode="auto">
          <a:xfrm>
            <a:off x="5076056" y="6441756"/>
            <a:ext cx="367240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КАНУН</a:t>
            </a:r>
            <a:r>
              <a:rPr kumimoji="0" lang="ru-RU" sz="16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 ПАНИХИДНЫЙ СТОЛИК</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3799" name="Rectangle 7"/>
          <p:cNvSpPr>
            <a:spLocks noChangeArrowheads="1"/>
          </p:cNvSpPr>
          <p:nvPr/>
        </p:nvSpPr>
        <p:spPr bwMode="auto">
          <a:xfrm>
            <a:off x="4716016" y="3667671"/>
            <a:ext cx="3888432"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АНАЛОЙ С ИКОНОЙ</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600" b="1" dirty="0" smtClean="0"/>
              <a:t>ИКОНОСТАС - </a:t>
            </a:r>
            <a:r>
              <a:rPr lang="ru-RU" sz="2800" b="1" dirty="0" smtClean="0"/>
              <a:t>ПЕРЕГОРОДКА С РЯДАМИ ИКОН,</a:t>
            </a:r>
            <a:br>
              <a:rPr lang="ru-RU" sz="2800" b="1" dirty="0" smtClean="0"/>
            </a:br>
            <a:r>
              <a:rPr lang="ru-RU" sz="2800" b="1" dirty="0" smtClean="0"/>
              <a:t>ОТДЕЛЯЮЩАЯ АЛТАРЬ ОТ </a:t>
            </a:r>
            <a:br>
              <a:rPr lang="ru-RU" sz="2800" b="1" dirty="0" smtClean="0"/>
            </a:br>
            <a:r>
              <a:rPr lang="ru-RU" sz="2800" b="1" dirty="0" smtClean="0"/>
              <a:t>ОСНОВНОЙ ЧАСТИ ХРАМА. </a:t>
            </a:r>
          </a:p>
        </p:txBody>
      </p:sp>
      <p:sp>
        <p:nvSpPr>
          <p:cNvPr id="4" name="Содержимое 3"/>
          <p:cNvSpPr>
            <a:spLocks noGrp="1"/>
          </p:cNvSpPr>
          <p:nvPr>
            <p:ph sz="half" idx="2"/>
          </p:nvPr>
        </p:nvSpPr>
        <p:spPr/>
        <p:txBody>
          <a:bodyPr>
            <a:normAutofit/>
          </a:bodyPr>
          <a:lstStyle/>
          <a:p>
            <a:pPr>
              <a:buNone/>
            </a:pPr>
            <a:endParaRPr lang="ru-RU" sz="1600" dirty="0" smtClean="0"/>
          </a:p>
          <a:p>
            <a:pPr lvl="0"/>
            <a:r>
              <a:rPr lang="ru-RU" sz="1600" dirty="0" smtClean="0"/>
              <a:t>Иконы Спасителя, Богоматери,        храмовая икона.         </a:t>
            </a:r>
          </a:p>
          <a:p>
            <a:pPr lvl="0"/>
            <a:r>
              <a:rPr lang="ru-RU" sz="1600" dirty="0" smtClean="0"/>
              <a:t>Иконы двунадесятых праздников.</a:t>
            </a:r>
          </a:p>
          <a:p>
            <a:pPr lvl="0"/>
            <a:r>
              <a:rPr lang="ru-RU" sz="1600" dirty="0" smtClean="0"/>
              <a:t>Иконы апостолов, ангелов, святых.</a:t>
            </a:r>
          </a:p>
          <a:p>
            <a:pPr lvl="0"/>
            <a:r>
              <a:rPr lang="ru-RU" sz="1600" dirty="0" smtClean="0"/>
              <a:t>Иконы пророков.</a:t>
            </a:r>
          </a:p>
          <a:p>
            <a:pPr lvl="0"/>
            <a:r>
              <a:rPr lang="ru-RU" sz="1600" dirty="0" smtClean="0"/>
              <a:t>Иконы праотцев. </a:t>
            </a:r>
            <a:endParaRPr lang="ru-RU" sz="1600" dirty="0"/>
          </a:p>
        </p:txBody>
      </p:sp>
      <p:pic>
        <p:nvPicPr>
          <p:cNvPr id="37890" name="Picture 2" descr="C:\Users\Тёща\Desktop\конкурс опк\shigrovskii_ikonostas_v_mansurovo_2.jpg"/>
          <p:cNvPicPr>
            <a:picLocks noGrp="1" noChangeAspect="1" noChangeArrowheads="1"/>
          </p:cNvPicPr>
          <p:nvPr>
            <p:ph sz="half" idx="1"/>
          </p:nvPr>
        </p:nvPicPr>
        <p:blipFill>
          <a:blip r:embed="rId2" cstate="print"/>
          <a:srcRect/>
          <a:stretch>
            <a:fillRect/>
          </a:stretch>
        </p:blipFill>
        <p:spPr bwMode="auto">
          <a:xfrm>
            <a:off x="395536" y="1988840"/>
            <a:ext cx="3960440" cy="446449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20656"/>
          </a:xfrm>
        </p:spPr>
        <p:txBody>
          <a:bodyPr>
            <a:noAutofit/>
          </a:bodyPr>
          <a:lstStyle/>
          <a:p>
            <a:pPr algn="ctr"/>
            <a:r>
              <a:rPr lang="ru-RU" sz="2600" b="1" dirty="0" smtClean="0"/>
              <a:t>ЭТО ЦАРСКИЕ ВРАТА</a:t>
            </a:r>
            <a:endParaRPr lang="ru-RU" sz="2600" dirty="0"/>
          </a:p>
        </p:txBody>
      </p:sp>
      <p:pic>
        <p:nvPicPr>
          <p:cNvPr id="4" name="Рисунок 1"/>
          <p:cNvPicPr>
            <a:picLocks noGrp="1" noChangeAspect="1"/>
          </p:cNvPicPr>
          <p:nvPr>
            <p:ph idx="1"/>
          </p:nvPr>
        </p:nvPicPr>
        <p:blipFill>
          <a:blip r:embed="rId2" cstate="email"/>
          <a:srcRect/>
          <a:stretch>
            <a:fillRect/>
          </a:stretch>
        </p:blipFill>
        <p:spPr bwMode="auto">
          <a:xfrm>
            <a:off x="1043608" y="1556792"/>
            <a:ext cx="7200800" cy="48965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836712"/>
            <a:ext cx="8229600" cy="636680"/>
          </a:xfrm>
        </p:spPr>
        <p:txBody>
          <a:bodyPr>
            <a:normAutofit/>
          </a:bodyPr>
          <a:lstStyle/>
          <a:p>
            <a:pPr algn="ctr"/>
            <a:r>
              <a:rPr lang="ru-RU" sz="2600" b="1" dirty="0" smtClean="0"/>
              <a:t>АЛТАРЬ – САМОЕ СВЯТОЕ ПРОСТРАНСТВО ХРАМА</a:t>
            </a:r>
            <a:endParaRPr lang="ru-RU" sz="2600" dirty="0"/>
          </a:p>
        </p:txBody>
      </p:sp>
      <p:sp>
        <p:nvSpPr>
          <p:cNvPr id="4" name="Содержимое 3"/>
          <p:cNvSpPr>
            <a:spLocks noGrp="1"/>
          </p:cNvSpPr>
          <p:nvPr>
            <p:ph sz="half" idx="2"/>
          </p:nvPr>
        </p:nvSpPr>
        <p:spPr/>
        <p:txBody>
          <a:bodyPr/>
          <a:lstStyle/>
          <a:p>
            <a:r>
              <a:rPr lang="ru-RU" sz="1600" dirty="0" smtClean="0"/>
              <a:t>Алтарь означает небо, где обитает Бог, а храм — землю. </a:t>
            </a:r>
          </a:p>
          <a:p>
            <a:r>
              <a:rPr lang="ru-RU" sz="1600" dirty="0" smtClean="0"/>
              <a:t>В центре Алтаря находится  Престол</a:t>
            </a:r>
          </a:p>
          <a:p>
            <a:endParaRPr lang="ru-RU" dirty="0"/>
          </a:p>
        </p:txBody>
      </p:sp>
      <p:pic>
        <p:nvPicPr>
          <p:cNvPr id="38914" name="Picture 2" descr="C:\Users\Тёща\Desktop\конкурс опк\2226.jpg"/>
          <p:cNvPicPr>
            <a:picLocks noGrp="1" noChangeAspect="1" noChangeArrowheads="1"/>
          </p:cNvPicPr>
          <p:nvPr>
            <p:ph sz="half" idx="1"/>
          </p:nvPr>
        </p:nvPicPr>
        <p:blipFill>
          <a:blip r:embed="rId2" cstate="print"/>
          <a:srcRect/>
          <a:stretch>
            <a:fillRect/>
          </a:stretch>
        </p:blipFill>
        <p:spPr bwMode="auto">
          <a:xfrm>
            <a:off x="457200" y="1628800"/>
            <a:ext cx="4038600" cy="4752528"/>
          </a:xfrm>
          <a:prstGeom prst="rect">
            <a:avLst/>
          </a:prstGeom>
          <a:noFill/>
        </p:spPr>
      </p:pic>
      <p:pic>
        <p:nvPicPr>
          <p:cNvPr id="38915" name="Picture 3" descr="C:\Users\Тёща\Desktop\конкурс опк\1126_13504_21720b.jpg"/>
          <p:cNvPicPr>
            <a:picLocks noChangeAspect="1" noChangeArrowheads="1"/>
          </p:cNvPicPr>
          <p:nvPr/>
        </p:nvPicPr>
        <p:blipFill>
          <a:blip r:embed="rId3" cstate="print"/>
          <a:srcRect/>
          <a:stretch>
            <a:fillRect/>
          </a:stretch>
        </p:blipFill>
        <p:spPr bwMode="auto">
          <a:xfrm>
            <a:off x="4716016" y="2996952"/>
            <a:ext cx="4032448" cy="3384376"/>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fontScale="92500" lnSpcReduction="20000"/>
          </a:bodyPr>
          <a:lstStyle/>
          <a:p>
            <a:pPr>
              <a:spcBef>
                <a:spcPct val="50000"/>
              </a:spcBef>
            </a:pPr>
            <a:r>
              <a:rPr lang="ru-RU" b="1" dirty="0" smtClean="0">
                <a:solidFill>
                  <a:srgbClr val="990000"/>
                </a:solidFill>
              </a:rPr>
              <a:t>1.</a:t>
            </a:r>
            <a:r>
              <a:rPr lang="ru-RU" b="1" dirty="0" smtClean="0"/>
              <a:t> </a:t>
            </a:r>
            <a:r>
              <a:rPr lang="ru-RU" b="1" dirty="0" smtClean="0">
                <a:solidFill>
                  <a:srgbClr val="990000"/>
                </a:solidFill>
              </a:rPr>
              <a:t>Одежда для посещения храма должна быть скромной, неброской.</a:t>
            </a:r>
          </a:p>
          <a:p>
            <a:pPr>
              <a:spcBef>
                <a:spcPct val="50000"/>
              </a:spcBef>
            </a:pPr>
            <a:r>
              <a:rPr lang="ru-RU" b="1" dirty="0" smtClean="0">
                <a:solidFill>
                  <a:srgbClr val="990000"/>
                </a:solidFill>
              </a:rPr>
              <a:t>2. Мужчина при входе в храм снимает головной убор, а женщина должна находиться в храме с покрытой головой.</a:t>
            </a:r>
          </a:p>
          <a:p>
            <a:pPr>
              <a:spcBef>
                <a:spcPct val="50000"/>
              </a:spcBef>
            </a:pPr>
            <a:r>
              <a:rPr lang="ru-RU" b="1" dirty="0" smtClean="0">
                <a:solidFill>
                  <a:srgbClr val="990000"/>
                </a:solidFill>
              </a:rPr>
              <a:t>3. При входе в храм на паперти следует перекреститься и поклониться, а войдя в храм трижды перекреститься, совершив при этом три поясных поклона.</a:t>
            </a:r>
          </a:p>
          <a:p>
            <a:pPr>
              <a:spcBef>
                <a:spcPct val="50000"/>
              </a:spcBef>
            </a:pPr>
            <a:r>
              <a:rPr lang="ru-RU" b="1" dirty="0" smtClean="0">
                <a:solidFill>
                  <a:srgbClr val="990000"/>
                </a:solidFill>
              </a:rPr>
              <a:t>4. Во время богослужения не следует озираться по сторонам, рассматривать окружающих, разговаривать.</a:t>
            </a:r>
          </a:p>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b="1" dirty="0" smtClean="0"/>
              <a:t>ХРАМЫ  САМАРЫ</a:t>
            </a:r>
            <a:endParaRPr lang="ru-RU" b="1" dirty="0"/>
          </a:p>
        </p:txBody>
      </p:sp>
      <p:pic>
        <p:nvPicPr>
          <p:cNvPr id="2050" name="Picture 2" descr="C:\Users\Тёща\Desktop\конкурс опк\27629_20131228_231231.jpg"/>
          <p:cNvPicPr>
            <a:picLocks noGrp="1" noChangeAspect="1" noChangeArrowheads="1"/>
          </p:cNvPicPr>
          <p:nvPr>
            <p:ph idx="1"/>
          </p:nvPr>
        </p:nvPicPr>
        <p:blipFill>
          <a:blip r:embed="rId2" cstate="print"/>
          <a:srcRect/>
          <a:stretch>
            <a:fillRect/>
          </a:stretch>
        </p:blipFill>
        <p:spPr bwMode="auto">
          <a:xfrm flipH="1">
            <a:off x="755575" y="2276872"/>
            <a:ext cx="3816423" cy="4047728"/>
          </a:xfrm>
          <a:prstGeom prst="rect">
            <a:avLst/>
          </a:prstGeom>
          <a:noFill/>
        </p:spPr>
      </p:pic>
      <p:pic>
        <p:nvPicPr>
          <p:cNvPr id="2051" name="Picture 3" descr="C:\Users\Тёща\Desktop\конкурс опк\27664_20141125_131637.jpg"/>
          <p:cNvPicPr>
            <a:picLocks noChangeAspect="1" noChangeArrowheads="1"/>
          </p:cNvPicPr>
          <p:nvPr/>
        </p:nvPicPr>
        <p:blipFill>
          <a:blip r:embed="rId3" cstate="print"/>
          <a:srcRect/>
          <a:stretch>
            <a:fillRect/>
          </a:stretch>
        </p:blipFill>
        <p:spPr bwMode="auto">
          <a:xfrm>
            <a:off x="4644009" y="2276871"/>
            <a:ext cx="3976116" cy="4104457"/>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Тёща\Desktop\конкурс опк\foto15.png"/>
          <p:cNvPicPr>
            <a:picLocks noChangeAspect="1" noChangeArrowheads="1"/>
          </p:cNvPicPr>
          <p:nvPr/>
        </p:nvPicPr>
        <p:blipFill>
          <a:blip r:embed="rId2" cstate="print"/>
          <a:srcRect/>
          <a:stretch>
            <a:fillRect/>
          </a:stretch>
        </p:blipFill>
        <p:spPr bwMode="auto">
          <a:xfrm>
            <a:off x="4788024" y="2348880"/>
            <a:ext cx="4104456" cy="4248472"/>
          </a:xfrm>
          <a:prstGeom prst="rect">
            <a:avLst/>
          </a:prstGeom>
          <a:noFill/>
        </p:spPr>
      </p:pic>
      <p:pic>
        <p:nvPicPr>
          <p:cNvPr id="3075" name="Picture 3" descr="C:\Users\Тёща\Desktop\конкурс опк\fs179500-21.jpg"/>
          <p:cNvPicPr>
            <a:picLocks noChangeAspect="1" noChangeArrowheads="1"/>
          </p:cNvPicPr>
          <p:nvPr/>
        </p:nvPicPr>
        <p:blipFill>
          <a:blip r:embed="rId3" cstate="print"/>
          <a:srcRect/>
          <a:stretch>
            <a:fillRect/>
          </a:stretch>
        </p:blipFill>
        <p:spPr bwMode="auto">
          <a:xfrm>
            <a:off x="539552" y="1268760"/>
            <a:ext cx="4176464" cy="4032448"/>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t>
            </a:r>
            <a:r>
              <a:rPr lang="ru-RU" b="1" dirty="0" smtClean="0"/>
              <a:t>ХРАМЫ                                        КИНЕЛЬ-ЧЕРКАССКОГО РАЙОНА</a:t>
            </a:r>
            <a:endParaRPr lang="ru-RU" b="1" dirty="0"/>
          </a:p>
        </p:txBody>
      </p:sp>
      <p:sp>
        <p:nvSpPr>
          <p:cNvPr id="3" name="Содержимое 2"/>
          <p:cNvSpPr>
            <a:spLocks noGrp="1"/>
          </p:cNvSpPr>
          <p:nvPr>
            <p:ph idx="1"/>
          </p:nvPr>
        </p:nvSpPr>
        <p:spPr/>
        <p:txBody>
          <a:bodyPr/>
          <a:lstStyle/>
          <a:p>
            <a:pPr>
              <a:buNone/>
            </a:pPr>
            <a:r>
              <a:rPr lang="ru-RU" dirty="0" smtClean="0"/>
              <a:t>                </a:t>
            </a:r>
            <a:r>
              <a:rPr lang="ru-RU" b="1" dirty="0" smtClean="0"/>
              <a:t>СЕЛО КИНЕЛЬ-ЧЕРКАССЫ</a:t>
            </a:r>
            <a:endParaRPr lang="ru-RU" b="1" dirty="0"/>
          </a:p>
        </p:txBody>
      </p:sp>
      <p:pic>
        <p:nvPicPr>
          <p:cNvPr id="7" name="Picture 3" descr="C:\Documents and Settings\Admin\Рабочий стол\SAM_0270.JPG"/>
          <p:cNvPicPr>
            <a:picLocks noChangeAspect="1" noChangeArrowheads="1"/>
          </p:cNvPicPr>
          <p:nvPr/>
        </p:nvPicPr>
        <p:blipFill>
          <a:blip r:embed="rId2" cstate="print"/>
          <a:srcRect/>
          <a:stretch>
            <a:fillRect/>
          </a:stretch>
        </p:blipFill>
        <p:spPr bwMode="auto">
          <a:xfrm>
            <a:off x="395536" y="2492896"/>
            <a:ext cx="4248472" cy="3845658"/>
          </a:xfrm>
          <a:prstGeom prst="rect">
            <a:avLst/>
          </a:prstGeom>
          <a:noFill/>
        </p:spPr>
      </p:pic>
      <p:pic>
        <p:nvPicPr>
          <p:cNvPr id="8" name="Picture 4" descr="C:\Documents and Settings\Admin\Рабочий стол\SAM_0265.JPG"/>
          <p:cNvPicPr>
            <a:picLocks noChangeAspect="1" noChangeArrowheads="1"/>
          </p:cNvPicPr>
          <p:nvPr/>
        </p:nvPicPr>
        <p:blipFill>
          <a:blip r:embed="rId3" cstate="print"/>
          <a:srcRect/>
          <a:stretch>
            <a:fillRect/>
          </a:stretch>
        </p:blipFill>
        <p:spPr bwMode="auto">
          <a:xfrm>
            <a:off x="4786314" y="2492896"/>
            <a:ext cx="4106166" cy="3816424"/>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564672"/>
          </a:xfrm>
        </p:spPr>
        <p:txBody>
          <a:bodyPr>
            <a:normAutofit/>
          </a:bodyPr>
          <a:lstStyle/>
          <a:p>
            <a:r>
              <a:rPr lang="ru-RU" sz="2600" b="1" dirty="0" smtClean="0"/>
              <a:t>                        СЕЛО  СВОБОДНЫЕ КЛЮЧИ</a:t>
            </a:r>
            <a:endParaRPr lang="ru-RU" sz="2600" b="1" dirty="0"/>
          </a:p>
        </p:txBody>
      </p:sp>
      <p:pic>
        <p:nvPicPr>
          <p:cNvPr id="4" name="Picture 2" descr="C:\Documents and Settings\Admin\Рабочий стол\SAM_0275.JPG"/>
          <p:cNvPicPr>
            <a:picLocks noGrp="1" noChangeAspect="1" noChangeArrowheads="1"/>
          </p:cNvPicPr>
          <p:nvPr>
            <p:ph idx="1"/>
          </p:nvPr>
        </p:nvPicPr>
        <p:blipFill>
          <a:blip r:embed="rId2" cstate="print"/>
          <a:srcRect/>
          <a:stretch>
            <a:fillRect/>
          </a:stretch>
        </p:blipFill>
        <p:spPr bwMode="auto">
          <a:xfrm>
            <a:off x="890803" y="1268761"/>
            <a:ext cx="7362394" cy="505584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492664"/>
          </a:xfrm>
        </p:spPr>
        <p:txBody>
          <a:bodyPr>
            <a:normAutofit/>
          </a:bodyPr>
          <a:lstStyle/>
          <a:p>
            <a:r>
              <a:rPr lang="ru-RU" sz="2600" b="1" dirty="0" smtClean="0"/>
              <a:t>                                      ГОРОД   ОТРАДНЫЙ</a:t>
            </a:r>
            <a:endParaRPr lang="ru-RU" sz="2600" b="1" dirty="0"/>
          </a:p>
        </p:txBody>
      </p:sp>
      <p:pic>
        <p:nvPicPr>
          <p:cNvPr id="5" name="Picture 2" descr="C:\Documents and Settings\Admin\Рабочий стол\DSC00834.JPG"/>
          <p:cNvPicPr>
            <a:picLocks noGrp="1" noChangeAspect="1" noChangeArrowheads="1"/>
          </p:cNvPicPr>
          <p:nvPr>
            <p:ph sz="half" idx="1"/>
          </p:nvPr>
        </p:nvPicPr>
        <p:blipFill>
          <a:blip r:embed="rId2" cstate="print"/>
          <a:srcRect/>
          <a:stretch>
            <a:fillRect/>
          </a:stretch>
        </p:blipFill>
        <p:spPr bwMode="auto">
          <a:xfrm>
            <a:off x="457200" y="1484784"/>
            <a:ext cx="4038600" cy="4896544"/>
          </a:xfrm>
          <a:prstGeom prst="rect">
            <a:avLst/>
          </a:prstGeom>
          <a:noFill/>
        </p:spPr>
      </p:pic>
      <p:pic>
        <p:nvPicPr>
          <p:cNvPr id="6" name="Picture 3" descr="C:\Documents and Settings\Admin\Рабочий стол\DSC00831.JPG"/>
          <p:cNvPicPr>
            <a:picLocks noGrp="1" noChangeAspect="1" noChangeArrowheads="1"/>
          </p:cNvPicPr>
          <p:nvPr>
            <p:ph sz="half" idx="2"/>
          </p:nvPr>
        </p:nvPicPr>
        <p:blipFill>
          <a:blip r:embed="rId3" cstate="print"/>
          <a:srcRect/>
          <a:stretch>
            <a:fillRect/>
          </a:stretch>
        </p:blipFill>
        <p:spPr bwMode="auto">
          <a:xfrm>
            <a:off x="4648200" y="1484784"/>
            <a:ext cx="4038600" cy="489654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Тёща\Desktop\конкурс опк\ГНЕЗДО.jpg"/>
          <p:cNvPicPr>
            <a:picLocks noChangeAspect="1" noChangeArrowheads="1"/>
          </p:cNvPicPr>
          <p:nvPr/>
        </p:nvPicPr>
        <p:blipFill>
          <a:blip r:embed="rId2" cstate="print"/>
          <a:srcRect/>
          <a:stretch>
            <a:fillRect/>
          </a:stretch>
        </p:blipFill>
        <p:spPr bwMode="auto">
          <a:xfrm>
            <a:off x="179512" y="404664"/>
            <a:ext cx="3888432" cy="2899848"/>
          </a:xfrm>
          <a:prstGeom prst="rect">
            <a:avLst/>
          </a:prstGeom>
          <a:noFill/>
        </p:spPr>
      </p:pic>
      <p:pic>
        <p:nvPicPr>
          <p:cNvPr id="5123" name="Picture 3" descr="C:\Users\Тёща\Desktop\конкурс опк\ДУПЛО.jpg"/>
          <p:cNvPicPr>
            <a:picLocks noChangeAspect="1" noChangeArrowheads="1"/>
          </p:cNvPicPr>
          <p:nvPr/>
        </p:nvPicPr>
        <p:blipFill>
          <a:blip r:embed="rId3" cstate="print"/>
          <a:srcRect/>
          <a:stretch>
            <a:fillRect/>
          </a:stretch>
        </p:blipFill>
        <p:spPr bwMode="auto">
          <a:xfrm>
            <a:off x="4727472" y="404664"/>
            <a:ext cx="4093000" cy="2952328"/>
          </a:xfrm>
          <a:prstGeom prst="rect">
            <a:avLst/>
          </a:prstGeom>
          <a:noFill/>
        </p:spPr>
      </p:pic>
      <p:pic>
        <p:nvPicPr>
          <p:cNvPr id="5124" name="Picture 4" descr="C:\Users\Тёща\Desktop\конкурс опк\НОРА.jpg"/>
          <p:cNvPicPr>
            <a:picLocks noChangeAspect="1" noChangeArrowheads="1"/>
          </p:cNvPicPr>
          <p:nvPr/>
        </p:nvPicPr>
        <p:blipFill>
          <a:blip r:embed="rId4" cstate="print"/>
          <a:srcRect/>
          <a:stretch>
            <a:fillRect/>
          </a:stretch>
        </p:blipFill>
        <p:spPr bwMode="auto">
          <a:xfrm>
            <a:off x="251520" y="3717032"/>
            <a:ext cx="3937608" cy="2736304"/>
          </a:xfrm>
          <a:prstGeom prst="rect">
            <a:avLst/>
          </a:prstGeom>
          <a:noFill/>
        </p:spPr>
      </p:pic>
      <p:pic>
        <p:nvPicPr>
          <p:cNvPr id="5125" name="Picture 5" descr="C:\Users\Тёща\Desktop\конкурс опк\РАКОВИНА.jpg"/>
          <p:cNvPicPr>
            <a:picLocks noChangeAspect="1" noChangeArrowheads="1"/>
          </p:cNvPicPr>
          <p:nvPr/>
        </p:nvPicPr>
        <p:blipFill>
          <a:blip r:embed="rId5" cstate="print"/>
          <a:srcRect/>
          <a:stretch>
            <a:fillRect/>
          </a:stretch>
        </p:blipFill>
        <p:spPr bwMode="auto">
          <a:xfrm>
            <a:off x="4710746" y="3789040"/>
            <a:ext cx="4109725" cy="2808312"/>
          </a:xfrm>
          <a:prstGeom prst="rect">
            <a:avLst/>
          </a:prstGeom>
          <a:noFill/>
        </p:spPr>
      </p:pic>
      <p:pic>
        <p:nvPicPr>
          <p:cNvPr id="5126" name="Picture 6" descr="C:\Users\Тёща\Desktop\конкурс опк\УЛЕЙ.jpg"/>
          <p:cNvPicPr>
            <a:picLocks noChangeAspect="1" noChangeArrowheads="1"/>
          </p:cNvPicPr>
          <p:nvPr/>
        </p:nvPicPr>
        <p:blipFill>
          <a:blip r:embed="rId6" cstate="print"/>
          <a:srcRect/>
          <a:stretch>
            <a:fillRect/>
          </a:stretch>
        </p:blipFill>
        <p:spPr bwMode="auto">
          <a:xfrm>
            <a:off x="2987824" y="2240868"/>
            <a:ext cx="2736304" cy="2052228"/>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Тёща\Desktop\конкурс опк\ВЕНЧАНИЕ.jpg"/>
          <p:cNvPicPr>
            <a:picLocks noChangeAspect="1" noChangeArrowheads="1"/>
          </p:cNvPicPr>
          <p:nvPr/>
        </p:nvPicPr>
        <p:blipFill>
          <a:blip r:embed="rId2" cstate="print"/>
          <a:srcRect/>
          <a:stretch>
            <a:fillRect/>
          </a:stretch>
        </p:blipFill>
        <p:spPr bwMode="auto">
          <a:xfrm>
            <a:off x="4572000" y="601070"/>
            <a:ext cx="4248472" cy="3115962"/>
          </a:xfrm>
          <a:prstGeom prst="rect">
            <a:avLst/>
          </a:prstGeom>
          <a:noFill/>
        </p:spPr>
      </p:pic>
      <p:pic>
        <p:nvPicPr>
          <p:cNvPr id="6147" name="Picture 3" descr="C:\Users\Тёща\Desktop\конкурс опк\КРЕЩЕНИЕ.jpg"/>
          <p:cNvPicPr>
            <a:picLocks noChangeAspect="1" noChangeArrowheads="1"/>
          </p:cNvPicPr>
          <p:nvPr/>
        </p:nvPicPr>
        <p:blipFill>
          <a:blip r:embed="rId3" cstate="print"/>
          <a:srcRect/>
          <a:stretch>
            <a:fillRect/>
          </a:stretch>
        </p:blipFill>
        <p:spPr bwMode="auto">
          <a:xfrm>
            <a:off x="395536" y="620688"/>
            <a:ext cx="4032448" cy="3024336"/>
          </a:xfrm>
          <a:prstGeom prst="rect">
            <a:avLst/>
          </a:prstGeom>
          <a:noFill/>
        </p:spPr>
      </p:pic>
      <p:pic>
        <p:nvPicPr>
          <p:cNvPr id="6148" name="Picture 4" descr="C:\Users\Тёща\Desktop\конкурс опк\ПРОВОДЫ.jpg"/>
          <p:cNvPicPr>
            <a:picLocks noChangeAspect="1" noChangeArrowheads="1"/>
          </p:cNvPicPr>
          <p:nvPr/>
        </p:nvPicPr>
        <p:blipFill>
          <a:blip r:embed="rId4" cstate="print"/>
          <a:srcRect/>
          <a:stretch>
            <a:fillRect/>
          </a:stretch>
        </p:blipFill>
        <p:spPr bwMode="auto">
          <a:xfrm>
            <a:off x="395536" y="3861048"/>
            <a:ext cx="4032448" cy="2736304"/>
          </a:xfrm>
          <a:prstGeom prst="rect">
            <a:avLst/>
          </a:prstGeom>
          <a:noFill/>
        </p:spPr>
      </p:pic>
      <p:pic>
        <p:nvPicPr>
          <p:cNvPr id="6149" name="Picture 5" descr="C:\Users\Тёща\Desktop\конкурс опк\ОТПЕВА.jpg"/>
          <p:cNvPicPr>
            <a:picLocks noChangeAspect="1" noChangeArrowheads="1"/>
          </p:cNvPicPr>
          <p:nvPr/>
        </p:nvPicPr>
        <p:blipFill>
          <a:blip r:embed="rId5" cstate="print"/>
          <a:srcRect/>
          <a:stretch>
            <a:fillRect/>
          </a:stretch>
        </p:blipFill>
        <p:spPr bwMode="auto">
          <a:xfrm>
            <a:off x="4572000" y="3861048"/>
            <a:ext cx="4248472" cy="2756629"/>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372</TotalTime>
  <Words>377</Words>
  <Application>Microsoft Office PowerPoint</Application>
  <PresentationFormat>Экран (4:3)</PresentationFormat>
  <Paragraphs>51</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Поток</vt:lpstr>
      <vt:lpstr>ПРАВОСЛАВНЫЙ ХРАМ</vt:lpstr>
      <vt:lpstr>              ДОМ  БОЖИЙ</vt:lpstr>
      <vt:lpstr>           ХРАМЫ  САМАРЫ</vt:lpstr>
      <vt:lpstr>Слайд 4</vt:lpstr>
      <vt:lpstr>                        ХРАМЫ                                        КИНЕЛЬ-ЧЕРКАССКОГО РАЙОНА</vt:lpstr>
      <vt:lpstr>                        СЕЛО  СВОБОДНЫЕ КЛЮЧИ</vt:lpstr>
      <vt:lpstr>                                      ГОРОД   ОТРАДНЫЙ</vt:lpstr>
      <vt:lpstr>Слайд 8</vt:lpstr>
      <vt:lpstr>Слайд 9</vt:lpstr>
      <vt:lpstr>Слайд 10</vt:lpstr>
      <vt:lpstr>Слайд 11</vt:lpstr>
      <vt:lpstr>Слайд 12</vt:lpstr>
      <vt:lpstr>Слайд 13</vt:lpstr>
      <vt:lpstr>                         ФОРМА ХРАМА В ВИДЕ КОРАБЛЯ</vt:lpstr>
      <vt:lpstr>Слайд 15</vt:lpstr>
      <vt:lpstr>Слайд 16</vt:lpstr>
      <vt:lpstr>НАД ВХОДОМ В ХРАМ, А ИНОГДА РЯДОМ СТРОИТСЯ КОЛОКОЛЬНЯ ИЛИ ЗВОННИЦА </vt:lpstr>
      <vt:lpstr>Слайд 18</vt:lpstr>
      <vt:lpstr>                   САМЫЕ БОЛЬШИЕ ХРАМЫ РОССИИ</vt:lpstr>
      <vt:lpstr>                                МЫ ВХОДИМ В ХРАМ </vt:lpstr>
      <vt:lpstr>                        СХЕМА СТРОЕНИЯ ХРАМА </vt:lpstr>
      <vt:lpstr>ПРИТВОР — ЭТО НЕБОЛЬШОЕ ПРОСТРАНСТВО МЕЖДУ ДВЕРЬЮ И САМИМ ХРАМОМ</vt:lpstr>
      <vt:lpstr>ЦЕНТРАЛЬНАЯ ЧАСТЬ ХРАМА ДЛЯ ВСЕХ ВЕРУЮЩИХ</vt:lpstr>
      <vt:lpstr>ИКОНОСТАС - ПЕРЕГОРОДКА С РЯДАМИ ИКОН, ОТДЕЛЯЮЩАЯ АЛТАРЬ ОТ  ОСНОВНОЙ ЧАСТИ ХРАМА. </vt:lpstr>
      <vt:lpstr>ЭТО ЦАРСКИЕ ВРАТА</vt:lpstr>
      <vt:lpstr>АЛТАРЬ – САМОЕ СВЯТОЕ ПРОСТРАНСТВО ХРАМА</vt:lpstr>
      <vt:lpstr>Слайд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ПРАВОСЛАВНЫЙ ХРАМ</dc:title>
  <dc:creator>Тёща</dc:creator>
  <cp:lastModifiedBy>Тёща</cp:lastModifiedBy>
  <cp:revision>55</cp:revision>
  <dcterms:created xsi:type="dcterms:W3CDTF">2016-11-13T09:32:29Z</dcterms:created>
  <dcterms:modified xsi:type="dcterms:W3CDTF">2016-11-13T17:19:24Z</dcterms:modified>
</cp:coreProperties>
</file>