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Barlow" panose="020B0604020202020204" charset="0"/>
      <p:regular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3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7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-4-7.sv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-4-3.svg"/><Relationship Id="rId10" Type="http://schemas.openxmlformats.org/officeDocument/2006/relationships/image" Target="../media/image-4-10.sv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-7-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-7-5.svg"/><Relationship Id="rId5" Type="http://schemas.openxmlformats.org/officeDocument/2006/relationships/image" Target="../media/image-7-3.svg"/><Relationship Id="rId4" Type="http://schemas.openxmlformats.org/officeDocument/2006/relationships/image" Target="../media/image9.png"/><Relationship Id="rId9" Type="http://schemas.openxmlformats.org/officeDocument/2006/relationships/image" Target="../media/image-7-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09655" y="1003841"/>
            <a:ext cx="6014323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Патриотизм в цифре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6608854" y="4114800"/>
            <a:ext cx="74159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36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Мой личный вклад в будущее России</a:t>
            </a:r>
            <a:endParaRPr 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1790343"/>
            <a:ext cx="74159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Патриотизм – это действие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864037" y="3532227"/>
            <a:ext cx="7415927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Быть создателем, а не потребителем. Ваша инициатива, учеба и осознанный выбор – это мощный вклад в будущее России.</a:t>
            </a:r>
            <a:endParaRPr lang="en-US" sz="1900" dirty="0"/>
          </a:p>
        </p:txBody>
      </p:sp>
      <p:sp>
        <p:nvSpPr>
          <p:cNvPr id="5" name="Shape 2"/>
          <p:cNvSpPr/>
          <p:nvPr/>
        </p:nvSpPr>
        <p:spPr>
          <a:xfrm>
            <a:off x="864037" y="4995029"/>
            <a:ext cx="7415927" cy="1444109"/>
          </a:xfrm>
          <a:prstGeom prst="roundRect">
            <a:avLst>
              <a:gd name="adj" fmla="val 25644"/>
            </a:avLst>
          </a:prstGeom>
          <a:solidFill>
            <a:srgbClr val="004D36"/>
          </a:solidFill>
          <a:ln/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853" y="5377101"/>
            <a:ext cx="308610" cy="24681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666280" y="5303520"/>
            <a:ext cx="636686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b="1" dirty="0">
                <a:solidFill>
                  <a:srgbClr val="FFFF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Спасибо за ваши идеи!</a:t>
            </a:r>
            <a:r>
              <a:rPr lang="en-US" sz="1900" dirty="0">
                <a:solidFill>
                  <a:srgbClr val="FFFF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 Ваши проекты – это начало перемен.</a:t>
            </a: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1693069"/>
            <a:ext cx="8481298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Что такое патриотизм в 2025?</a:t>
            </a:r>
            <a:endParaRPr lang="en-US" sz="4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37" y="2872621"/>
            <a:ext cx="4095036" cy="253091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64037" y="5650349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Инновация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864037" y="6141363"/>
            <a:ext cx="4095036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Создание цифровых решений</a:t>
            </a:r>
            <a:endParaRPr lang="en-US" sz="19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682" y="2872621"/>
            <a:ext cx="4095036" cy="25309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67682" y="5650349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Действие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5267682" y="6141363"/>
            <a:ext cx="4095036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Решение реальных проблем</a:t>
            </a:r>
            <a:endParaRPr lang="en-US" sz="19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1328" y="2872621"/>
            <a:ext cx="4095036" cy="253091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1328" y="5650349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Ответственность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671328" y="6141363"/>
            <a:ext cx="4095036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Помощь своему сообществу</a:t>
            </a:r>
            <a:endParaRPr lang="en-US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68303" y="688420"/>
            <a:ext cx="5807393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Успешные примеры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864037" y="2314694"/>
            <a:ext cx="3584496" cy="2968704"/>
          </a:xfrm>
          <a:prstGeom prst="roundRect">
            <a:avLst>
              <a:gd name="adj" fmla="val 12475"/>
            </a:avLst>
          </a:prstGeom>
          <a:solidFill>
            <a:srgbClr val="0A081B"/>
          </a:solidFill>
          <a:ln w="30480">
            <a:solidFill>
              <a:srgbClr val="16FFBB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141333" y="2591991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ВКонтакте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141333" y="3083004"/>
            <a:ext cx="3029903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Самая популярная соцсеть России, созданная молодыми людьми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4695349" y="2314694"/>
            <a:ext cx="3584615" cy="2968704"/>
          </a:xfrm>
          <a:prstGeom prst="roundRect">
            <a:avLst>
              <a:gd name="adj" fmla="val 12475"/>
            </a:avLst>
          </a:prstGeom>
          <a:solidFill>
            <a:srgbClr val="0A081B"/>
          </a:solidFill>
          <a:ln w="30480">
            <a:solidFill>
              <a:srgbClr val="29DDDA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72645" y="2591991"/>
            <a:ext cx="303002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Волонтерское движение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4972645" y="3425904"/>
            <a:ext cx="3030022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Организация субботников через Instagram и социальные сети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864037" y="5530215"/>
            <a:ext cx="7415927" cy="1440656"/>
          </a:xfrm>
          <a:prstGeom prst="roundRect">
            <a:avLst>
              <a:gd name="adj" fmla="val 25706"/>
            </a:avLst>
          </a:prstGeom>
          <a:solidFill>
            <a:srgbClr val="0A081B"/>
          </a:solidFill>
          <a:ln w="30480">
            <a:solidFill>
              <a:srgbClr val="37A7E7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141333" y="5807512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Блогер-историк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1141333" y="6298525"/>
            <a:ext cx="6861334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YouTube и Telegram: архивные документы для миллионов</a:t>
            </a:r>
            <a:endParaRPr lang="en-US" sz="1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1267063"/>
            <a:ext cx="8209717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Общее у успешных проектов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1943814" y="3039904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Инициатива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864037" y="3530918"/>
            <a:ext cx="3822978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Собственная идея и воля</a:t>
            </a:r>
            <a:endParaRPr lang="en-US" sz="19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299" y="2446615"/>
            <a:ext cx="4515803" cy="4515803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12894" y="3402211"/>
            <a:ext cx="369332" cy="36933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43386" y="3039904"/>
            <a:ext cx="3554849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Цифровые инструменты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9943386" y="3530918"/>
            <a:ext cx="3822978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Современные технологии</a:t>
            </a:r>
            <a:endParaRPr lang="en-US" sz="19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7299" y="2446615"/>
            <a:ext cx="4515803" cy="451580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943386" y="5482947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Решение проблем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943386" y="5973961"/>
            <a:ext cx="3822978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Фокус на результат</a:t>
            </a:r>
            <a:endParaRPr lang="en-US" sz="19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7299" y="2446615"/>
            <a:ext cx="4515803" cy="4515803"/>
          </a:xfrm>
          <a:prstGeom prst="rect">
            <a:avLst/>
          </a:prstGeom>
        </p:spPr>
      </p:pic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248055" y="5637371"/>
            <a:ext cx="369332" cy="369332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943814" y="5482947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Команда</a:t>
            </a:r>
            <a:endParaRPr lang="en-US" sz="2150" dirty="0"/>
          </a:p>
        </p:txBody>
      </p:sp>
      <p:sp>
        <p:nvSpPr>
          <p:cNvPr id="15" name="Text 8"/>
          <p:cNvSpPr/>
          <p:nvPr/>
        </p:nvSpPr>
        <p:spPr>
          <a:xfrm>
            <a:off x="864037" y="5973961"/>
            <a:ext cx="3822978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Работа вместе</a:t>
            </a:r>
            <a:endParaRPr lang="en-US" sz="1900" dirty="0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7299" y="2446615"/>
            <a:ext cx="4515803" cy="4515803"/>
          </a:xfrm>
          <a:prstGeom prst="rect">
            <a:avLst/>
          </a:prstGeom>
        </p:spPr>
      </p:pic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12894" y="5637371"/>
            <a:ext cx="369332" cy="3693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4861" y="626031"/>
            <a:ext cx="9044821" cy="6307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Направления для ваших проектов</a:t>
            </a:r>
            <a:endParaRPr lang="en-US" sz="3950" dirty="0"/>
          </a:p>
        </p:txBody>
      </p:sp>
      <p:sp>
        <p:nvSpPr>
          <p:cNvPr id="3" name="Shape 1"/>
          <p:cNvSpPr/>
          <p:nvPr/>
        </p:nvSpPr>
        <p:spPr>
          <a:xfrm>
            <a:off x="794861" y="1831717"/>
            <a:ext cx="113467" cy="113467"/>
          </a:xfrm>
          <a:prstGeom prst="roundRect">
            <a:avLst>
              <a:gd name="adj" fmla="val 402937"/>
            </a:avLst>
          </a:prstGeom>
          <a:solidFill>
            <a:srgbClr val="16FFBB"/>
          </a:solidFill>
          <a:ln/>
        </p:spPr>
      </p:sp>
      <p:sp>
        <p:nvSpPr>
          <p:cNvPr id="4" name="Text 2"/>
          <p:cNvSpPr/>
          <p:nvPr/>
        </p:nvSpPr>
        <p:spPr>
          <a:xfrm>
            <a:off x="1135380" y="1711047"/>
            <a:ext cx="2523530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Экология района</a:t>
            </a:r>
            <a:endParaRPr lang="en-US" sz="1950" dirty="0"/>
          </a:p>
        </p:txBody>
      </p:sp>
      <p:sp>
        <p:nvSpPr>
          <p:cNvPr id="5" name="Text 3"/>
          <p:cNvSpPr/>
          <p:nvPr/>
        </p:nvSpPr>
        <p:spPr>
          <a:xfrm>
            <a:off x="1135380" y="2162770"/>
            <a:ext cx="12700159" cy="363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Информационные кампании в соцсетях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94861" y="3101042"/>
            <a:ext cx="113467" cy="113467"/>
          </a:xfrm>
          <a:prstGeom prst="roundRect">
            <a:avLst>
              <a:gd name="adj" fmla="val 402937"/>
            </a:avLst>
          </a:prstGeom>
          <a:solidFill>
            <a:srgbClr val="29DDDA"/>
          </a:solidFill>
          <a:ln/>
        </p:spPr>
      </p:sp>
      <p:sp>
        <p:nvSpPr>
          <p:cNvPr id="7" name="Text 5"/>
          <p:cNvSpPr/>
          <p:nvPr/>
        </p:nvSpPr>
        <p:spPr>
          <a:xfrm>
            <a:off x="1135380" y="2980373"/>
            <a:ext cx="2875717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Цифровизация музея</a:t>
            </a:r>
            <a:endParaRPr lang="en-US" sz="1950" dirty="0"/>
          </a:p>
        </p:txBody>
      </p:sp>
      <p:sp>
        <p:nvSpPr>
          <p:cNvPr id="8" name="Text 6"/>
          <p:cNvSpPr/>
          <p:nvPr/>
        </p:nvSpPr>
        <p:spPr>
          <a:xfrm>
            <a:off x="1135380" y="3432096"/>
            <a:ext cx="12700159" cy="363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Оцифровка архивов и экспонатов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94861" y="4370368"/>
            <a:ext cx="113467" cy="113467"/>
          </a:xfrm>
          <a:prstGeom prst="roundRect">
            <a:avLst>
              <a:gd name="adj" fmla="val 402937"/>
            </a:avLst>
          </a:prstGeom>
          <a:solidFill>
            <a:srgbClr val="37A7E7"/>
          </a:solidFill>
          <a:ln/>
        </p:spPr>
      </p:sp>
      <p:sp>
        <p:nvSpPr>
          <p:cNvPr id="10" name="Text 8"/>
          <p:cNvSpPr/>
          <p:nvPr/>
        </p:nvSpPr>
        <p:spPr>
          <a:xfrm>
            <a:off x="1135380" y="4249698"/>
            <a:ext cx="2523530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Профориентация</a:t>
            </a:r>
            <a:endParaRPr lang="en-US" sz="1950" dirty="0"/>
          </a:p>
        </p:txBody>
      </p:sp>
      <p:sp>
        <p:nvSpPr>
          <p:cNvPr id="11" name="Text 9"/>
          <p:cNvSpPr/>
          <p:nvPr/>
        </p:nvSpPr>
        <p:spPr>
          <a:xfrm>
            <a:off x="1135380" y="4701421"/>
            <a:ext cx="12700159" cy="363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Посты о местных предприятиях и карьере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94861" y="5639693"/>
            <a:ext cx="113467" cy="113467"/>
          </a:xfrm>
          <a:prstGeom prst="roundRect">
            <a:avLst>
              <a:gd name="adj" fmla="val 402937"/>
            </a:avLst>
          </a:prstGeom>
          <a:solidFill>
            <a:srgbClr val="091231"/>
          </a:solidFill>
          <a:ln/>
        </p:spPr>
      </p:sp>
      <p:sp>
        <p:nvSpPr>
          <p:cNvPr id="13" name="Text 11"/>
          <p:cNvSpPr/>
          <p:nvPr/>
        </p:nvSpPr>
        <p:spPr>
          <a:xfrm>
            <a:off x="1135380" y="5519023"/>
            <a:ext cx="2523530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История края</a:t>
            </a:r>
            <a:endParaRPr lang="en-US" sz="1950" dirty="0"/>
          </a:p>
        </p:txBody>
      </p:sp>
      <p:sp>
        <p:nvSpPr>
          <p:cNvPr id="14" name="Text 12"/>
          <p:cNvSpPr/>
          <p:nvPr/>
        </p:nvSpPr>
        <p:spPr>
          <a:xfrm>
            <a:off x="1135380" y="5970746"/>
            <a:ext cx="12700159" cy="363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TikTok-канал о достопримечательностях</a:t>
            </a:r>
            <a:endParaRPr lang="en-US" sz="1750" dirty="0"/>
          </a:p>
        </p:txBody>
      </p:sp>
      <p:sp>
        <p:nvSpPr>
          <p:cNvPr id="15" name="Shape 13"/>
          <p:cNvSpPr/>
          <p:nvPr/>
        </p:nvSpPr>
        <p:spPr>
          <a:xfrm>
            <a:off x="794861" y="6909018"/>
            <a:ext cx="113467" cy="113467"/>
          </a:xfrm>
          <a:prstGeom prst="roundRect">
            <a:avLst>
              <a:gd name="adj" fmla="val 402937"/>
            </a:avLst>
          </a:prstGeom>
          <a:solidFill>
            <a:srgbClr val="16FFBB"/>
          </a:solidFill>
          <a:ln/>
        </p:spPr>
      </p:sp>
      <p:sp>
        <p:nvSpPr>
          <p:cNvPr id="16" name="Text 14"/>
          <p:cNvSpPr/>
          <p:nvPr/>
        </p:nvSpPr>
        <p:spPr>
          <a:xfrm>
            <a:off x="1135380" y="6788348"/>
            <a:ext cx="3092291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Цифровая грамотность</a:t>
            </a:r>
            <a:endParaRPr lang="en-US" sz="1950" dirty="0"/>
          </a:p>
        </p:txBody>
      </p:sp>
      <p:sp>
        <p:nvSpPr>
          <p:cNvPr id="17" name="Text 15"/>
          <p:cNvSpPr/>
          <p:nvPr/>
        </p:nvSpPr>
        <p:spPr>
          <a:xfrm>
            <a:off x="1135380" y="7240072"/>
            <a:ext cx="12700159" cy="363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Обучение пожилых людей гаджетам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1618" y="441960"/>
            <a:ext cx="5332690" cy="4456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28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Шаблон проектного спринта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61618" y="1208484"/>
            <a:ext cx="13507164" cy="962858"/>
          </a:xfrm>
          <a:prstGeom prst="roundRect">
            <a:avLst>
              <a:gd name="adj" fmla="val 25002"/>
            </a:avLst>
          </a:prstGeom>
          <a:solidFill>
            <a:srgbClr val="0A081B">
              <a:alpha val="75000"/>
            </a:srgbClr>
          </a:solidFill>
          <a:ln w="22860">
            <a:solidFill>
              <a:srgbClr val="16FFBB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84478" y="1231344"/>
            <a:ext cx="641866" cy="917138"/>
          </a:xfrm>
          <a:prstGeom prst="roundRect">
            <a:avLst>
              <a:gd name="adj" fmla="val 33231"/>
            </a:avLst>
          </a:prstGeom>
          <a:solidFill>
            <a:srgbClr val="0A081B"/>
          </a:solidFill>
          <a:ln/>
        </p:spPr>
      </p:sp>
      <p:sp>
        <p:nvSpPr>
          <p:cNvPr id="5" name="Text 3"/>
          <p:cNvSpPr/>
          <p:nvPr/>
        </p:nvSpPr>
        <p:spPr>
          <a:xfrm>
            <a:off x="777478" y="1539478"/>
            <a:ext cx="240625" cy="300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8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1</a:t>
            </a:r>
            <a:endParaRPr lang="en-US" sz="1850" dirty="0"/>
          </a:p>
        </p:txBody>
      </p:sp>
      <p:sp>
        <p:nvSpPr>
          <p:cNvPr id="6" name="Text 4"/>
          <p:cNvSpPr/>
          <p:nvPr/>
        </p:nvSpPr>
        <p:spPr>
          <a:xfrm>
            <a:off x="1386721" y="1391722"/>
            <a:ext cx="1783080" cy="2228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Проблема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386721" y="1710809"/>
            <a:ext cx="12498824" cy="256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Какую конкретную проблему решаем?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561618" y="2331720"/>
            <a:ext cx="13507164" cy="962858"/>
          </a:xfrm>
          <a:prstGeom prst="roundRect">
            <a:avLst>
              <a:gd name="adj" fmla="val 25002"/>
            </a:avLst>
          </a:prstGeom>
          <a:solidFill>
            <a:srgbClr val="0A081B">
              <a:alpha val="75000"/>
            </a:srgbClr>
          </a:solidFill>
          <a:ln w="22860">
            <a:solidFill>
              <a:srgbClr val="29DDDA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84478" y="2354580"/>
            <a:ext cx="641866" cy="917138"/>
          </a:xfrm>
          <a:prstGeom prst="roundRect">
            <a:avLst>
              <a:gd name="adj" fmla="val 33231"/>
            </a:avLst>
          </a:prstGeom>
          <a:solidFill>
            <a:srgbClr val="0A081B"/>
          </a:solidFill>
          <a:ln/>
        </p:spPr>
      </p:sp>
      <p:sp>
        <p:nvSpPr>
          <p:cNvPr id="10" name="Text 8"/>
          <p:cNvSpPr/>
          <p:nvPr/>
        </p:nvSpPr>
        <p:spPr>
          <a:xfrm>
            <a:off x="777478" y="2662714"/>
            <a:ext cx="240625" cy="300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8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2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1386721" y="2514957"/>
            <a:ext cx="1783080" cy="2228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Цель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386721" y="2834045"/>
            <a:ext cx="12498824" cy="256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Чего хотим достичь?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61618" y="3454956"/>
            <a:ext cx="13507164" cy="962858"/>
          </a:xfrm>
          <a:prstGeom prst="roundRect">
            <a:avLst>
              <a:gd name="adj" fmla="val 25002"/>
            </a:avLst>
          </a:prstGeom>
          <a:solidFill>
            <a:srgbClr val="0A081B">
              <a:alpha val="75000"/>
            </a:srgbClr>
          </a:solidFill>
          <a:ln w="22860">
            <a:solidFill>
              <a:srgbClr val="37A7E7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84478" y="3477816"/>
            <a:ext cx="641866" cy="917138"/>
          </a:xfrm>
          <a:prstGeom prst="roundRect">
            <a:avLst>
              <a:gd name="adj" fmla="val 33231"/>
            </a:avLst>
          </a:prstGeom>
          <a:solidFill>
            <a:srgbClr val="0A081B"/>
          </a:solidFill>
          <a:ln/>
        </p:spPr>
      </p:sp>
      <p:sp>
        <p:nvSpPr>
          <p:cNvPr id="15" name="Text 13"/>
          <p:cNvSpPr/>
          <p:nvPr/>
        </p:nvSpPr>
        <p:spPr>
          <a:xfrm>
            <a:off x="777478" y="3785949"/>
            <a:ext cx="240625" cy="300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8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3</a:t>
            </a:r>
            <a:endParaRPr lang="en-US" sz="1850" dirty="0"/>
          </a:p>
        </p:txBody>
      </p:sp>
      <p:sp>
        <p:nvSpPr>
          <p:cNvPr id="16" name="Text 14"/>
          <p:cNvSpPr/>
          <p:nvPr/>
        </p:nvSpPr>
        <p:spPr>
          <a:xfrm>
            <a:off x="1386721" y="3638193"/>
            <a:ext cx="1783080" cy="2228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Аудитория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1386721" y="3957280"/>
            <a:ext cx="12498824" cy="256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Для кого это делаем?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561618" y="4578191"/>
            <a:ext cx="13507164" cy="962858"/>
          </a:xfrm>
          <a:prstGeom prst="roundRect">
            <a:avLst>
              <a:gd name="adj" fmla="val 25002"/>
            </a:avLst>
          </a:prstGeom>
          <a:solidFill>
            <a:srgbClr val="0A081B">
              <a:alpha val="75000"/>
            </a:srgbClr>
          </a:solidFill>
          <a:ln w="22860">
            <a:solidFill>
              <a:srgbClr val="091231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84478" y="4601051"/>
            <a:ext cx="641866" cy="917138"/>
          </a:xfrm>
          <a:prstGeom prst="roundRect">
            <a:avLst>
              <a:gd name="adj" fmla="val 33231"/>
            </a:avLst>
          </a:prstGeom>
          <a:solidFill>
            <a:srgbClr val="0A081B"/>
          </a:solidFill>
          <a:ln/>
        </p:spPr>
      </p:sp>
      <p:sp>
        <p:nvSpPr>
          <p:cNvPr id="20" name="Text 18"/>
          <p:cNvSpPr/>
          <p:nvPr/>
        </p:nvSpPr>
        <p:spPr>
          <a:xfrm>
            <a:off x="777478" y="4909185"/>
            <a:ext cx="240625" cy="300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8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4</a:t>
            </a:r>
            <a:endParaRPr lang="en-US" sz="1850" dirty="0"/>
          </a:p>
        </p:txBody>
      </p:sp>
      <p:sp>
        <p:nvSpPr>
          <p:cNvPr id="21" name="Text 19"/>
          <p:cNvSpPr/>
          <p:nvPr/>
        </p:nvSpPr>
        <p:spPr>
          <a:xfrm>
            <a:off x="1386721" y="4761428"/>
            <a:ext cx="1783080" cy="2228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Инструменты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386721" y="5080516"/>
            <a:ext cx="12498824" cy="256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Instagram, TikTok, Canva, Google Forms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561618" y="5701427"/>
            <a:ext cx="13507164" cy="962858"/>
          </a:xfrm>
          <a:prstGeom prst="roundRect">
            <a:avLst>
              <a:gd name="adj" fmla="val 25002"/>
            </a:avLst>
          </a:prstGeom>
          <a:solidFill>
            <a:srgbClr val="0A081B">
              <a:alpha val="75000"/>
            </a:srgbClr>
          </a:solidFill>
          <a:ln w="22860">
            <a:solidFill>
              <a:srgbClr val="16FFBB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584478" y="5724287"/>
            <a:ext cx="641866" cy="917138"/>
          </a:xfrm>
          <a:prstGeom prst="roundRect">
            <a:avLst>
              <a:gd name="adj" fmla="val 33231"/>
            </a:avLst>
          </a:prstGeom>
          <a:solidFill>
            <a:srgbClr val="0A081B"/>
          </a:solidFill>
          <a:ln/>
        </p:spPr>
      </p:sp>
      <p:sp>
        <p:nvSpPr>
          <p:cNvPr id="25" name="Text 23"/>
          <p:cNvSpPr/>
          <p:nvPr/>
        </p:nvSpPr>
        <p:spPr>
          <a:xfrm>
            <a:off x="777478" y="6032421"/>
            <a:ext cx="240625" cy="300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8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5</a:t>
            </a:r>
            <a:endParaRPr lang="en-US" sz="1850" dirty="0"/>
          </a:p>
        </p:txBody>
      </p:sp>
      <p:sp>
        <p:nvSpPr>
          <p:cNvPr id="26" name="Text 24"/>
          <p:cNvSpPr/>
          <p:nvPr/>
        </p:nvSpPr>
        <p:spPr>
          <a:xfrm>
            <a:off x="1386721" y="5884664"/>
            <a:ext cx="1783080" cy="2228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План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1386721" y="6203752"/>
            <a:ext cx="12498824" cy="256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3-4 конкретных шага на месяц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561618" y="6824663"/>
            <a:ext cx="13507164" cy="962858"/>
          </a:xfrm>
          <a:prstGeom prst="roundRect">
            <a:avLst>
              <a:gd name="adj" fmla="val 25002"/>
            </a:avLst>
          </a:prstGeom>
          <a:solidFill>
            <a:srgbClr val="0A081B">
              <a:alpha val="75000"/>
            </a:srgbClr>
          </a:solidFill>
          <a:ln w="22860">
            <a:solidFill>
              <a:srgbClr val="29DDDA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584478" y="6847523"/>
            <a:ext cx="641866" cy="917138"/>
          </a:xfrm>
          <a:prstGeom prst="roundRect">
            <a:avLst>
              <a:gd name="adj" fmla="val 33231"/>
            </a:avLst>
          </a:prstGeom>
          <a:solidFill>
            <a:srgbClr val="0A081B"/>
          </a:solidFill>
          <a:ln/>
        </p:spPr>
      </p:sp>
      <p:sp>
        <p:nvSpPr>
          <p:cNvPr id="30" name="Text 28"/>
          <p:cNvSpPr/>
          <p:nvPr/>
        </p:nvSpPr>
        <p:spPr>
          <a:xfrm>
            <a:off x="777478" y="7155656"/>
            <a:ext cx="240625" cy="300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85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6</a:t>
            </a:r>
            <a:endParaRPr lang="en-US" sz="1850" dirty="0"/>
          </a:p>
        </p:txBody>
      </p:sp>
      <p:sp>
        <p:nvSpPr>
          <p:cNvPr id="31" name="Text 29"/>
          <p:cNvSpPr/>
          <p:nvPr/>
        </p:nvSpPr>
        <p:spPr>
          <a:xfrm>
            <a:off x="1386721" y="7007900"/>
            <a:ext cx="1783080" cy="2228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Результат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1386721" y="7326987"/>
            <a:ext cx="12498824" cy="256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Что изменится?</a:t>
            </a:r>
            <a:endParaRPr lang="en-US" sz="12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63496" y="682943"/>
            <a:ext cx="7369492" cy="458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85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Цифровые инструменты для проектов</a:t>
            </a:r>
            <a:endParaRPr lang="en-US" sz="28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63496" y="1388269"/>
            <a:ext cx="494586" cy="49458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063496" y="2088952"/>
            <a:ext cx="1832134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Instagram</a:t>
            </a:r>
            <a:endParaRPr lang="en-US" sz="1400" dirty="0"/>
          </a:p>
        </p:txBody>
      </p:sp>
      <p:sp>
        <p:nvSpPr>
          <p:cNvPr id="6" name="Text 2"/>
          <p:cNvSpPr/>
          <p:nvPr/>
        </p:nvSpPr>
        <p:spPr>
          <a:xfrm>
            <a:off x="6063496" y="2416731"/>
            <a:ext cx="7989808" cy="263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Визуальный контент и сообщество</a:t>
            </a:r>
            <a:endParaRPr lang="en-US" sz="12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63496" y="3010257"/>
            <a:ext cx="494586" cy="49458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063496" y="3710940"/>
            <a:ext cx="1832134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TikTok</a:t>
            </a:r>
            <a:endParaRPr lang="en-US" sz="1400" dirty="0"/>
          </a:p>
        </p:txBody>
      </p:sp>
      <p:sp>
        <p:nvSpPr>
          <p:cNvPr id="9" name="Text 4"/>
          <p:cNvSpPr/>
          <p:nvPr/>
        </p:nvSpPr>
        <p:spPr>
          <a:xfrm>
            <a:off x="6063496" y="4038719"/>
            <a:ext cx="7989808" cy="263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Короткие видео для молодежи</a:t>
            </a:r>
            <a:endParaRPr lang="en-US" sz="12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063496" y="4632246"/>
            <a:ext cx="494586" cy="49458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63496" y="5332928"/>
            <a:ext cx="1832134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Canva</a:t>
            </a:r>
            <a:endParaRPr lang="en-US" sz="1400" dirty="0"/>
          </a:p>
        </p:txBody>
      </p:sp>
      <p:sp>
        <p:nvSpPr>
          <p:cNvPr id="12" name="Text 6"/>
          <p:cNvSpPr/>
          <p:nvPr/>
        </p:nvSpPr>
        <p:spPr>
          <a:xfrm>
            <a:off x="6063496" y="5660708"/>
            <a:ext cx="7989808" cy="263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Дизайн и инфографика</a:t>
            </a:r>
            <a:endParaRPr lang="en-US" sz="12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063496" y="6254234"/>
            <a:ext cx="494586" cy="49458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6063496" y="6954917"/>
            <a:ext cx="1832134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Google Forms</a:t>
            </a:r>
            <a:endParaRPr lang="en-US" sz="1400" dirty="0"/>
          </a:p>
        </p:txBody>
      </p:sp>
      <p:sp>
        <p:nvSpPr>
          <p:cNvPr id="15" name="Text 8"/>
          <p:cNvSpPr/>
          <p:nvPr/>
        </p:nvSpPr>
        <p:spPr>
          <a:xfrm>
            <a:off x="6063496" y="7282696"/>
            <a:ext cx="7989808" cy="263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Опросы и сбор данных</a:t>
            </a:r>
            <a:endParaRPr lang="en-US" sz="12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02812" y="641509"/>
            <a:ext cx="7511177" cy="1295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05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Презентация вашего проекта</a:t>
            </a:r>
            <a:endParaRPr lang="en-US" sz="4050" dirty="0"/>
          </a:p>
        </p:txBody>
      </p:sp>
      <p:sp>
        <p:nvSpPr>
          <p:cNvPr id="4" name="Text 1"/>
          <p:cNvSpPr/>
          <p:nvPr/>
        </p:nvSpPr>
        <p:spPr>
          <a:xfrm>
            <a:off x="6302812" y="2287191"/>
            <a:ext cx="7511177" cy="373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Каждая группа – 2 минуты</a:t>
            </a:r>
            <a:endParaRPr lang="en-US" sz="18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812" y="2922746"/>
            <a:ext cx="699730" cy="11430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235785" y="3155990"/>
            <a:ext cx="2591991" cy="3239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Проблема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7235785" y="3619857"/>
            <a:ext cx="6578203" cy="373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Что мы решаем?</a:t>
            </a:r>
            <a:endParaRPr lang="en-US" sz="18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2617" y="4555569"/>
            <a:ext cx="699730" cy="11430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585591" y="4788813"/>
            <a:ext cx="2591991" cy="3239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Решение</a:t>
            </a:r>
            <a:endParaRPr lang="en-US" sz="2000" dirty="0"/>
          </a:p>
        </p:txBody>
      </p:sp>
      <p:sp>
        <p:nvSpPr>
          <p:cNvPr id="10" name="Text 5"/>
          <p:cNvSpPr/>
          <p:nvPr/>
        </p:nvSpPr>
        <p:spPr>
          <a:xfrm>
            <a:off x="7585591" y="5252680"/>
            <a:ext cx="6228398" cy="373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Как мы это делаем?</a:t>
            </a:r>
            <a:endParaRPr lang="en-US" sz="18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2542" y="6188392"/>
            <a:ext cx="699730" cy="114300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935516" y="6421636"/>
            <a:ext cx="2591991" cy="3239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E0E4E6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Эффект</a:t>
            </a:r>
            <a:endParaRPr lang="en-US" sz="2000" dirty="0"/>
          </a:p>
        </p:txBody>
      </p:sp>
      <p:sp>
        <p:nvSpPr>
          <p:cNvPr id="13" name="Text 7"/>
          <p:cNvSpPr/>
          <p:nvPr/>
        </p:nvSpPr>
        <p:spPr>
          <a:xfrm>
            <a:off x="7935516" y="6885503"/>
            <a:ext cx="5878473" cy="373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Какой будет результат?</a:t>
            </a:r>
            <a:endParaRPr lang="en-U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1337786"/>
            <a:ext cx="7125891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Один шаг на этой неделе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864037" y="2393871"/>
            <a:ext cx="74159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Напишите на стикере: что вы сделаете для своего проекта или развития?</a:t>
            </a:r>
            <a:endParaRPr lang="en-US" sz="1900" dirty="0"/>
          </a:p>
        </p:txBody>
      </p:sp>
      <p:sp>
        <p:nvSpPr>
          <p:cNvPr id="5" name="Shape 2"/>
          <p:cNvSpPr/>
          <p:nvPr/>
        </p:nvSpPr>
        <p:spPr>
          <a:xfrm>
            <a:off x="864037" y="3461623"/>
            <a:ext cx="3584496" cy="1986677"/>
          </a:xfrm>
          <a:prstGeom prst="roundRect">
            <a:avLst>
              <a:gd name="adj" fmla="val 18641"/>
            </a:avLst>
          </a:prstGeom>
          <a:solidFill>
            <a:srgbClr val="0A081B">
              <a:alpha val="75000"/>
            </a:srgbClr>
          </a:solidFill>
          <a:ln w="30480">
            <a:solidFill>
              <a:srgbClr val="16FFBB"/>
            </a:solidFill>
            <a:prstDash val="solid"/>
          </a:ln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3" y="3343989"/>
            <a:ext cx="296228" cy="296228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9938" y="5269706"/>
            <a:ext cx="296228" cy="29622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264801" y="3862388"/>
            <a:ext cx="2782967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«Изучу Canva для создания инфографики»</a:t>
            </a:r>
            <a:endParaRPr lang="en-US" sz="1900" dirty="0"/>
          </a:p>
        </p:txBody>
      </p:sp>
      <p:sp>
        <p:nvSpPr>
          <p:cNvPr id="9" name="Shape 4"/>
          <p:cNvSpPr/>
          <p:nvPr/>
        </p:nvSpPr>
        <p:spPr>
          <a:xfrm>
            <a:off x="4695349" y="3461623"/>
            <a:ext cx="3584615" cy="1986677"/>
          </a:xfrm>
          <a:prstGeom prst="roundRect">
            <a:avLst>
              <a:gd name="adj" fmla="val 18641"/>
            </a:avLst>
          </a:prstGeom>
          <a:solidFill>
            <a:srgbClr val="0A081B">
              <a:alpha val="75000"/>
            </a:srgbClr>
          </a:solidFill>
          <a:ln w="30480">
            <a:solidFill>
              <a:srgbClr val="29DDDA"/>
            </a:solidFill>
            <a:prstDash val="solid"/>
          </a:ln>
        </p:spPr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7715" y="3343989"/>
            <a:ext cx="296228" cy="296228"/>
          </a:xfrm>
          <a:prstGeom prst="rect">
            <a:avLst/>
          </a:prstGeom>
        </p:spPr>
      </p:pic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1370" y="5269706"/>
            <a:ext cx="296228" cy="296228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5096113" y="3862388"/>
            <a:ext cx="2783086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«Напишу пост о проблеме в нашем районе»</a:t>
            </a:r>
            <a:endParaRPr lang="en-US" sz="1900" dirty="0"/>
          </a:p>
        </p:txBody>
      </p:sp>
      <p:sp>
        <p:nvSpPr>
          <p:cNvPr id="13" name="Shape 6"/>
          <p:cNvSpPr/>
          <p:nvPr/>
        </p:nvSpPr>
        <p:spPr>
          <a:xfrm>
            <a:off x="864037" y="5695117"/>
            <a:ext cx="7415927" cy="1196578"/>
          </a:xfrm>
          <a:prstGeom prst="roundRect">
            <a:avLst>
              <a:gd name="adj" fmla="val 30949"/>
            </a:avLst>
          </a:prstGeom>
          <a:solidFill>
            <a:srgbClr val="0A081B">
              <a:alpha val="75000"/>
            </a:srgbClr>
          </a:solidFill>
          <a:ln w="30480">
            <a:solidFill>
              <a:srgbClr val="37A7E7"/>
            </a:solidFill>
            <a:prstDash val="solid"/>
          </a:ln>
        </p:spPr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403" y="5577483"/>
            <a:ext cx="296228" cy="296228"/>
          </a:xfrm>
          <a:prstGeom prst="rect">
            <a:avLst/>
          </a:prstGeom>
        </p:spPr>
      </p:pic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1370" y="6713101"/>
            <a:ext cx="296228" cy="296228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1264801" y="6095881"/>
            <a:ext cx="6614398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«Посмотрю интервью с IT-специалистом»</a:t>
            </a:r>
            <a:endParaRPr lang="en-US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292</Words>
  <Application>Microsoft Office PowerPoint</Application>
  <PresentationFormat>Произвольный</PresentationFormat>
  <Paragraphs>90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Arial</vt:lpstr>
      <vt:lpstr>Barlow</vt:lpstr>
      <vt:lpstr>Spline Sans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lastModifiedBy>User</cp:lastModifiedBy>
  <cp:revision>2</cp:revision>
  <dcterms:created xsi:type="dcterms:W3CDTF">2025-10-31T00:18:21Z</dcterms:created>
  <dcterms:modified xsi:type="dcterms:W3CDTF">2025-10-31T00:21:45Z</dcterms:modified>
</cp:coreProperties>
</file>