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3" r:id="rId3"/>
    <p:sldId id="301" r:id="rId4"/>
    <p:sldId id="262" r:id="rId5"/>
    <p:sldId id="294" r:id="rId6"/>
    <p:sldId id="295" r:id="rId7"/>
    <p:sldId id="302" r:id="rId8"/>
    <p:sldId id="298" r:id="rId9"/>
    <p:sldId id="299" r:id="rId10"/>
    <p:sldId id="303" r:id="rId11"/>
    <p:sldId id="300" r:id="rId12"/>
    <p:sldId id="287" r:id="rId13"/>
    <p:sldId id="296" r:id="rId14"/>
    <p:sldId id="271" r:id="rId15"/>
    <p:sldId id="297" r:id="rId16"/>
    <p:sldId id="286" r:id="rId17"/>
    <p:sldId id="283" r:id="rId18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6600FF"/>
    <a:srgbClr val="9900FF"/>
    <a:srgbClr val="336600"/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164" autoAdjust="0"/>
    <p:restoredTop sz="84583" autoAdjust="0"/>
  </p:normalViewPr>
  <p:slideViewPr>
    <p:cSldViewPr>
      <p:cViewPr varScale="1">
        <p:scale>
          <a:sx n="76" d="100"/>
          <a:sy n="76" d="100"/>
        </p:scale>
        <p:origin x="12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Оригинальные шаблоны для презентаций: </a:t>
            </a:r>
            <a:r>
              <a:rPr lang="ru-RU" sz="1200" dirty="0">
                <a:hlinkClick r:id="rId3"/>
              </a:rPr>
              <a:t>https://presentation-creation.ru/powerpoint-templates.html</a:t>
            </a:r>
            <a:r>
              <a:rPr lang="en-US" sz="1200" dirty="0"/>
              <a:t> </a:t>
            </a:r>
            <a:endParaRPr lang="ru-RU" sz="1200" dirty="0"/>
          </a:p>
          <a:p>
            <a:r>
              <a:rPr lang="ru-RU" sz="1200" dirty="0"/>
              <a:t>Бесплатно и без регистрации.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43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281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381537"/>
            <a:ext cx="6480720" cy="1080120"/>
          </a:xfrm>
        </p:spPr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51520" y="191549"/>
            <a:ext cx="734481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971600" y="1556792"/>
            <a:ext cx="734481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1549"/>
            <a:ext cx="734481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556792"/>
            <a:ext cx="734481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4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Число и цифра 1 </a:t>
            </a:r>
            <a:r>
              <a:rPr lang="ru-RU" sz="2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(один)</a:t>
            </a:r>
            <a:endParaRPr lang="ru-RU" sz="48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637D3A-0D80-4762-A7EF-56D3888653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988" y="18504"/>
            <a:ext cx="2225071" cy="150192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7ED951-5C2A-481E-B2E3-43F5DF4A95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9766">
            <a:off x="3071778" y="183341"/>
            <a:ext cx="2299143" cy="32599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5A0D3AA-4927-4348-937E-75F449B1C9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219923"/>
            <a:ext cx="2000250" cy="2857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FFA4834-6961-4FC0-A673-6389239D7F06}"/>
              </a:ext>
            </a:extLst>
          </p:cNvPr>
          <p:cNvSpPr txBox="1"/>
          <p:nvPr/>
        </p:nvSpPr>
        <p:spPr>
          <a:xfrm>
            <a:off x="5990816" y="5171395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Подготовила</a:t>
            </a:r>
          </a:p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учитель начальных классов</a:t>
            </a:r>
          </a:p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МБОУ СОШ № 27</a:t>
            </a:r>
          </a:p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г. Пятигорска</a:t>
            </a:r>
          </a:p>
          <a:p>
            <a:pPr algn="r"/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Болховитина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</a:p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Светлана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6296E-6 L -1.0191 0.00347 " pathEditMode="relative" rAng="0" ptsTypes="AA">
                                      <p:cBhvr>
                                        <p:cTn id="6" dur="5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75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0DD16E-5474-45FE-A09B-1A6CF902C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-171400"/>
            <a:ext cx="7344816" cy="1224136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Это интересно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D5AB6A-264E-4B38-A10D-8D9EBA3CE1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" t="3376" r="10529" b="15597"/>
          <a:stretch/>
        </p:blipFill>
        <p:spPr>
          <a:xfrm>
            <a:off x="0" y="4797152"/>
            <a:ext cx="3131840" cy="20608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ED4EF5-8F12-4E95-AF1D-03503CD10A8B}"/>
              </a:ext>
            </a:extLst>
          </p:cNvPr>
          <p:cNvSpPr txBox="1"/>
          <p:nvPr/>
        </p:nvSpPr>
        <p:spPr>
          <a:xfrm>
            <a:off x="467544" y="1257722"/>
            <a:ext cx="7848872" cy="35394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Люди издавна верили в магию чисел и думали, что за каждым предметом стоит какое-то число. Каждое имя человека соотносили с каким-либо числом. Так, число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соответствует именам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Вера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Наташа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Оксана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Толя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Коля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Илья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Слава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 С этим числом ассоциируется уверенность в своих силах. Люди с такими  именами сильные и храбрые.</a:t>
            </a:r>
          </a:p>
        </p:txBody>
      </p:sp>
    </p:spTree>
    <p:extLst>
      <p:ext uri="{BB962C8B-B14F-4D97-AF65-F5344CB8AC3E}">
        <p14:creationId xmlns:p14="http://schemas.microsoft.com/office/powerpoint/2010/main" val="228497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CF7640-A2EA-4AE3-A9B6-0829ACAF3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-171400"/>
            <a:ext cx="7344816" cy="1224136"/>
          </a:xfrm>
        </p:spPr>
        <p:txBody>
          <a:bodyPr/>
          <a:lstStyle/>
          <a:p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Физкультминутка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7A8851-462B-44EA-9969-C6A152302358}"/>
              </a:ext>
            </a:extLst>
          </p:cNvPr>
          <p:cNvSpPr txBox="1"/>
          <p:nvPr/>
        </p:nvSpPr>
        <p:spPr>
          <a:xfrm>
            <a:off x="1331640" y="1215977"/>
            <a:ext cx="58326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Я с корзинкой в лес пошёл,</a:t>
            </a:r>
          </a:p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 поляны обошёл,</a:t>
            </a:r>
          </a:p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 старой ёлке подошёл</a:t>
            </a:r>
          </a:p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 огромный гриб нашёл.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9D719B-BF73-40BA-A91B-F4A48BF8CE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" t="4851" r="3438" b="24800"/>
          <a:stretch/>
        </p:blipFill>
        <p:spPr>
          <a:xfrm>
            <a:off x="2699792" y="3524301"/>
            <a:ext cx="3384376" cy="320218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D298849-937E-4869-93FB-12C042CD20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" t="8000" r="26979" b="8889"/>
          <a:stretch/>
        </p:blipFill>
        <p:spPr>
          <a:xfrm>
            <a:off x="2735796" y="3541131"/>
            <a:ext cx="3312368" cy="316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59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1692A7-D3D8-45A5-B03A-E370EB3B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710" y="-127316"/>
            <a:ext cx="7344816" cy="1224136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Cambria Math" panose="02040503050406030204" pitchFamily="18" charset="0"/>
                <a:ea typeface="Cambria Math" panose="02040503050406030204" pitchFamily="18" charset="0"/>
              </a:rPr>
              <a:t>Работа по учебнику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CC23B4-9814-42F2-A9A4-EB74DBAA07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136" t="8502" r="6741" b="78885"/>
          <a:stretch/>
        </p:blipFill>
        <p:spPr>
          <a:xfrm>
            <a:off x="258168" y="949066"/>
            <a:ext cx="7986240" cy="19334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FD4587-3C90-4BF8-8A9C-3F3ACFABCF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57" t="22443" r="7485" b="62291"/>
          <a:stretch/>
        </p:blipFill>
        <p:spPr>
          <a:xfrm>
            <a:off x="228019" y="3211290"/>
            <a:ext cx="8516586" cy="208991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2E5A923-FD92-4385-9F2D-F7C721C2CF79}"/>
              </a:ext>
            </a:extLst>
          </p:cNvPr>
          <p:cNvSpPr/>
          <p:nvPr/>
        </p:nvSpPr>
        <p:spPr>
          <a:xfrm>
            <a:off x="6228184" y="4081109"/>
            <a:ext cx="324036" cy="350279"/>
          </a:xfrm>
          <a:prstGeom prst="rect">
            <a:avLst/>
          </a:prstGeom>
          <a:solidFill>
            <a:srgbClr val="0000CC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B05E31D-847F-41BF-A835-62393FB9B9EC}"/>
              </a:ext>
            </a:extLst>
          </p:cNvPr>
          <p:cNvSpPr/>
          <p:nvPr/>
        </p:nvSpPr>
        <p:spPr>
          <a:xfrm>
            <a:off x="7893992" y="4081108"/>
            <a:ext cx="324036" cy="350279"/>
          </a:xfrm>
          <a:prstGeom prst="rect">
            <a:avLst/>
          </a:prstGeom>
          <a:solidFill>
            <a:srgbClr val="0000CC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6B90C10-4629-4837-B91E-456962041AC4}"/>
              </a:ext>
            </a:extLst>
          </p:cNvPr>
          <p:cNvSpPr/>
          <p:nvPr/>
        </p:nvSpPr>
        <p:spPr>
          <a:xfrm>
            <a:off x="5865068" y="4653136"/>
            <a:ext cx="324036" cy="350279"/>
          </a:xfrm>
          <a:prstGeom prst="rect">
            <a:avLst/>
          </a:prstGeom>
          <a:solidFill>
            <a:srgbClr val="0000CC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46EA82D-C180-48DE-A7F0-3409CA5586B6}"/>
              </a:ext>
            </a:extLst>
          </p:cNvPr>
          <p:cNvSpPr/>
          <p:nvPr/>
        </p:nvSpPr>
        <p:spPr>
          <a:xfrm>
            <a:off x="7164288" y="4653135"/>
            <a:ext cx="381510" cy="350279"/>
          </a:xfrm>
          <a:prstGeom prst="rect">
            <a:avLst/>
          </a:prstGeom>
          <a:solidFill>
            <a:srgbClr val="0000CC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55BFB60-618C-4F32-A4B8-39782DA238AF}"/>
              </a:ext>
            </a:extLst>
          </p:cNvPr>
          <p:cNvSpPr/>
          <p:nvPr/>
        </p:nvSpPr>
        <p:spPr>
          <a:xfrm>
            <a:off x="6576378" y="4081711"/>
            <a:ext cx="324036" cy="350279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32D3250-CB78-4F11-BD8B-CAE7092CAACB}"/>
              </a:ext>
            </a:extLst>
          </p:cNvPr>
          <p:cNvSpPr/>
          <p:nvPr/>
        </p:nvSpPr>
        <p:spPr>
          <a:xfrm>
            <a:off x="7545798" y="4094799"/>
            <a:ext cx="324036" cy="350279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779CBC1-F3EF-49F0-B541-E1A739AF75F8}"/>
              </a:ext>
            </a:extLst>
          </p:cNvPr>
          <p:cNvSpPr/>
          <p:nvPr/>
        </p:nvSpPr>
        <p:spPr>
          <a:xfrm>
            <a:off x="6228184" y="4653135"/>
            <a:ext cx="324036" cy="350279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077E3DF-3FE8-403D-916F-9CB0CDFE9DA7}"/>
              </a:ext>
            </a:extLst>
          </p:cNvPr>
          <p:cNvSpPr/>
          <p:nvPr/>
        </p:nvSpPr>
        <p:spPr>
          <a:xfrm>
            <a:off x="7898202" y="4653133"/>
            <a:ext cx="324036" cy="350279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798AD0C-2E99-46DD-B452-EFA2B2AAE22F}"/>
              </a:ext>
            </a:extLst>
          </p:cNvPr>
          <p:cNvSpPr/>
          <p:nvPr/>
        </p:nvSpPr>
        <p:spPr>
          <a:xfrm>
            <a:off x="6564299" y="4653134"/>
            <a:ext cx="324036" cy="350279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DC2BD1C-8C2E-4394-A9F3-B5D431F2AC0E}"/>
              </a:ext>
            </a:extLst>
          </p:cNvPr>
          <p:cNvSpPr/>
          <p:nvPr/>
        </p:nvSpPr>
        <p:spPr>
          <a:xfrm>
            <a:off x="7535086" y="4653133"/>
            <a:ext cx="324036" cy="350279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5FA5748-DA13-48C5-BF7D-A6365ACC6BA2}"/>
              </a:ext>
            </a:extLst>
          </p:cNvPr>
          <p:cNvSpPr/>
          <p:nvPr/>
        </p:nvSpPr>
        <p:spPr>
          <a:xfrm>
            <a:off x="7569956" y="3509083"/>
            <a:ext cx="324036" cy="350279"/>
          </a:xfrm>
          <a:prstGeom prst="rect">
            <a:avLst/>
          </a:prstGeom>
          <a:solidFill>
            <a:srgbClr val="0000CC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B0C3C99E-AC47-41D0-A1AA-ED3013D8A5FB}"/>
              </a:ext>
            </a:extLst>
          </p:cNvPr>
          <p:cNvSpPr/>
          <p:nvPr/>
        </p:nvSpPr>
        <p:spPr>
          <a:xfrm>
            <a:off x="7920372" y="3513628"/>
            <a:ext cx="324036" cy="350279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25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20" grpId="0" animBg="1"/>
      <p:bldP spid="22" grpId="0" animBg="1"/>
      <p:bldP spid="24" grpId="0" animBg="1"/>
      <p:bldP spid="26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1692A7-D3D8-45A5-B03A-E370EB3B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710" y="-127316"/>
            <a:ext cx="7344816" cy="1224136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Cambria Math" panose="02040503050406030204" pitchFamily="18" charset="0"/>
                <a:ea typeface="Cambria Math" panose="02040503050406030204" pitchFamily="18" charset="0"/>
              </a:rPr>
              <a:t>Работа по учебнику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7D311A-9610-4466-9C7C-FEE23B9E68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003" t="50021" r="15224" b="30910"/>
          <a:stretch/>
        </p:blipFill>
        <p:spPr>
          <a:xfrm>
            <a:off x="369246" y="1149573"/>
            <a:ext cx="7406356" cy="242344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2B9AE2-FF39-4957-BECF-C2A6AF2D48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24" t="70796" r="12142" b="18347"/>
          <a:stretch/>
        </p:blipFill>
        <p:spPr>
          <a:xfrm>
            <a:off x="369246" y="4005064"/>
            <a:ext cx="8630908" cy="224666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749FCD-3529-47B3-94AD-627820CDBE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256" t="56058" r="32011" b="41109"/>
          <a:stretch/>
        </p:blipFill>
        <p:spPr>
          <a:xfrm>
            <a:off x="6516216" y="2349094"/>
            <a:ext cx="360040" cy="3818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1BEEA68-FC09-480D-9ACA-1F3BA441EA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256" t="56058" r="32011" b="41109"/>
          <a:stretch/>
        </p:blipFill>
        <p:spPr>
          <a:xfrm>
            <a:off x="7236296" y="3207296"/>
            <a:ext cx="360040" cy="38186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FAB0CF5-1567-4E3E-866F-67946D7422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256" t="59458" r="32011" b="37709"/>
          <a:stretch/>
        </p:blipFill>
        <p:spPr>
          <a:xfrm>
            <a:off x="6516216" y="3212976"/>
            <a:ext cx="360040" cy="36004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334F42C-DCC5-4D89-A59C-47D40A41C4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256" t="59458" r="32011" b="37709"/>
          <a:stretch/>
        </p:blipFill>
        <p:spPr>
          <a:xfrm>
            <a:off x="7236296" y="2797076"/>
            <a:ext cx="360040" cy="36004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B0CD2CB-A3FF-4390-8952-7C7F6667CB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256" t="62858" r="32011" b="34310"/>
          <a:stretch/>
        </p:blipFill>
        <p:spPr>
          <a:xfrm>
            <a:off x="7236296" y="2341814"/>
            <a:ext cx="360040" cy="360040"/>
          </a:xfrm>
          <a:prstGeom prst="rect">
            <a:avLst/>
          </a:prstGeom>
        </p:spPr>
      </p:pic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C99663B3-38A2-4987-981F-E33DDB2C0E69}"/>
              </a:ext>
            </a:extLst>
          </p:cNvPr>
          <p:cNvSpPr/>
          <p:nvPr/>
        </p:nvSpPr>
        <p:spPr>
          <a:xfrm>
            <a:off x="2387600" y="1828800"/>
            <a:ext cx="2743200" cy="1727200"/>
          </a:xfrm>
          <a:custGeom>
            <a:avLst/>
            <a:gdLst>
              <a:gd name="connsiteX0" fmla="*/ 1879600 w 2743200"/>
              <a:gd name="connsiteY0" fmla="*/ 50800 h 1727200"/>
              <a:gd name="connsiteX1" fmla="*/ 1574800 w 2743200"/>
              <a:gd name="connsiteY1" fmla="*/ 38100 h 1727200"/>
              <a:gd name="connsiteX2" fmla="*/ 1524000 w 2743200"/>
              <a:gd name="connsiteY2" fmla="*/ 25400 h 1727200"/>
              <a:gd name="connsiteX3" fmla="*/ 1320800 w 2743200"/>
              <a:gd name="connsiteY3" fmla="*/ 0 h 1727200"/>
              <a:gd name="connsiteX4" fmla="*/ 673100 w 2743200"/>
              <a:gd name="connsiteY4" fmla="*/ 25400 h 1727200"/>
              <a:gd name="connsiteX5" fmla="*/ 558800 w 2743200"/>
              <a:gd name="connsiteY5" fmla="*/ 50800 h 1727200"/>
              <a:gd name="connsiteX6" fmla="*/ 431800 w 2743200"/>
              <a:gd name="connsiteY6" fmla="*/ 76200 h 1727200"/>
              <a:gd name="connsiteX7" fmla="*/ 317500 w 2743200"/>
              <a:gd name="connsiteY7" fmla="*/ 165100 h 1727200"/>
              <a:gd name="connsiteX8" fmla="*/ 266700 w 2743200"/>
              <a:gd name="connsiteY8" fmla="*/ 241300 h 1727200"/>
              <a:gd name="connsiteX9" fmla="*/ 228600 w 2743200"/>
              <a:gd name="connsiteY9" fmla="*/ 355600 h 1727200"/>
              <a:gd name="connsiteX10" fmla="*/ 215900 w 2743200"/>
              <a:gd name="connsiteY10" fmla="*/ 393700 h 1727200"/>
              <a:gd name="connsiteX11" fmla="*/ 190500 w 2743200"/>
              <a:gd name="connsiteY11" fmla="*/ 546100 h 1727200"/>
              <a:gd name="connsiteX12" fmla="*/ 177800 w 2743200"/>
              <a:gd name="connsiteY12" fmla="*/ 584200 h 1727200"/>
              <a:gd name="connsiteX13" fmla="*/ 152400 w 2743200"/>
              <a:gd name="connsiteY13" fmla="*/ 762000 h 1727200"/>
              <a:gd name="connsiteX14" fmla="*/ 139700 w 2743200"/>
              <a:gd name="connsiteY14" fmla="*/ 800100 h 1727200"/>
              <a:gd name="connsiteX15" fmla="*/ 114300 w 2743200"/>
              <a:gd name="connsiteY15" fmla="*/ 914400 h 1727200"/>
              <a:gd name="connsiteX16" fmla="*/ 88900 w 2743200"/>
              <a:gd name="connsiteY16" fmla="*/ 990600 h 1727200"/>
              <a:gd name="connsiteX17" fmla="*/ 76200 w 2743200"/>
              <a:gd name="connsiteY17" fmla="*/ 1041400 h 1727200"/>
              <a:gd name="connsiteX18" fmla="*/ 50800 w 2743200"/>
              <a:gd name="connsiteY18" fmla="*/ 1117600 h 1727200"/>
              <a:gd name="connsiteX19" fmla="*/ 38100 w 2743200"/>
              <a:gd name="connsiteY19" fmla="*/ 1168400 h 1727200"/>
              <a:gd name="connsiteX20" fmla="*/ 25400 w 2743200"/>
              <a:gd name="connsiteY20" fmla="*/ 1270000 h 1727200"/>
              <a:gd name="connsiteX21" fmla="*/ 0 w 2743200"/>
              <a:gd name="connsiteY21" fmla="*/ 1346200 h 1727200"/>
              <a:gd name="connsiteX22" fmla="*/ 12700 w 2743200"/>
              <a:gd name="connsiteY22" fmla="*/ 1473200 h 1727200"/>
              <a:gd name="connsiteX23" fmla="*/ 63500 w 2743200"/>
              <a:gd name="connsiteY23" fmla="*/ 1549400 h 1727200"/>
              <a:gd name="connsiteX24" fmla="*/ 88900 w 2743200"/>
              <a:gd name="connsiteY24" fmla="*/ 1587500 h 1727200"/>
              <a:gd name="connsiteX25" fmla="*/ 114300 w 2743200"/>
              <a:gd name="connsiteY25" fmla="*/ 1625600 h 1727200"/>
              <a:gd name="connsiteX26" fmla="*/ 228600 w 2743200"/>
              <a:gd name="connsiteY26" fmla="*/ 1689100 h 1727200"/>
              <a:gd name="connsiteX27" fmla="*/ 266700 w 2743200"/>
              <a:gd name="connsiteY27" fmla="*/ 1714500 h 1727200"/>
              <a:gd name="connsiteX28" fmla="*/ 1485900 w 2743200"/>
              <a:gd name="connsiteY28" fmla="*/ 1727200 h 1727200"/>
              <a:gd name="connsiteX29" fmla="*/ 2146300 w 2743200"/>
              <a:gd name="connsiteY29" fmla="*/ 1714500 h 1727200"/>
              <a:gd name="connsiteX30" fmla="*/ 2184400 w 2743200"/>
              <a:gd name="connsiteY30" fmla="*/ 1701800 h 1727200"/>
              <a:gd name="connsiteX31" fmla="*/ 2273300 w 2743200"/>
              <a:gd name="connsiteY31" fmla="*/ 1676400 h 1727200"/>
              <a:gd name="connsiteX32" fmla="*/ 2311400 w 2743200"/>
              <a:gd name="connsiteY32" fmla="*/ 1651000 h 1727200"/>
              <a:gd name="connsiteX33" fmla="*/ 2413000 w 2743200"/>
              <a:gd name="connsiteY33" fmla="*/ 1625600 h 1727200"/>
              <a:gd name="connsiteX34" fmla="*/ 2463800 w 2743200"/>
              <a:gd name="connsiteY34" fmla="*/ 1612900 h 1727200"/>
              <a:gd name="connsiteX35" fmla="*/ 2501900 w 2743200"/>
              <a:gd name="connsiteY35" fmla="*/ 1587500 h 1727200"/>
              <a:gd name="connsiteX36" fmla="*/ 2552700 w 2743200"/>
              <a:gd name="connsiteY36" fmla="*/ 1498600 h 1727200"/>
              <a:gd name="connsiteX37" fmla="*/ 2578100 w 2743200"/>
              <a:gd name="connsiteY37" fmla="*/ 1460500 h 1727200"/>
              <a:gd name="connsiteX38" fmla="*/ 2603500 w 2743200"/>
              <a:gd name="connsiteY38" fmla="*/ 1371600 h 1727200"/>
              <a:gd name="connsiteX39" fmla="*/ 2654300 w 2743200"/>
              <a:gd name="connsiteY39" fmla="*/ 1257300 h 1727200"/>
              <a:gd name="connsiteX40" fmla="*/ 2667000 w 2743200"/>
              <a:gd name="connsiteY40" fmla="*/ 1206500 h 1727200"/>
              <a:gd name="connsiteX41" fmla="*/ 2679700 w 2743200"/>
              <a:gd name="connsiteY41" fmla="*/ 1168400 h 1727200"/>
              <a:gd name="connsiteX42" fmla="*/ 2705100 w 2743200"/>
              <a:gd name="connsiteY42" fmla="*/ 977900 h 1727200"/>
              <a:gd name="connsiteX43" fmla="*/ 2717800 w 2743200"/>
              <a:gd name="connsiteY43" fmla="*/ 939800 h 1727200"/>
              <a:gd name="connsiteX44" fmla="*/ 2730500 w 2743200"/>
              <a:gd name="connsiteY44" fmla="*/ 825500 h 1727200"/>
              <a:gd name="connsiteX45" fmla="*/ 2743200 w 2743200"/>
              <a:gd name="connsiteY45" fmla="*/ 736600 h 1727200"/>
              <a:gd name="connsiteX46" fmla="*/ 2730500 w 2743200"/>
              <a:gd name="connsiteY46" fmla="*/ 406400 h 1727200"/>
              <a:gd name="connsiteX47" fmla="*/ 2667000 w 2743200"/>
              <a:gd name="connsiteY47" fmla="*/ 292100 h 1727200"/>
              <a:gd name="connsiteX48" fmla="*/ 2628900 w 2743200"/>
              <a:gd name="connsiteY48" fmla="*/ 215900 h 1727200"/>
              <a:gd name="connsiteX49" fmla="*/ 2616200 w 2743200"/>
              <a:gd name="connsiteY49" fmla="*/ 177800 h 1727200"/>
              <a:gd name="connsiteX50" fmla="*/ 2540000 w 2743200"/>
              <a:gd name="connsiteY50" fmla="*/ 127000 h 1727200"/>
              <a:gd name="connsiteX51" fmla="*/ 2501900 w 2743200"/>
              <a:gd name="connsiteY51" fmla="*/ 101600 h 1727200"/>
              <a:gd name="connsiteX52" fmla="*/ 2463800 w 2743200"/>
              <a:gd name="connsiteY52" fmla="*/ 76200 h 1727200"/>
              <a:gd name="connsiteX53" fmla="*/ 2082800 w 2743200"/>
              <a:gd name="connsiteY53" fmla="*/ 38100 h 1727200"/>
              <a:gd name="connsiteX54" fmla="*/ 1930400 w 2743200"/>
              <a:gd name="connsiteY54" fmla="*/ 25400 h 1727200"/>
              <a:gd name="connsiteX55" fmla="*/ 1841500 w 2743200"/>
              <a:gd name="connsiteY55" fmla="*/ 38100 h 1727200"/>
              <a:gd name="connsiteX56" fmla="*/ 1854200 w 2743200"/>
              <a:gd name="connsiteY56" fmla="*/ 88900 h 1727200"/>
              <a:gd name="connsiteX57" fmla="*/ 1892300 w 2743200"/>
              <a:gd name="connsiteY57" fmla="*/ 11430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743200" h="1727200">
                <a:moveTo>
                  <a:pt x="1879600" y="50800"/>
                </a:moveTo>
                <a:cubicBezTo>
                  <a:pt x="1778000" y="46567"/>
                  <a:pt x="1676230" y="45345"/>
                  <a:pt x="1574800" y="38100"/>
                </a:cubicBezTo>
                <a:cubicBezTo>
                  <a:pt x="1557390" y="36856"/>
                  <a:pt x="1541173" y="28522"/>
                  <a:pt x="1524000" y="25400"/>
                </a:cubicBezTo>
                <a:cubicBezTo>
                  <a:pt x="1467047" y="15045"/>
                  <a:pt x="1375340" y="6060"/>
                  <a:pt x="1320800" y="0"/>
                </a:cubicBezTo>
                <a:cubicBezTo>
                  <a:pt x="1189702" y="4097"/>
                  <a:pt x="838295" y="12184"/>
                  <a:pt x="673100" y="25400"/>
                </a:cubicBezTo>
                <a:cubicBezTo>
                  <a:pt x="544210" y="35711"/>
                  <a:pt x="641856" y="32343"/>
                  <a:pt x="558800" y="50800"/>
                </a:cubicBezTo>
                <a:cubicBezTo>
                  <a:pt x="278549" y="113078"/>
                  <a:pt x="634224" y="25594"/>
                  <a:pt x="431800" y="76200"/>
                </a:cubicBezTo>
                <a:cubicBezTo>
                  <a:pt x="387477" y="105748"/>
                  <a:pt x="349639" y="123779"/>
                  <a:pt x="317500" y="165100"/>
                </a:cubicBezTo>
                <a:cubicBezTo>
                  <a:pt x="298758" y="189197"/>
                  <a:pt x="276353" y="212340"/>
                  <a:pt x="266700" y="241300"/>
                </a:cubicBezTo>
                <a:lnTo>
                  <a:pt x="228600" y="355600"/>
                </a:lnTo>
                <a:lnTo>
                  <a:pt x="215900" y="393700"/>
                </a:lnTo>
                <a:cubicBezTo>
                  <a:pt x="208732" y="443879"/>
                  <a:pt x="202880" y="496578"/>
                  <a:pt x="190500" y="546100"/>
                </a:cubicBezTo>
                <a:cubicBezTo>
                  <a:pt x="187253" y="559087"/>
                  <a:pt x="182033" y="571500"/>
                  <a:pt x="177800" y="584200"/>
                </a:cubicBezTo>
                <a:cubicBezTo>
                  <a:pt x="172307" y="628141"/>
                  <a:pt x="162863" y="714915"/>
                  <a:pt x="152400" y="762000"/>
                </a:cubicBezTo>
                <a:cubicBezTo>
                  <a:pt x="149496" y="775068"/>
                  <a:pt x="142947" y="787113"/>
                  <a:pt x="139700" y="800100"/>
                </a:cubicBezTo>
                <a:cubicBezTo>
                  <a:pt x="121573" y="872609"/>
                  <a:pt x="133856" y="849214"/>
                  <a:pt x="114300" y="914400"/>
                </a:cubicBezTo>
                <a:cubicBezTo>
                  <a:pt x="106607" y="940045"/>
                  <a:pt x="95394" y="964625"/>
                  <a:pt x="88900" y="990600"/>
                </a:cubicBezTo>
                <a:cubicBezTo>
                  <a:pt x="84667" y="1007533"/>
                  <a:pt x="81216" y="1024682"/>
                  <a:pt x="76200" y="1041400"/>
                </a:cubicBezTo>
                <a:cubicBezTo>
                  <a:pt x="68507" y="1067045"/>
                  <a:pt x="57294" y="1091625"/>
                  <a:pt x="50800" y="1117600"/>
                </a:cubicBezTo>
                <a:cubicBezTo>
                  <a:pt x="46567" y="1134533"/>
                  <a:pt x="40969" y="1151183"/>
                  <a:pt x="38100" y="1168400"/>
                </a:cubicBezTo>
                <a:cubicBezTo>
                  <a:pt x="32489" y="1202066"/>
                  <a:pt x="32551" y="1236627"/>
                  <a:pt x="25400" y="1270000"/>
                </a:cubicBezTo>
                <a:cubicBezTo>
                  <a:pt x="19790" y="1296180"/>
                  <a:pt x="0" y="1346200"/>
                  <a:pt x="0" y="1346200"/>
                </a:cubicBezTo>
                <a:cubicBezTo>
                  <a:pt x="4233" y="1388533"/>
                  <a:pt x="10" y="1432592"/>
                  <a:pt x="12700" y="1473200"/>
                </a:cubicBezTo>
                <a:cubicBezTo>
                  <a:pt x="21805" y="1502337"/>
                  <a:pt x="46567" y="1524000"/>
                  <a:pt x="63500" y="1549400"/>
                </a:cubicBezTo>
                <a:lnTo>
                  <a:pt x="88900" y="1587500"/>
                </a:lnTo>
                <a:cubicBezTo>
                  <a:pt x="97367" y="1600200"/>
                  <a:pt x="101600" y="1617133"/>
                  <a:pt x="114300" y="1625600"/>
                </a:cubicBezTo>
                <a:cubicBezTo>
                  <a:pt x="354560" y="1785773"/>
                  <a:pt x="94479" y="1622040"/>
                  <a:pt x="228600" y="1689100"/>
                </a:cubicBezTo>
                <a:cubicBezTo>
                  <a:pt x="242252" y="1695926"/>
                  <a:pt x="251444" y="1714038"/>
                  <a:pt x="266700" y="1714500"/>
                </a:cubicBezTo>
                <a:cubicBezTo>
                  <a:pt x="672936" y="1726810"/>
                  <a:pt x="1079500" y="1722967"/>
                  <a:pt x="1485900" y="1727200"/>
                </a:cubicBezTo>
                <a:lnTo>
                  <a:pt x="2146300" y="1714500"/>
                </a:lnTo>
                <a:cubicBezTo>
                  <a:pt x="2159678" y="1714014"/>
                  <a:pt x="2171528" y="1705478"/>
                  <a:pt x="2184400" y="1701800"/>
                </a:cubicBezTo>
                <a:cubicBezTo>
                  <a:pt x="2203389" y="1696375"/>
                  <a:pt x="2253000" y="1686550"/>
                  <a:pt x="2273300" y="1676400"/>
                </a:cubicBezTo>
                <a:cubicBezTo>
                  <a:pt x="2286952" y="1669574"/>
                  <a:pt x="2297055" y="1656216"/>
                  <a:pt x="2311400" y="1651000"/>
                </a:cubicBezTo>
                <a:cubicBezTo>
                  <a:pt x="2344207" y="1639070"/>
                  <a:pt x="2379133" y="1634067"/>
                  <a:pt x="2413000" y="1625600"/>
                </a:cubicBezTo>
                <a:lnTo>
                  <a:pt x="2463800" y="1612900"/>
                </a:lnTo>
                <a:cubicBezTo>
                  <a:pt x="2476500" y="1604433"/>
                  <a:pt x="2491107" y="1598293"/>
                  <a:pt x="2501900" y="1587500"/>
                </a:cubicBezTo>
                <a:cubicBezTo>
                  <a:pt x="2522528" y="1566872"/>
                  <a:pt x="2539419" y="1521842"/>
                  <a:pt x="2552700" y="1498600"/>
                </a:cubicBezTo>
                <a:cubicBezTo>
                  <a:pt x="2560273" y="1485348"/>
                  <a:pt x="2571274" y="1474152"/>
                  <a:pt x="2578100" y="1460500"/>
                </a:cubicBezTo>
                <a:cubicBezTo>
                  <a:pt x="2588770" y="1439160"/>
                  <a:pt x="2597396" y="1391945"/>
                  <a:pt x="2603500" y="1371600"/>
                </a:cubicBezTo>
                <a:cubicBezTo>
                  <a:pt x="2628231" y="1289163"/>
                  <a:pt x="2617182" y="1312978"/>
                  <a:pt x="2654300" y="1257300"/>
                </a:cubicBezTo>
                <a:cubicBezTo>
                  <a:pt x="2658533" y="1240367"/>
                  <a:pt x="2662205" y="1223283"/>
                  <a:pt x="2667000" y="1206500"/>
                </a:cubicBezTo>
                <a:cubicBezTo>
                  <a:pt x="2670678" y="1193628"/>
                  <a:pt x="2677075" y="1181527"/>
                  <a:pt x="2679700" y="1168400"/>
                </a:cubicBezTo>
                <a:cubicBezTo>
                  <a:pt x="2699095" y="1071425"/>
                  <a:pt x="2686557" y="1079887"/>
                  <a:pt x="2705100" y="977900"/>
                </a:cubicBezTo>
                <a:cubicBezTo>
                  <a:pt x="2707495" y="964729"/>
                  <a:pt x="2713567" y="952500"/>
                  <a:pt x="2717800" y="939800"/>
                </a:cubicBezTo>
                <a:cubicBezTo>
                  <a:pt x="2722033" y="901700"/>
                  <a:pt x="2725745" y="863538"/>
                  <a:pt x="2730500" y="825500"/>
                </a:cubicBezTo>
                <a:cubicBezTo>
                  <a:pt x="2734213" y="795797"/>
                  <a:pt x="2743200" y="766534"/>
                  <a:pt x="2743200" y="736600"/>
                </a:cubicBezTo>
                <a:cubicBezTo>
                  <a:pt x="2743200" y="626452"/>
                  <a:pt x="2738078" y="516287"/>
                  <a:pt x="2730500" y="406400"/>
                </a:cubicBezTo>
                <a:cubicBezTo>
                  <a:pt x="2727170" y="358108"/>
                  <a:pt x="2681847" y="336640"/>
                  <a:pt x="2667000" y="292100"/>
                </a:cubicBezTo>
                <a:cubicBezTo>
                  <a:pt x="2635078" y="196335"/>
                  <a:pt x="2678139" y="314377"/>
                  <a:pt x="2628900" y="215900"/>
                </a:cubicBezTo>
                <a:cubicBezTo>
                  <a:pt x="2622913" y="203926"/>
                  <a:pt x="2625666" y="187266"/>
                  <a:pt x="2616200" y="177800"/>
                </a:cubicBezTo>
                <a:cubicBezTo>
                  <a:pt x="2594614" y="156214"/>
                  <a:pt x="2565400" y="143933"/>
                  <a:pt x="2540000" y="127000"/>
                </a:cubicBezTo>
                <a:lnTo>
                  <a:pt x="2501900" y="101600"/>
                </a:lnTo>
                <a:cubicBezTo>
                  <a:pt x="2489200" y="93133"/>
                  <a:pt x="2478280" y="81027"/>
                  <a:pt x="2463800" y="76200"/>
                </a:cubicBezTo>
                <a:cubicBezTo>
                  <a:pt x="2286765" y="17188"/>
                  <a:pt x="2430928" y="57440"/>
                  <a:pt x="2082800" y="38100"/>
                </a:cubicBezTo>
                <a:cubicBezTo>
                  <a:pt x="2031902" y="35272"/>
                  <a:pt x="1981200" y="29633"/>
                  <a:pt x="1930400" y="25400"/>
                </a:cubicBezTo>
                <a:cubicBezTo>
                  <a:pt x="1900767" y="29633"/>
                  <a:pt x="1864496" y="18937"/>
                  <a:pt x="1841500" y="38100"/>
                </a:cubicBezTo>
                <a:cubicBezTo>
                  <a:pt x="1828091" y="49274"/>
                  <a:pt x="1844518" y="74377"/>
                  <a:pt x="1854200" y="88900"/>
                </a:cubicBezTo>
                <a:cubicBezTo>
                  <a:pt x="1862667" y="101600"/>
                  <a:pt x="1892300" y="114300"/>
                  <a:pt x="1892300" y="11430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: фигура 15">
            <a:extLst>
              <a:ext uri="{FF2B5EF4-FFF2-40B4-BE49-F238E27FC236}">
                <a16:creationId xmlns:a16="http://schemas.microsoft.com/office/drawing/2014/main" id="{B75C65CE-1CD0-48EA-8FF1-A86EF78DA537}"/>
              </a:ext>
            </a:extLst>
          </p:cNvPr>
          <p:cNvSpPr/>
          <p:nvPr/>
        </p:nvSpPr>
        <p:spPr>
          <a:xfrm>
            <a:off x="914400" y="1900011"/>
            <a:ext cx="1574800" cy="1440089"/>
          </a:xfrm>
          <a:custGeom>
            <a:avLst/>
            <a:gdLst>
              <a:gd name="connsiteX0" fmla="*/ 1155700 w 1574800"/>
              <a:gd name="connsiteY0" fmla="*/ 17689 h 1440089"/>
              <a:gd name="connsiteX1" fmla="*/ 1092200 w 1574800"/>
              <a:gd name="connsiteY1" fmla="*/ 4989 h 1440089"/>
              <a:gd name="connsiteX2" fmla="*/ 596900 w 1574800"/>
              <a:gd name="connsiteY2" fmla="*/ 30389 h 1440089"/>
              <a:gd name="connsiteX3" fmla="*/ 558800 w 1574800"/>
              <a:gd name="connsiteY3" fmla="*/ 55789 h 1440089"/>
              <a:gd name="connsiteX4" fmla="*/ 482600 w 1574800"/>
              <a:gd name="connsiteY4" fmla="*/ 81189 h 1440089"/>
              <a:gd name="connsiteX5" fmla="*/ 431800 w 1574800"/>
              <a:gd name="connsiteY5" fmla="*/ 119289 h 1440089"/>
              <a:gd name="connsiteX6" fmla="*/ 368300 w 1574800"/>
              <a:gd name="connsiteY6" fmla="*/ 182789 h 1440089"/>
              <a:gd name="connsiteX7" fmla="*/ 304800 w 1574800"/>
              <a:gd name="connsiteY7" fmla="*/ 246289 h 1440089"/>
              <a:gd name="connsiteX8" fmla="*/ 279400 w 1574800"/>
              <a:gd name="connsiteY8" fmla="*/ 284389 h 1440089"/>
              <a:gd name="connsiteX9" fmla="*/ 241300 w 1574800"/>
              <a:gd name="connsiteY9" fmla="*/ 322489 h 1440089"/>
              <a:gd name="connsiteX10" fmla="*/ 215900 w 1574800"/>
              <a:gd name="connsiteY10" fmla="*/ 360589 h 1440089"/>
              <a:gd name="connsiteX11" fmla="*/ 127000 w 1574800"/>
              <a:gd name="connsiteY11" fmla="*/ 474889 h 1440089"/>
              <a:gd name="connsiteX12" fmla="*/ 101600 w 1574800"/>
              <a:gd name="connsiteY12" fmla="*/ 512989 h 1440089"/>
              <a:gd name="connsiteX13" fmla="*/ 88900 w 1574800"/>
              <a:gd name="connsiteY13" fmla="*/ 551089 h 1440089"/>
              <a:gd name="connsiteX14" fmla="*/ 63500 w 1574800"/>
              <a:gd name="connsiteY14" fmla="*/ 589189 h 1440089"/>
              <a:gd name="connsiteX15" fmla="*/ 50800 w 1574800"/>
              <a:gd name="connsiteY15" fmla="*/ 627289 h 1440089"/>
              <a:gd name="connsiteX16" fmla="*/ 25400 w 1574800"/>
              <a:gd name="connsiteY16" fmla="*/ 792389 h 1440089"/>
              <a:gd name="connsiteX17" fmla="*/ 12700 w 1574800"/>
              <a:gd name="connsiteY17" fmla="*/ 830489 h 1440089"/>
              <a:gd name="connsiteX18" fmla="*/ 0 w 1574800"/>
              <a:gd name="connsiteY18" fmla="*/ 893989 h 1440089"/>
              <a:gd name="connsiteX19" fmla="*/ 12700 w 1574800"/>
              <a:gd name="connsiteY19" fmla="*/ 1122589 h 1440089"/>
              <a:gd name="connsiteX20" fmla="*/ 50800 w 1574800"/>
              <a:gd name="connsiteY20" fmla="*/ 1198789 h 1440089"/>
              <a:gd name="connsiteX21" fmla="*/ 88900 w 1574800"/>
              <a:gd name="connsiteY21" fmla="*/ 1274989 h 1440089"/>
              <a:gd name="connsiteX22" fmla="*/ 165100 w 1574800"/>
              <a:gd name="connsiteY22" fmla="*/ 1325789 h 1440089"/>
              <a:gd name="connsiteX23" fmla="*/ 203200 w 1574800"/>
              <a:gd name="connsiteY23" fmla="*/ 1351189 h 1440089"/>
              <a:gd name="connsiteX24" fmla="*/ 241300 w 1574800"/>
              <a:gd name="connsiteY24" fmla="*/ 1376589 h 1440089"/>
              <a:gd name="connsiteX25" fmla="*/ 279400 w 1574800"/>
              <a:gd name="connsiteY25" fmla="*/ 1389289 h 1440089"/>
              <a:gd name="connsiteX26" fmla="*/ 317500 w 1574800"/>
              <a:gd name="connsiteY26" fmla="*/ 1414689 h 1440089"/>
              <a:gd name="connsiteX27" fmla="*/ 482600 w 1574800"/>
              <a:gd name="connsiteY27" fmla="*/ 1440089 h 1440089"/>
              <a:gd name="connsiteX28" fmla="*/ 762000 w 1574800"/>
              <a:gd name="connsiteY28" fmla="*/ 1414689 h 1440089"/>
              <a:gd name="connsiteX29" fmla="*/ 800100 w 1574800"/>
              <a:gd name="connsiteY29" fmla="*/ 1401989 h 1440089"/>
              <a:gd name="connsiteX30" fmla="*/ 876300 w 1574800"/>
              <a:gd name="connsiteY30" fmla="*/ 1389289 h 1440089"/>
              <a:gd name="connsiteX31" fmla="*/ 1003300 w 1574800"/>
              <a:gd name="connsiteY31" fmla="*/ 1363889 h 1440089"/>
              <a:gd name="connsiteX32" fmla="*/ 1117600 w 1574800"/>
              <a:gd name="connsiteY32" fmla="*/ 1338489 h 1440089"/>
              <a:gd name="connsiteX33" fmla="*/ 1155700 w 1574800"/>
              <a:gd name="connsiteY33" fmla="*/ 1325789 h 1440089"/>
              <a:gd name="connsiteX34" fmla="*/ 1231900 w 1574800"/>
              <a:gd name="connsiteY34" fmla="*/ 1274989 h 1440089"/>
              <a:gd name="connsiteX35" fmla="*/ 1308100 w 1574800"/>
              <a:gd name="connsiteY35" fmla="*/ 1224189 h 1440089"/>
              <a:gd name="connsiteX36" fmla="*/ 1384300 w 1574800"/>
              <a:gd name="connsiteY36" fmla="*/ 1173389 h 1440089"/>
              <a:gd name="connsiteX37" fmla="*/ 1460500 w 1574800"/>
              <a:gd name="connsiteY37" fmla="*/ 1109889 h 1440089"/>
              <a:gd name="connsiteX38" fmla="*/ 1511300 w 1574800"/>
              <a:gd name="connsiteY38" fmla="*/ 1033689 h 1440089"/>
              <a:gd name="connsiteX39" fmla="*/ 1549400 w 1574800"/>
              <a:gd name="connsiteY39" fmla="*/ 919389 h 1440089"/>
              <a:gd name="connsiteX40" fmla="*/ 1562100 w 1574800"/>
              <a:gd name="connsiteY40" fmla="*/ 881289 h 1440089"/>
              <a:gd name="connsiteX41" fmla="*/ 1574800 w 1574800"/>
              <a:gd name="connsiteY41" fmla="*/ 805089 h 1440089"/>
              <a:gd name="connsiteX42" fmla="*/ 1562100 w 1574800"/>
              <a:gd name="connsiteY42" fmla="*/ 474889 h 1440089"/>
              <a:gd name="connsiteX43" fmla="*/ 1536700 w 1574800"/>
              <a:gd name="connsiteY43" fmla="*/ 398689 h 1440089"/>
              <a:gd name="connsiteX44" fmla="*/ 1524000 w 1574800"/>
              <a:gd name="connsiteY44" fmla="*/ 360589 h 1440089"/>
              <a:gd name="connsiteX45" fmla="*/ 1511300 w 1574800"/>
              <a:gd name="connsiteY45" fmla="*/ 322489 h 1440089"/>
              <a:gd name="connsiteX46" fmla="*/ 1485900 w 1574800"/>
              <a:gd name="connsiteY46" fmla="*/ 284389 h 1440089"/>
              <a:gd name="connsiteX47" fmla="*/ 1460500 w 1574800"/>
              <a:gd name="connsiteY47" fmla="*/ 208189 h 1440089"/>
              <a:gd name="connsiteX48" fmla="*/ 1308100 w 1574800"/>
              <a:gd name="connsiteY48" fmla="*/ 30389 h 1440089"/>
              <a:gd name="connsiteX49" fmla="*/ 1104900 w 1574800"/>
              <a:gd name="connsiteY49" fmla="*/ 4989 h 1440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574800" h="1440089">
                <a:moveTo>
                  <a:pt x="1155700" y="17689"/>
                </a:moveTo>
                <a:cubicBezTo>
                  <a:pt x="1134533" y="13456"/>
                  <a:pt x="1113786" y="4989"/>
                  <a:pt x="1092200" y="4989"/>
                </a:cubicBezTo>
                <a:cubicBezTo>
                  <a:pt x="683047" y="4989"/>
                  <a:pt x="785285" y="-16707"/>
                  <a:pt x="596900" y="30389"/>
                </a:cubicBezTo>
                <a:cubicBezTo>
                  <a:pt x="584200" y="38856"/>
                  <a:pt x="572748" y="49590"/>
                  <a:pt x="558800" y="55789"/>
                </a:cubicBezTo>
                <a:cubicBezTo>
                  <a:pt x="534334" y="66663"/>
                  <a:pt x="482600" y="81189"/>
                  <a:pt x="482600" y="81189"/>
                </a:cubicBezTo>
                <a:cubicBezTo>
                  <a:pt x="465667" y="93889"/>
                  <a:pt x="446767" y="104322"/>
                  <a:pt x="431800" y="119289"/>
                </a:cubicBezTo>
                <a:cubicBezTo>
                  <a:pt x="347133" y="203956"/>
                  <a:pt x="469900" y="115056"/>
                  <a:pt x="368300" y="182789"/>
                </a:cubicBezTo>
                <a:cubicBezTo>
                  <a:pt x="300567" y="284389"/>
                  <a:pt x="389467" y="161622"/>
                  <a:pt x="304800" y="246289"/>
                </a:cubicBezTo>
                <a:cubicBezTo>
                  <a:pt x="294007" y="257082"/>
                  <a:pt x="289171" y="272663"/>
                  <a:pt x="279400" y="284389"/>
                </a:cubicBezTo>
                <a:cubicBezTo>
                  <a:pt x="267902" y="298187"/>
                  <a:pt x="252798" y="308691"/>
                  <a:pt x="241300" y="322489"/>
                </a:cubicBezTo>
                <a:cubicBezTo>
                  <a:pt x="231529" y="334215"/>
                  <a:pt x="225671" y="348863"/>
                  <a:pt x="215900" y="360589"/>
                </a:cubicBezTo>
                <a:cubicBezTo>
                  <a:pt x="116424" y="479961"/>
                  <a:pt x="255394" y="282299"/>
                  <a:pt x="127000" y="474889"/>
                </a:cubicBezTo>
                <a:cubicBezTo>
                  <a:pt x="118533" y="487589"/>
                  <a:pt x="106427" y="498509"/>
                  <a:pt x="101600" y="512989"/>
                </a:cubicBezTo>
                <a:cubicBezTo>
                  <a:pt x="97367" y="525689"/>
                  <a:pt x="94887" y="539115"/>
                  <a:pt x="88900" y="551089"/>
                </a:cubicBezTo>
                <a:cubicBezTo>
                  <a:pt x="82074" y="564741"/>
                  <a:pt x="70326" y="575537"/>
                  <a:pt x="63500" y="589189"/>
                </a:cubicBezTo>
                <a:cubicBezTo>
                  <a:pt x="57513" y="601163"/>
                  <a:pt x="53704" y="614221"/>
                  <a:pt x="50800" y="627289"/>
                </a:cubicBezTo>
                <a:cubicBezTo>
                  <a:pt x="29812" y="721736"/>
                  <a:pt x="45656" y="691110"/>
                  <a:pt x="25400" y="792389"/>
                </a:cubicBezTo>
                <a:cubicBezTo>
                  <a:pt x="22775" y="805516"/>
                  <a:pt x="15947" y="817502"/>
                  <a:pt x="12700" y="830489"/>
                </a:cubicBezTo>
                <a:cubicBezTo>
                  <a:pt x="7465" y="851430"/>
                  <a:pt x="4233" y="872822"/>
                  <a:pt x="0" y="893989"/>
                </a:cubicBezTo>
                <a:cubicBezTo>
                  <a:pt x="4233" y="970189"/>
                  <a:pt x="5464" y="1046615"/>
                  <a:pt x="12700" y="1122589"/>
                </a:cubicBezTo>
                <a:cubicBezTo>
                  <a:pt x="16456" y="1162022"/>
                  <a:pt x="33676" y="1164541"/>
                  <a:pt x="50800" y="1198789"/>
                </a:cubicBezTo>
                <a:cubicBezTo>
                  <a:pt x="67912" y="1233012"/>
                  <a:pt x="56548" y="1246681"/>
                  <a:pt x="88900" y="1274989"/>
                </a:cubicBezTo>
                <a:cubicBezTo>
                  <a:pt x="111874" y="1295091"/>
                  <a:pt x="139700" y="1308856"/>
                  <a:pt x="165100" y="1325789"/>
                </a:cubicBezTo>
                <a:lnTo>
                  <a:pt x="203200" y="1351189"/>
                </a:lnTo>
                <a:cubicBezTo>
                  <a:pt x="215900" y="1359656"/>
                  <a:pt x="226820" y="1371762"/>
                  <a:pt x="241300" y="1376589"/>
                </a:cubicBezTo>
                <a:cubicBezTo>
                  <a:pt x="254000" y="1380822"/>
                  <a:pt x="267426" y="1383302"/>
                  <a:pt x="279400" y="1389289"/>
                </a:cubicBezTo>
                <a:cubicBezTo>
                  <a:pt x="293052" y="1396115"/>
                  <a:pt x="303471" y="1408676"/>
                  <a:pt x="317500" y="1414689"/>
                </a:cubicBezTo>
                <a:cubicBezTo>
                  <a:pt x="355996" y="1431187"/>
                  <a:pt x="459654" y="1437539"/>
                  <a:pt x="482600" y="1440089"/>
                </a:cubicBezTo>
                <a:cubicBezTo>
                  <a:pt x="564562" y="1434625"/>
                  <a:pt x="675199" y="1432049"/>
                  <a:pt x="762000" y="1414689"/>
                </a:cubicBezTo>
                <a:cubicBezTo>
                  <a:pt x="775127" y="1412064"/>
                  <a:pt x="787032" y="1404893"/>
                  <a:pt x="800100" y="1401989"/>
                </a:cubicBezTo>
                <a:cubicBezTo>
                  <a:pt x="825237" y="1396403"/>
                  <a:pt x="850991" y="1394034"/>
                  <a:pt x="876300" y="1389289"/>
                </a:cubicBezTo>
                <a:cubicBezTo>
                  <a:pt x="918732" y="1381333"/>
                  <a:pt x="960967" y="1372356"/>
                  <a:pt x="1003300" y="1363889"/>
                </a:cubicBezTo>
                <a:cubicBezTo>
                  <a:pt x="1046948" y="1355159"/>
                  <a:pt x="1075751" y="1350446"/>
                  <a:pt x="1117600" y="1338489"/>
                </a:cubicBezTo>
                <a:cubicBezTo>
                  <a:pt x="1130472" y="1334811"/>
                  <a:pt x="1143998" y="1332290"/>
                  <a:pt x="1155700" y="1325789"/>
                </a:cubicBezTo>
                <a:cubicBezTo>
                  <a:pt x="1182385" y="1310964"/>
                  <a:pt x="1206500" y="1291922"/>
                  <a:pt x="1231900" y="1274989"/>
                </a:cubicBezTo>
                <a:lnTo>
                  <a:pt x="1308100" y="1224189"/>
                </a:lnTo>
                <a:lnTo>
                  <a:pt x="1384300" y="1173389"/>
                </a:lnTo>
                <a:cubicBezTo>
                  <a:pt x="1418167" y="1150811"/>
                  <a:pt x="1434173" y="1143738"/>
                  <a:pt x="1460500" y="1109889"/>
                </a:cubicBezTo>
                <a:cubicBezTo>
                  <a:pt x="1479242" y="1085792"/>
                  <a:pt x="1501647" y="1062649"/>
                  <a:pt x="1511300" y="1033689"/>
                </a:cubicBezTo>
                <a:lnTo>
                  <a:pt x="1549400" y="919389"/>
                </a:lnTo>
                <a:cubicBezTo>
                  <a:pt x="1553633" y="906689"/>
                  <a:pt x="1559899" y="894494"/>
                  <a:pt x="1562100" y="881289"/>
                </a:cubicBezTo>
                <a:lnTo>
                  <a:pt x="1574800" y="805089"/>
                </a:lnTo>
                <a:cubicBezTo>
                  <a:pt x="1570567" y="695022"/>
                  <a:pt x="1572381" y="584556"/>
                  <a:pt x="1562100" y="474889"/>
                </a:cubicBezTo>
                <a:cubicBezTo>
                  <a:pt x="1559601" y="448232"/>
                  <a:pt x="1545167" y="424089"/>
                  <a:pt x="1536700" y="398689"/>
                </a:cubicBezTo>
                <a:lnTo>
                  <a:pt x="1524000" y="360589"/>
                </a:lnTo>
                <a:cubicBezTo>
                  <a:pt x="1519767" y="347889"/>
                  <a:pt x="1518726" y="333628"/>
                  <a:pt x="1511300" y="322489"/>
                </a:cubicBezTo>
                <a:cubicBezTo>
                  <a:pt x="1502833" y="309789"/>
                  <a:pt x="1492099" y="298337"/>
                  <a:pt x="1485900" y="284389"/>
                </a:cubicBezTo>
                <a:cubicBezTo>
                  <a:pt x="1475026" y="259923"/>
                  <a:pt x="1472474" y="232136"/>
                  <a:pt x="1460500" y="208189"/>
                </a:cubicBezTo>
                <a:cubicBezTo>
                  <a:pt x="1425232" y="137654"/>
                  <a:pt x="1390508" y="57858"/>
                  <a:pt x="1308100" y="30389"/>
                </a:cubicBezTo>
                <a:cubicBezTo>
                  <a:pt x="1191739" y="-8398"/>
                  <a:pt x="1258674" y="4989"/>
                  <a:pt x="1104900" y="4989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7DED96E-8C26-41D8-A8BB-E6347A3E97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10" t="72536" r="72037" b="24680"/>
          <a:stretch/>
        </p:blipFill>
        <p:spPr>
          <a:xfrm>
            <a:off x="6410303" y="4427294"/>
            <a:ext cx="941991" cy="50239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4DC018F-2439-46AF-AD76-DCD98737E0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356" t="72536" r="45900" b="24544"/>
          <a:stretch/>
        </p:blipFill>
        <p:spPr>
          <a:xfrm>
            <a:off x="7334038" y="4427294"/>
            <a:ext cx="1293201" cy="493268"/>
          </a:xfrm>
          <a:prstGeom prst="rect">
            <a:avLst/>
          </a:prstGeom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9C0A452-2FD2-4909-BBFF-59357496A2FD}"/>
              </a:ext>
            </a:extLst>
          </p:cNvPr>
          <p:cNvCxnSpPr>
            <a:cxnSpLocks/>
          </p:cNvCxnSpPr>
          <p:nvPr/>
        </p:nvCxnSpPr>
        <p:spPr>
          <a:xfrm>
            <a:off x="1403648" y="5420395"/>
            <a:ext cx="360040" cy="57606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1F218C86-0F3A-42B7-8181-0701AE21B4DD}"/>
              </a:ext>
            </a:extLst>
          </p:cNvPr>
          <p:cNvCxnSpPr>
            <a:cxnSpLocks/>
          </p:cNvCxnSpPr>
          <p:nvPr/>
        </p:nvCxnSpPr>
        <p:spPr>
          <a:xfrm>
            <a:off x="1709056" y="5421759"/>
            <a:ext cx="360040" cy="57606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B9053F44-82F3-4779-A9C0-DCC6E5483981}"/>
              </a:ext>
            </a:extLst>
          </p:cNvPr>
          <p:cNvCxnSpPr>
            <a:cxnSpLocks/>
          </p:cNvCxnSpPr>
          <p:nvPr/>
        </p:nvCxnSpPr>
        <p:spPr>
          <a:xfrm>
            <a:off x="2000760" y="5420395"/>
            <a:ext cx="360040" cy="57606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2F241DA1-50FA-4C61-9C08-F4C04CE30CDB}"/>
              </a:ext>
            </a:extLst>
          </p:cNvPr>
          <p:cNvCxnSpPr>
            <a:cxnSpLocks/>
          </p:cNvCxnSpPr>
          <p:nvPr/>
        </p:nvCxnSpPr>
        <p:spPr>
          <a:xfrm>
            <a:off x="4770760" y="5517232"/>
            <a:ext cx="360040" cy="57606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E673BA73-561D-44F4-9EC7-D0B7B64BA6BD}"/>
              </a:ext>
            </a:extLst>
          </p:cNvPr>
          <p:cNvCxnSpPr>
            <a:cxnSpLocks/>
          </p:cNvCxnSpPr>
          <p:nvPr/>
        </p:nvCxnSpPr>
        <p:spPr>
          <a:xfrm>
            <a:off x="5076168" y="5517232"/>
            <a:ext cx="360040" cy="57606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3CC34628-1011-4211-82B8-3A8E74B9DC56}"/>
              </a:ext>
            </a:extLst>
          </p:cNvPr>
          <p:cNvCxnSpPr>
            <a:cxnSpLocks/>
          </p:cNvCxnSpPr>
          <p:nvPr/>
        </p:nvCxnSpPr>
        <p:spPr>
          <a:xfrm>
            <a:off x="5396029" y="5507015"/>
            <a:ext cx="360040" cy="57606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F647837-E841-4BEF-947E-073E1571BE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865" t="77756" r="65422" b="19113"/>
          <a:stretch/>
        </p:blipFill>
        <p:spPr>
          <a:xfrm>
            <a:off x="7527192" y="5481228"/>
            <a:ext cx="936104" cy="64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2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:\Users\user\Desktop\2011_06_28\едя.jpg">
            <a:extLst>
              <a:ext uri="{FF2B5EF4-FFF2-40B4-BE49-F238E27FC236}">
                <a16:creationId xmlns:a16="http://schemas.microsoft.com/office/drawing/2014/main" id="{BCF8B0E4-9F7E-4C4D-823B-5237790FF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76250"/>
            <a:ext cx="5400675" cy="578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р.gif">
            <a:extLst>
              <a:ext uri="{FF2B5EF4-FFF2-40B4-BE49-F238E27FC236}">
                <a16:creationId xmlns:a16="http://schemas.microsoft.com/office/drawing/2014/main" id="{0D3C3B1C-EBA7-47B5-9DA2-F0E3A64827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0274">
            <a:off x="6956425" y="5164138"/>
            <a:ext cx="1589088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518E6178-5C3A-4C91-9180-C68C769B730E}"/>
              </a:ext>
            </a:extLst>
          </p:cNvPr>
          <p:cNvSpPr/>
          <p:nvPr/>
        </p:nvSpPr>
        <p:spPr>
          <a:xfrm>
            <a:off x="8388350" y="6165850"/>
            <a:ext cx="504825" cy="5032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38668E-6 L -0.23733 -0.41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-2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732 -0.4105 L -0.02465 -0.70421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-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65 -0.70421 L -0.25295 -0.08534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" y="3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1692A7-D3D8-45A5-B03A-E370EB3B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710" y="-127316"/>
            <a:ext cx="7344816" cy="1224136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Cambria Math" panose="02040503050406030204" pitchFamily="18" charset="0"/>
                <a:ea typeface="Cambria Math" panose="02040503050406030204" pitchFamily="18" charset="0"/>
              </a:rPr>
              <a:t>Работа по учебнику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CC23B4-9814-42F2-A9A4-EB74DBAA07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43" t="82095" r="6741" b="4851"/>
          <a:stretch/>
        </p:blipFill>
        <p:spPr>
          <a:xfrm>
            <a:off x="153222" y="2204864"/>
            <a:ext cx="8883273" cy="19442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94A511-F1FB-493A-BBA2-60554D3388FD}"/>
              </a:ext>
            </a:extLst>
          </p:cNvPr>
          <p:cNvSpPr txBox="1"/>
          <p:nvPr/>
        </p:nvSpPr>
        <p:spPr>
          <a:xfrm>
            <a:off x="3635896" y="2077368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F21643-386F-48C4-A53F-ED122605DA70}"/>
              </a:ext>
            </a:extLst>
          </p:cNvPr>
          <p:cNvSpPr txBox="1"/>
          <p:nvPr/>
        </p:nvSpPr>
        <p:spPr>
          <a:xfrm>
            <a:off x="1115616" y="205397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A0AA8F-94AD-4C0F-BCC2-8E331345424E}"/>
              </a:ext>
            </a:extLst>
          </p:cNvPr>
          <p:cNvSpPr txBox="1"/>
          <p:nvPr/>
        </p:nvSpPr>
        <p:spPr>
          <a:xfrm>
            <a:off x="1734259" y="2077368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A5A356-50D6-4D11-AC2C-B0DD54E53F74}"/>
              </a:ext>
            </a:extLst>
          </p:cNvPr>
          <p:cNvSpPr txBox="1"/>
          <p:nvPr/>
        </p:nvSpPr>
        <p:spPr>
          <a:xfrm>
            <a:off x="2375756" y="2077368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182E15-149A-46AC-BB6B-E55409C95984}"/>
              </a:ext>
            </a:extLst>
          </p:cNvPr>
          <p:cNvSpPr txBox="1"/>
          <p:nvPr/>
        </p:nvSpPr>
        <p:spPr>
          <a:xfrm>
            <a:off x="3056693" y="2077368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661745-66EC-4B4B-8D1A-30DC5D1FA482}"/>
              </a:ext>
            </a:extLst>
          </p:cNvPr>
          <p:cNvSpPr txBox="1"/>
          <p:nvPr/>
        </p:nvSpPr>
        <p:spPr>
          <a:xfrm>
            <a:off x="4303494" y="209408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3B6092-5290-4247-8475-C215DEEA776A}"/>
              </a:ext>
            </a:extLst>
          </p:cNvPr>
          <p:cNvSpPr txBox="1"/>
          <p:nvPr/>
        </p:nvSpPr>
        <p:spPr>
          <a:xfrm>
            <a:off x="4968046" y="20940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1F7760-CE2B-4F00-AA4E-6105DEAF16A1}"/>
              </a:ext>
            </a:extLst>
          </p:cNvPr>
          <p:cNvSpPr txBox="1"/>
          <p:nvPr/>
        </p:nvSpPr>
        <p:spPr>
          <a:xfrm>
            <a:off x="5609543" y="20940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687ACE-CA70-40F4-A789-962171F08687}"/>
              </a:ext>
            </a:extLst>
          </p:cNvPr>
          <p:cNvSpPr txBox="1"/>
          <p:nvPr/>
        </p:nvSpPr>
        <p:spPr>
          <a:xfrm>
            <a:off x="6274095" y="209609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CEC077-AC29-4B60-AB12-F2C5CDC9B909}"/>
              </a:ext>
            </a:extLst>
          </p:cNvPr>
          <p:cNvSpPr txBox="1"/>
          <p:nvPr/>
        </p:nvSpPr>
        <p:spPr>
          <a:xfrm>
            <a:off x="6886068" y="213419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E5A4C9-3A59-46D5-B6F6-3A681E70A239}"/>
              </a:ext>
            </a:extLst>
          </p:cNvPr>
          <p:cNvSpPr txBox="1"/>
          <p:nvPr/>
        </p:nvSpPr>
        <p:spPr>
          <a:xfrm>
            <a:off x="7539092" y="2134194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A59CEF-5E47-43C0-99F0-3004036AE2D2}"/>
              </a:ext>
            </a:extLst>
          </p:cNvPr>
          <p:cNvSpPr txBox="1"/>
          <p:nvPr/>
        </p:nvSpPr>
        <p:spPr>
          <a:xfrm>
            <a:off x="8181142" y="2134194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E5C08A-7F56-4494-BD30-AE5FBA9968DE}"/>
              </a:ext>
            </a:extLst>
          </p:cNvPr>
          <p:cNvSpPr txBox="1"/>
          <p:nvPr/>
        </p:nvSpPr>
        <p:spPr>
          <a:xfrm>
            <a:off x="8762966" y="2140220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365EFD39-1F05-4DEB-8F3A-3CCBC61F5F10}"/>
              </a:ext>
            </a:extLst>
          </p:cNvPr>
          <p:cNvSpPr/>
          <p:nvPr/>
        </p:nvSpPr>
        <p:spPr>
          <a:xfrm>
            <a:off x="2375756" y="2997696"/>
            <a:ext cx="287024" cy="330244"/>
          </a:xfrm>
          <a:prstGeom prst="ellipse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CC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156628-A70E-48F3-B13B-74929DB6ED62}"/>
              </a:ext>
            </a:extLst>
          </p:cNvPr>
          <p:cNvSpPr txBox="1"/>
          <p:nvPr/>
        </p:nvSpPr>
        <p:spPr>
          <a:xfrm>
            <a:off x="3023923" y="27922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581EDA0D-6688-458A-9870-17943CDC8AD9}"/>
              </a:ext>
            </a:extLst>
          </p:cNvPr>
          <p:cNvSpPr/>
          <p:nvPr/>
        </p:nvSpPr>
        <p:spPr>
          <a:xfrm>
            <a:off x="3658648" y="2997696"/>
            <a:ext cx="314536" cy="342848"/>
          </a:xfrm>
          <a:prstGeom prst="ellipse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CC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684AFA-657B-4767-B05F-58E169DC4394}"/>
              </a:ext>
            </a:extLst>
          </p:cNvPr>
          <p:cNvSpPr txBox="1"/>
          <p:nvPr/>
        </p:nvSpPr>
        <p:spPr>
          <a:xfrm>
            <a:off x="4306045" y="2791010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C10E1EF3-2480-4E62-ACBD-0A8900A62D50}"/>
              </a:ext>
            </a:extLst>
          </p:cNvPr>
          <p:cNvSpPr/>
          <p:nvPr/>
        </p:nvSpPr>
        <p:spPr>
          <a:xfrm>
            <a:off x="4925516" y="3014415"/>
            <a:ext cx="314536" cy="342576"/>
          </a:xfrm>
          <a:prstGeom prst="ellipse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CC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D28C08-71B2-4E6A-ACD7-809677015571}"/>
              </a:ext>
            </a:extLst>
          </p:cNvPr>
          <p:cNvSpPr txBox="1"/>
          <p:nvPr/>
        </p:nvSpPr>
        <p:spPr>
          <a:xfrm>
            <a:off x="5588625" y="2803710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414312CA-BF1F-4994-9D66-3B17C41EEE6F}"/>
              </a:ext>
            </a:extLst>
          </p:cNvPr>
          <p:cNvSpPr/>
          <p:nvPr/>
        </p:nvSpPr>
        <p:spPr>
          <a:xfrm>
            <a:off x="6209204" y="3028491"/>
            <a:ext cx="314536" cy="328500"/>
          </a:xfrm>
          <a:prstGeom prst="ellipse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CC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61506E2-37D8-4FA2-BAFE-6E676904022A}"/>
              </a:ext>
            </a:extLst>
          </p:cNvPr>
          <p:cNvSpPr txBox="1"/>
          <p:nvPr/>
        </p:nvSpPr>
        <p:spPr>
          <a:xfrm>
            <a:off x="6884883" y="282786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10152521-FC65-4DBB-A0C6-180992796E4A}"/>
              </a:ext>
            </a:extLst>
          </p:cNvPr>
          <p:cNvSpPr/>
          <p:nvPr/>
        </p:nvSpPr>
        <p:spPr>
          <a:xfrm>
            <a:off x="7491611" y="3028490"/>
            <a:ext cx="314536" cy="351149"/>
          </a:xfrm>
          <a:prstGeom prst="ellipse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CC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0A29B0E-7851-465E-8A5A-17647BBD33B6}"/>
              </a:ext>
            </a:extLst>
          </p:cNvPr>
          <p:cNvSpPr txBox="1"/>
          <p:nvPr/>
        </p:nvSpPr>
        <p:spPr>
          <a:xfrm>
            <a:off x="8166680" y="284958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DC89B6F5-A6C1-4129-8FB6-49085B600CFE}"/>
              </a:ext>
            </a:extLst>
          </p:cNvPr>
          <p:cNvSpPr/>
          <p:nvPr/>
        </p:nvSpPr>
        <p:spPr>
          <a:xfrm>
            <a:off x="8770392" y="3054658"/>
            <a:ext cx="314536" cy="333128"/>
          </a:xfrm>
          <a:prstGeom prst="ellipse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CC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935FC7-D009-4E0C-BD3F-778645855FF0}"/>
              </a:ext>
            </a:extLst>
          </p:cNvPr>
          <p:cNvSpPr txBox="1"/>
          <p:nvPr/>
        </p:nvSpPr>
        <p:spPr>
          <a:xfrm>
            <a:off x="2084786" y="3488408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33C212-844F-46B5-AEC9-59A57709D83D}"/>
              </a:ext>
            </a:extLst>
          </p:cNvPr>
          <p:cNvSpPr txBox="1"/>
          <p:nvPr/>
        </p:nvSpPr>
        <p:spPr>
          <a:xfrm>
            <a:off x="2361922" y="348840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2B75ED3-B442-47B2-A049-4D702C66809C}"/>
              </a:ext>
            </a:extLst>
          </p:cNvPr>
          <p:cNvSpPr txBox="1"/>
          <p:nvPr/>
        </p:nvSpPr>
        <p:spPr>
          <a:xfrm>
            <a:off x="3022738" y="349396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5C8D288-F42B-45D8-9641-863193C5F6E0}"/>
              </a:ext>
            </a:extLst>
          </p:cNvPr>
          <p:cNvSpPr txBox="1"/>
          <p:nvPr/>
        </p:nvSpPr>
        <p:spPr>
          <a:xfrm>
            <a:off x="3670867" y="350101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E5B3F0-9F69-4B93-B133-70F8B1F5387C}"/>
              </a:ext>
            </a:extLst>
          </p:cNvPr>
          <p:cNvSpPr txBox="1"/>
          <p:nvPr/>
        </p:nvSpPr>
        <p:spPr>
          <a:xfrm>
            <a:off x="3988456" y="3501010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D9EA0E4-46A5-42E8-973D-A2EB02223296}"/>
              </a:ext>
            </a:extLst>
          </p:cNvPr>
          <p:cNvSpPr txBox="1"/>
          <p:nvPr/>
        </p:nvSpPr>
        <p:spPr>
          <a:xfrm>
            <a:off x="4622907" y="350787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83B7AE9-369B-474A-B8E4-5C63EA95FA79}"/>
              </a:ext>
            </a:extLst>
          </p:cNvPr>
          <p:cNvSpPr txBox="1"/>
          <p:nvPr/>
        </p:nvSpPr>
        <p:spPr>
          <a:xfrm>
            <a:off x="5270253" y="3497288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3AF5BE-8C52-43DC-A176-E18939224CDA}"/>
              </a:ext>
            </a:extLst>
          </p:cNvPr>
          <p:cNvSpPr txBox="1"/>
          <p:nvPr/>
        </p:nvSpPr>
        <p:spPr>
          <a:xfrm>
            <a:off x="5601508" y="349790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A2395E4-C3ED-4FA3-926D-219C594888B6}"/>
              </a:ext>
            </a:extLst>
          </p:cNvPr>
          <p:cNvSpPr txBox="1"/>
          <p:nvPr/>
        </p:nvSpPr>
        <p:spPr>
          <a:xfrm>
            <a:off x="6220352" y="352227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996BF9-685F-4AF5-923F-2AB37E6F3922}"/>
              </a:ext>
            </a:extLst>
          </p:cNvPr>
          <p:cNvSpPr txBox="1"/>
          <p:nvPr/>
        </p:nvSpPr>
        <p:spPr>
          <a:xfrm>
            <a:off x="6883305" y="352227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A7A20D9-BA47-4648-8877-590A65410B72}"/>
              </a:ext>
            </a:extLst>
          </p:cNvPr>
          <p:cNvSpPr txBox="1"/>
          <p:nvPr/>
        </p:nvSpPr>
        <p:spPr>
          <a:xfrm>
            <a:off x="7188833" y="353052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5C2DC50-9D08-4961-88CC-76543F6F1EF6}"/>
              </a:ext>
            </a:extLst>
          </p:cNvPr>
          <p:cNvSpPr txBox="1"/>
          <p:nvPr/>
        </p:nvSpPr>
        <p:spPr>
          <a:xfrm>
            <a:off x="7851786" y="354010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B9FD1D-D07F-4873-B123-223594DE7C6C}"/>
              </a:ext>
            </a:extLst>
          </p:cNvPr>
          <p:cNvSpPr txBox="1"/>
          <p:nvPr/>
        </p:nvSpPr>
        <p:spPr>
          <a:xfrm>
            <a:off x="8481574" y="354835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E2F7DF6-9B41-4386-8A16-753D1B8C8333}"/>
              </a:ext>
            </a:extLst>
          </p:cNvPr>
          <p:cNvSpPr txBox="1"/>
          <p:nvPr/>
        </p:nvSpPr>
        <p:spPr>
          <a:xfrm>
            <a:off x="8773896" y="3535182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4306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8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1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3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7FCF60-8133-4BDB-9953-F893C9F90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-99392"/>
            <a:ext cx="7344816" cy="1224136"/>
          </a:xfrm>
        </p:spPr>
        <p:txBody>
          <a:bodyPr/>
          <a:lstStyle/>
          <a:p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Рефлексия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77C3B1-EE98-4E74-974E-DB16B1761A10}"/>
              </a:ext>
            </a:extLst>
          </p:cNvPr>
          <p:cNvSpPr txBox="1"/>
          <p:nvPr/>
        </p:nvSpPr>
        <p:spPr>
          <a:xfrm>
            <a:off x="503548" y="1108421"/>
            <a:ext cx="698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С каким числом и с какой цифрой мы познакомились на уроке?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69D0D3-07B9-41C6-8A34-A37556812DCF}"/>
              </a:ext>
            </a:extLst>
          </p:cNvPr>
          <p:cNvSpPr txBox="1"/>
          <p:nvPr/>
        </p:nvSpPr>
        <p:spPr>
          <a:xfrm>
            <a:off x="516620" y="2138600"/>
            <a:ext cx="79568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У кого хорошо получается писать цифру 1?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D3AA2D-E8CB-44E6-AD9A-6FCB9614A339}"/>
              </a:ext>
            </a:extLst>
          </p:cNvPr>
          <p:cNvSpPr txBox="1"/>
          <p:nvPr/>
        </p:nvSpPr>
        <p:spPr>
          <a:xfrm>
            <a:off x="516620" y="3215818"/>
            <a:ext cx="7956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Кому ещё надо потренироваться?</a:t>
            </a:r>
          </a:p>
        </p:txBody>
      </p:sp>
    </p:spTree>
    <p:extLst>
      <p:ext uri="{BB962C8B-B14F-4D97-AF65-F5344CB8AC3E}">
        <p14:creationId xmlns:p14="http://schemas.microsoft.com/office/powerpoint/2010/main" val="208956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A6021A-CCA3-4054-A660-B0D210B06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-76607"/>
            <a:ext cx="7344816" cy="1224136"/>
          </a:xfrm>
        </p:spPr>
        <p:txBody>
          <a:bodyPr/>
          <a:lstStyle/>
          <a:p>
            <a:r>
              <a:rPr lang="ru-RU" b="1" dirty="0">
                <a:latin typeface="Cambria Math" panose="02040503050406030204" pitchFamily="18" charset="0"/>
                <a:ea typeface="Cambria Math" panose="02040503050406030204" pitchFamily="18" charset="0"/>
              </a:rPr>
              <a:t>Подводим итог урока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6FEDB4-65EF-470C-9E36-B45FD0071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727247"/>
            <a:ext cx="2568098" cy="237891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D35085-7860-414B-834A-1E59EDF2C2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700807"/>
            <a:ext cx="2568097" cy="23789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A9EF56B-A5B5-4851-8D42-3CA10CAF6B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690" y="4145624"/>
            <a:ext cx="2432662" cy="2275860"/>
          </a:xfrm>
          <a:prstGeom prst="rect">
            <a:avLst/>
          </a:prstGeom>
        </p:spPr>
      </p:pic>
      <p:sp>
        <p:nvSpPr>
          <p:cNvPr id="11" name="Облачко с текстом: овальное 10">
            <a:extLst>
              <a:ext uri="{FF2B5EF4-FFF2-40B4-BE49-F238E27FC236}">
                <a16:creationId xmlns:a16="http://schemas.microsoft.com/office/drawing/2014/main" id="{69DD34DA-4186-4E31-B850-DE289409E329}"/>
              </a:ext>
            </a:extLst>
          </p:cNvPr>
          <p:cNvSpPr/>
          <p:nvPr/>
        </p:nvSpPr>
        <p:spPr>
          <a:xfrm>
            <a:off x="3131840" y="1340768"/>
            <a:ext cx="2016224" cy="1728192"/>
          </a:xfrm>
          <a:prstGeom prst="wedgeEllipseCallout">
            <a:avLst>
              <a:gd name="adj1" fmla="val -85763"/>
              <a:gd name="adj2" fmla="val 67633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Я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7BE8C1-277B-4258-A811-42E7E2C29EDC}"/>
              </a:ext>
            </a:extLst>
          </p:cNvPr>
          <p:cNvSpPr txBox="1"/>
          <p:nvPr/>
        </p:nvSpPr>
        <p:spPr>
          <a:xfrm>
            <a:off x="3275856" y="1348242"/>
            <a:ext cx="17281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>
                    <a:lumMod val="50000"/>
                  </a:schemeClr>
                </a:solidFill>
              </a:rPr>
              <a:t>Я доволен собой</a:t>
            </a:r>
          </a:p>
        </p:txBody>
      </p:sp>
      <p:sp>
        <p:nvSpPr>
          <p:cNvPr id="13" name="Пузырек для мыслей: облако 12">
            <a:extLst>
              <a:ext uri="{FF2B5EF4-FFF2-40B4-BE49-F238E27FC236}">
                <a16:creationId xmlns:a16="http://schemas.microsoft.com/office/drawing/2014/main" id="{87E192DD-C2FB-4A4C-9992-AFE85482B688}"/>
              </a:ext>
            </a:extLst>
          </p:cNvPr>
          <p:cNvSpPr/>
          <p:nvPr/>
        </p:nvSpPr>
        <p:spPr>
          <a:xfrm>
            <a:off x="7116470" y="782932"/>
            <a:ext cx="1875348" cy="1854007"/>
          </a:xfrm>
          <a:prstGeom prst="cloudCallout">
            <a:avLst>
              <a:gd name="adj1" fmla="val -60153"/>
              <a:gd name="adj2" fmla="val 81157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2822D3-BB67-496A-95CA-44DDA51AF860}"/>
              </a:ext>
            </a:extLst>
          </p:cNvPr>
          <p:cNvSpPr txBox="1"/>
          <p:nvPr/>
        </p:nvSpPr>
        <p:spPr>
          <a:xfrm>
            <a:off x="7270751" y="1051391"/>
            <a:ext cx="1738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У меня не всё получилось</a:t>
            </a:r>
          </a:p>
        </p:txBody>
      </p:sp>
      <p:sp>
        <p:nvSpPr>
          <p:cNvPr id="16" name="Облачко с текстом: прямоугольное 15">
            <a:extLst>
              <a:ext uri="{FF2B5EF4-FFF2-40B4-BE49-F238E27FC236}">
                <a16:creationId xmlns:a16="http://schemas.microsoft.com/office/drawing/2014/main" id="{39F3B62E-9AB3-4C4C-A1D8-1B9B8B891B79}"/>
              </a:ext>
            </a:extLst>
          </p:cNvPr>
          <p:cNvSpPr/>
          <p:nvPr/>
        </p:nvSpPr>
        <p:spPr>
          <a:xfrm>
            <a:off x="755576" y="4293096"/>
            <a:ext cx="2016224" cy="1296144"/>
          </a:xfrm>
          <a:prstGeom prst="wedgeRectCallout">
            <a:avLst>
              <a:gd name="adj1" fmla="val 142667"/>
              <a:gd name="adj2" fmla="val 67435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A5B8A7-A13B-48AA-8FB4-8647AFB924F5}"/>
              </a:ext>
            </a:extLst>
          </p:cNvPr>
          <p:cNvSpPr txBox="1"/>
          <p:nvPr/>
        </p:nvSpPr>
        <p:spPr>
          <a:xfrm>
            <a:off x="882706" y="4405058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>
                    <a:lumMod val="50000"/>
                  </a:schemeClr>
                </a:solidFill>
              </a:rPr>
              <a:t>Я ничего не понял</a:t>
            </a:r>
          </a:p>
        </p:txBody>
      </p:sp>
    </p:spTree>
    <p:extLst>
      <p:ext uri="{BB962C8B-B14F-4D97-AF65-F5344CB8AC3E}">
        <p14:creationId xmlns:p14="http://schemas.microsoft.com/office/powerpoint/2010/main" val="124068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Line 253"/>
          <p:cNvSpPr>
            <a:spLocks noChangeShapeType="1"/>
          </p:cNvSpPr>
          <p:nvPr/>
        </p:nvSpPr>
        <p:spPr bwMode="gray">
          <a:xfrm>
            <a:off x="2170629" y="4784889"/>
            <a:ext cx="6046030" cy="0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Rectangle 254"/>
          <p:cNvSpPr>
            <a:spLocks noChangeArrowheads="1"/>
          </p:cNvSpPr>
          <p:nvPr/>
        </p:nvSpPr>
        <p:spPr bwMode="gray">
          <a:xfrm rot="3419336">
            <a:off x="1816024" y="4188154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1" name="Text Box 255"/>
          <p:cNvSpPr txBox="1">
            <a:spLocks noChangeArrowheads="1"/>
          </p:cNvSpPr>
          <p:nvPr/>
        </p:nvSpPr>
        <p:spPr bwMode="gray">
          <a:xfrm>
            <a:off x="1928251" y="418835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2" name="Line 256"/>
          <p:cNvSpPr>
            <a:spLocks noChangeShapeType="1"/>
          </p:cNvSpPr>
          <p:nvPr/>
        </p:nvSpPr>
        <p:spPr bwMode="gray">
          <a:xfrm>
            <a:off x="2235860" y="1899424"/>
            <a:ext cx="5953066" cy="30631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Rectangle 257"/>
          <p:cNvSpPr>
            <a:spLocks noChangeArrowheads="1"/>
          </p:cNvSpPr>
          <p:nvPr/>
        </p:nvSpPr>
        <p:spPr bwMode="gray">
          <a:xfrm rot="3419336">
            <a:off x="1816022" y="1334799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37" name="Text Box 258"/>
          <p:cNvSpPr txBox="1">
            <a:spLocks noChangeArrowheads="1"/>
          </p:cNvSpPr>
          <p:nvPr/>
        </p:nvSpPr>
        <p:spPr bwMode="gray">
          <a:xfrm>
            <a:off x="2559171" y="1439816"/>
            <a:ext cx="586737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Познакомить с числом и цифрой 1.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8" name="Text Box 259"/>
          <p:cNvSpPr txBox="1">
            <a:spLocks noChangeArrowheads="1"/>
          </p:cNvSpPr>
          <p:nvPr/>
        </p:nvSpPr>
        <p:spPr bwMode="gray">
          <a:xfrm>
            <a:off x="1872358" y="1336262"/>
            <a:ext cx="45777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9" name="Line 260"/>
          <p:cNvSpPr>
            <a:spLocks noChangeShapeType="1"/>
          </p:cNvSpPr>
          <p:nvPr/>
        </p:nvSpPr>
        <p:spPr bwMode="gray">
          <a:xfrm>
            <a:off x="2170629" y="2941340"/>
            <a:ext cx="6046030" cy="0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Rectangle 261"/>
          <p:cNvSpPr>
            <a:spLocks noChangeArrowheads="1"/>
          </p:cNvSpPr>
          <p:nvPr/>
        </p:nvSpPr>
        <p:spPr bwMode="gray">
          <a:xfrm rot="3419336">
            <a:off x="1816023" y="2338136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4" name="Text Box 262"/>
          <p:cNvSpPr txBox="1">
            <a:spLocks noChangeArrowheads="1"/>
          </p:cNvSpPr>
          <p:nvPr/>
        </p:nvSpPr>
        <p:spPr bwMode="gray">
          <a:xfrm>
            <a:off x="1923070" y="234417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45" name="Line 263"/>
          <p:cNvSpPr>
            <a:spLocks noChangeShapeType="1"/>
          </p:cNvSpPr>
          <p:nvPr/>
        </p:nvSpPr>
        <p:spPr bwMode="gray">
          <a:xfrm>
            <a:off x="2170629" y="3820132"/>
            <a:ext cx="6046030" cy="43815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6" name="Rectangle 264"/>
          <p:cNvSpPr>
            <a:spLocks noChangeArrowheads="1"/>
          </p:cNvSpPr>
          <p:nvPr/>
        </p:nvSpPr>
        <p:spPr bwMode="gray">
          <a:xfrm rot="3419336">
            <a:off x="1788168" y="3263854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7" name="Text Box 265"/>
          <p:cNvSpPr txBox="1">
            <a:spLocks noChangeArrowheads="1"/>
          </p:cNvSpPr>
          <p:nvPr/>
        </p:nvSpPr>
        <p:spPr bwMode="gray">
          <a:xfrm>
            <a:off x="1918989" y="3287344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48" name="Line 266"/>
          <p:cNvSpPr>
            <a:spLocks noChangeShapeType="1"/>
          </p:cNvSpPr>
          <p:nvPr/>
        </p:nvSpPr>
        <p:spPr bwMode="gray">
          <a:xfrm>
            <a:off x="2095996" y="5737305"/>
            <a:ext cx="6120663" cy="24221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9" name="Rectangle 267"/>
          <p:cNvSpPr>
            <a:spLocks noChangeArrowheads="1"/>
          </p:cNvSpPr>
          <p:nvPr/>
        </p:nvSpPr>
        <p:spPr bwMode="ltGray">
          <a:xfrm rot="3419336">
            <a:off x="1799912" y="5158322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0" name="Text Box 268"/>
          <p:cNvSpPr txBox="1">
            <a:spLocks noChangeArrowheads="1"/>
          </p:cNvSpPr>
          <p:nvPr/>
        </p:nvSpPr>
        <p:spPr bwMode="gray">
          <a:xfrm>
            <a:off x="1921938" y="517310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25" name="Заголовок 2">
            <a:extLst>
              <a:ext uri="{FF2B5EF4-FFF2-40B4-BE49-F238E27FC236}">
                <a16:creationId xmlns:a16="http://schemas.microsoft.com/office/drawing/2014/main" id="{D6B3CFA3-2BAC-48A0-89A6-7AF306A07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-171400"/>
            <a:ext cx="7344816" cy="1224136"/>
          </a:xfrm>
        </p:spPr>
        <p:txBody>
          <a:bodyPr/>
          <a:lstStyle/>
          <a:p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Цели урока:</a:t>
            </a:r>
          </a:p>
        </p:txBody>
      </p:sp>
      <p:sp>
        <p:nvSpPr>
          <p:cNvPr id="26" name="Text Box 258">
            <a:extLst>
              <a:ext uri="{FF2B5EF4-FFF2-40B4-BE49-F238E27FC236}">
                <a16:creationId xmlns:a16="http://schemas.microsoft.com/office/drawing/2014/main" id="{DC8A2B44-24E0-432A-B3F7-42870455BF6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603438" y="2076427"/>
            <a:ext cx="6046030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Рассмотреть перестановки с тремя элементами.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7" name="Text Box 258">
            <a:extLst>
              <a:ext uri="{FF2B5EF4-FFF2-40B4-BE49-F238E27FC236}">
                <a16:creationId xmlns:a16="http://schemas.microsoft.com/office/drawing/2014/main" id="{F7C7D533-1306-4157-8AFB-0A3D418A8BC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557276" y="3343429"/>
            <a:ext cx="586333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Развивать речь, внимание, память.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8" name="Text Box 258">
            <a:extLst>
              <a:ext uri="{FF2B5EF4-FFF2-40B4-BE49-F238E27FC236}">
                <a16:creationId xmlns:a16="http://schemas.microsoft.com/office/drawing/2014/main" id="{553AFC03-27CF-4582-ABA2-2F27AD09426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557214" y="3916010"/>
            <a:ext cx="4807663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Развивать познавательные</a:t>
            </a:r>
          </a:p>
          <a:p>
            <a:pPr eaLnBrk="0" hangingPunct="0"/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способности .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9" name="Text Box 258">
            <a:extLst>
              <a:ext uri="{FF2B5EF4-FFF2-40B4-BE49-F238E27FC236}">
                <a16:creationId xmlns:a16="http://schemas.microsoft.com/office/drawing/2014/main" id="{A81527F9-9406-49D7-BB2F-69A212E14A3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568951" y="5270835"/>
            <a:ext cx="569668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Развивать логическое мышление.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0" name="Line 266">
            <a:extLst>
              <a:ext uri="{FF2B5EF4-FFF2-40B4-BE49-F238E27FC236}">
                <a16:creationId xmlns:a16="http://schemas.microsoft.com/office/drawing/2014/main" id="{57BD22C0-768D-4B1A-8D18-1743E012BD86}"/>
              </a:ext>
            </a:extLst>
          </p:cNvPr>
          <p:cNvSpPr>
            <a:spLocks noChangeShapeType="1"/>
          </p:cNvSpPr>
          <p:nvPr/>
        </p:nvSpPr>
        <p:spPr bwMode="gray">
          <a:xfrm>
            <a:off x="2083867" y="6671826"/>
            <a:ext cx="6181772" cy="0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Rectangle 267">
            <a:extLst>
              <a:ext uri="{FF2B5EF4-FFF2-40B4-BE49-F238E27FC236}">
                <a16:creationId xmlns:a16="http://schemas.microsoft.com/office/drawing/2014/main" id="{6B9D449E-1A9F-4604-B89D-306B6D8B1FCA}"/>
              </a:ext>
            </a:extLst>
          </p:cNvPr>
          <p:cNvSpPr>
            <a:spLocks noChangeArrowheads="1"/>
          </p:cNvSpPr>
          <p:nvPr/>
        </p:nvSpPr>
        <p:spPr bwMode="ltGray">
          <a:xfrm rot="3419336">
            <a:off x="1788168" y="6101495"/>
            <a:ext cx="479425" cy="520700"/>
          </a:xfrm>
          <a:prstGeom prst="rect">
            <a:avLst/>
          </a:prstGeom>
          <a:solidFill>
            <a:srgbClr val="6600FF">
              <a:tint val="66000"/>
              <a:satMod val="160000"/>
            </a:srgbClr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2" name="Text Box 268">
            <a:extLst>
              <a:ext uri="{FF2B5EF4-FFF2-40B4-BE49-F238E27FC236}">
                <a16:creationId xmlns:a16="http://schemas.microsoft.com/office/drawing/2014/main" id="{0953E7FE-3DF0-43C7-94CA-B5B2E1AA07B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904339" y="6096770"/>
            <a:ext cx="25458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rgbClr val="FFFFFF"/>
                </a:solidFill>
                <a:latin typeface="Arial" charset="0"/>
              </a:rPr>
              <a:t>6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" name="Text Box 258">
            <a:extLst>
              <a:ext uri="{FF2B5EF4-FFF2-40B4-BE49-F238E27FC236}">
                <a16:creationId xmlns:a16="http://schemas.microsoft.com/office/drawing/2014/main" id="{0E45B144-D69B-4FFE-A5BA-097399A37CA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519971" y="6181479"/>
            <a:ext cx="574298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Прививать интерес к математике.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FEBFCE-489E-4733-A6D1-35A0A98D83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r="18500"/>
          <a:stretch/>
        </p:blipFill>
        <p:spPr>
          <a:xfrm>
            <a:off x="5652120" y="2827874"/>
            <a:ext cx="1080120" cy="120225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AAEB25-517D-4BCC-B992-D0073FB93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712" y="20092"/>
            <a:ext cx="4536504" cy="936104"/>
          </a:xfrm>
        </p:spPr>
        <p:txBody>
          <a:bodyPr/>
          <a:lstStyle/>
          <a:p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Девиз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ADFC29-DD4B-44FF-944B-B94308A3D1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572" y="1484784"/>
            <a:ext cx="7704856" cy="4680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Смекалка и ум </a:t>
            </a:r>
          </a:p>
          <a:p>
            <a:pPr marL="0" indent="0">
              <a:buNone/>
            </a:pPr>
            <a:r>
              <a:rPr lang="ru-RU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      к победе ведут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7D52FC0-C578-49F3-8EE7-C0544FB496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6188"/>
            <a:ext cx="3059832" cy="293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39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-171400"/>
            <a:ext cx="7344816" cy="1224136"/>
          </a:xfrm>
        </p:spPr>
        <p:txBody>
          <a:bodyPr/>
          <a:lstStyle/>
          <a:p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Задачи в стихах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511660" y="1117486"/>
            <a:ext cx="5400600" cy="4284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Сколько раз твердили кошке: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Некрасиво есть без ложки.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Только я вбегаю в дом,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Лижет кашу языком.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С поросёнком ещё хуже: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Он опять купался в луже.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И козлёнок непослушный –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Съел  четыре грязных груши.</a:t>
            </a:r>
          </a:p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942E00-4AB1-4A21-B583-B9235E6A28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516" y="5120712"/>
            <a:ext cx="1354956" cy="16534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81170C3-827D-471D-9E4B-ED57BE1107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512" y="5156979"/>
            <a:ext cx="1728191" cy="161715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8DE498C-9C06-45F8-9D10-27B1CA096C6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6" t="12556" r="9849" b="4153"/>
          <a:stretch/>
        </p:blipFill>
        <p:spPr>
          <a:xfrm>
            <a:off x="5369703" y="5301209"/>
            <a:ext cx="1728191" cy="1523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-171400"/>
            <a:ext cx="7344816" cy="1224136"/>
          </a:xfrm>
        </p:spPr>
        <p:txBody>
          <a:bodyPr/>
          <a:lstStyle/>
          <a:p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Задачи в стихах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2195736" y="945094"/>
            <a:ext cx="5400600" cy="4284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Три яблока из сада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Ёжик притащил,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Самое румяное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Белке подарил.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С радостью подарок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Получила белка.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Сосчитайте яблоки</a:t>
            </a:r>
          </a:p>
          <a:p>
            <a:pPr marL="0" indent="0">
              <a:buNone/>
            </a:pP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У ежа в тарелке.</a:t>
            </a:r>
          </a:p>
          <a:p>
            <a:pPr marL="0" indent="0">
              <a:buNone/>
            </a:pPr>
            <a:endParaRPr lang="ru-RU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6C380B7-B3E6-4117-8B8B-5E5EDC0366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239" y="5680945"/>
            <a:ext cx="1587997" cy="103992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43C97D-D86D-49C4-A1E6-8D8A0D68B3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3280" flipH="1">
            <a:off x="2386249" y="4996025"/>
            <a:ext cx="2520280" cy="142530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FAA6525-7448-4D1B-8DDE-CF9A285EEB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733256"/>
            <a:ext cx="1256410" cy="7058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8F7D86-BE52-4792-B703-1588C7EB422C}"/>
              </a:ext>
            </a:extLst>
          </p:cNvPr>
          <p:cNvSpPr txBox="1"/>
          <p:nvPr/>
        </p:nvSpPr>
        <p:spPr>
          <a:xfrm>
            <a:off x="899592" y="2943477"/>
            <a:ext cx="7344816" cy="1908215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  знаете ли вы, что яблоко – очень полезный фрукт? Недаром в русских народных сказках яблоки называются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молодильными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Съедая по яблоку каждый день, вы укрепляете свои зубы, а ваш организм при этом получает витамины, которые необходимы для развития памяти.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6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0DA3ED7-6D7D-4A78-B246-64B3BAEF26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944" y="1830922"/>
            <a:ext cx="2744521" cy="497617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99792" y="-198164"/>
            <a:ext cx="3024336" cy="1224136"/>
          </a:xfrm>
        </p:spPr>
        <p:txBody>
          <a:bodyPr/>
          <a:lstStyle/>
          <a:p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Ребусы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4294967295"/>
              </p:nvPr>
            </p:nvSpPr>
            <p:spPr>
              <a:xfrm>
                <a:off x="827584" y="1052736"/>
                <a:ext cx="6768752" cy="194421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тя</m:t>
                        </m:r>
                      </m:num>
                      <m:den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с</m:t>
                        </m:r>
                      </m:den>
                    </m:f>
                  </m:oMath>
                </a14:m>
                <a:r>
                  <a:rPr lang="ru-RU" sz="36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6000" b="1" i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        </m:t>
                    </m:r>
                    <m:f>
                      <m:fPr>
                        <m:ctrlPr>
                          <a:rPr lang="ru-RU" sz="60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60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Я</m:t>
                        </m:r>
                      </m:num>
                      <m:den>
                        <m:r>
                          <a:rPr lang="ru-RU" sz="60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Д</m:t>
                        </m:r>
                      </m:den>
                    </m:f>
                  </m:oMath>
                </a14:m>
                <a:endParaRPr lang="ru-RU" sz="3600" b="1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827584" y="1052736"/>
                <a:ext cx="6768752" cy="1944216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8633654C-F2EF-4D6E-BD9F-A65E1BF70CE1}"/>
              </a:ext>
            </a:extLst>
          </p:cNvPr>
          <p:cNvSpPr txBox="1"/>
          <p:nvPr/>
        </p:nvSpPr>
        <p:spPr>
          <a:xfrm>
            <a:off x="6515557" y="2242344"/>
            <a:ext cx="141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Надя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6AB9728-1E44-46D2-B94A-03A757CB98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" y="2564904"/>
            <a:ext cx="2354560" cy="422108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81DFD9F-7CA9-4A00-9D65-AFC520525F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1" t="3942" r="11837" b="4457"/>
          <a:stretch/>
        </p:blipFill>
        <p:spPr>
          <a:xfrm rot="2883686">
            <a:off x="1925612" y="1626289"/>
            <a:ext cx="1584950" cy="274984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3E1E86-934A-435D-843B-A02A627D64EA}"/>
              </a:ext>
            </a:extLst>
          </p:cNvPr>
          <p:cNvSpPr txBox="1"/>
          <p:nvPr/>
        </p:nvSpPr>
        <p:spPr>
          <a:xfrm>
            <a:off x="2299081" y="2276872"/>
            <a:ext cx="1809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Настя</a:t>
            </a:r>
          </a:p>
        </p:txBody>
      </p:sp>
    </p:spTree>
    <p:extLst>
      <p:ext uri="{BB962C8B-B14F-4D97-AF65-F5344CB8AC3E}">
        <p14:creationId xmlns:p14="http://schemas.microsoft.com/office/powerpoint/2010/main" val="328022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57BDF-F3AD-4562-81F0-94D520E60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-243408"/>
            <a:ext cx="7344816" cy="1224136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Тема урока: </a:t>
            </a:r>
            <a:r>
              <a:rPr lang="ru-RU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Число и цифра 1.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D665779-043D-42AE-BA70-6ADB6EC6DADB}"/>
              </a:ext>
            </a:extLst>
          </p:cNvPr>
          <p:cNvSpPr txBox="1">
            <a:spLocks/>
          </p:cNvSpPr>
          <p:nvPr/>
        </p:nvSpPr>
        <p:spPr>
          <a:xfrm>
            <a:off x="251520" y="836712"/>
            <a:ext cx="8125792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Какие понятия мы рассматривали на прошлом уроке?</a:t>
            </a:r>
            <a:endParaRPr lang="ru-RU" dirty="0">
              <a:solidFill>
                <a:schemeClr val="bg2">
                  <a:lumMod val="50000"/>
                </a:schemeClr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48AE2BF-2AC7-445B-8008-4E369276683E}"/>
              </a:ext>
            </a:extLst>
          </p:cNvPr>
          <p:cNvSpPr txBox="1">
            <a:spLocks/>
          </p:cNvSpPr>
          <p:nvPr/>
        </p:nvSpPr>
        <p:spPr>
          <a:xfrm>
            <a:off x="251520" y="1916832"/>
            <a:ext cx="8125792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Какой предмет в классной комнате один?</a:t>
            </a:r>
            <a:endParaRPr lang="ru-RU" dirty="0">
              <a:solidFill>
                <a:schemeClr val="bg2">
                  <a:lumMod val="50000"/>
                </a:schemeClr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EE29ACD-2A3C-4FD2-A02B-4D9CC43C5178}"/>
              </a:ext>
            </a:extLst>
          </p:cNvPr>
          <p:cNvSpPr txBox="1">
            <a:spLocks/>
          </p:cNvSpPr>
          <p:nvPr/>
        </p:nvSpPr>
        <p:spPr>
          <a:xfrm>
            <a:off x="251520" y="2708920"/>
            <a:ext cx="8125792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А как это обозначить на письме?</a:t>
            </a:r>
            <a:endParaRPr lang="ru-RU" dirty="0">
              <a:solidFill>
                <a:schemeClr val="bg2">
                  <a:lumMod val="50000"/>
                </a:schemeClr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3DDEE9A-CB5B-403E-B471-659EDF4A5E48}"/>
              </a:ext>
            </a:extLst>
          </p:cNvPr>
          <p:cNvSpPr txBox="1">
            <a:spLocks/>
          </p:cNvSpPr>
          <p:nvPr/>
        </p:nvSpPr>
        <p:spPr>
          <a:xfrm>
            <a:off x="251520" y="3465004"/>
            <a:ext cx="8125792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Сформулируйте тему урока.</a:t>
            </a:r>
            <a:endParaRPr lang="ru-RU" dirty="0">
              <a:solidFill>
                <a:schemeClr val="bg2">
                  <a:lumMod val="50000"/>
                </a:schemeClr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71D4CB7-6517-4272-87D1-09EAA5BF8740}"/>
              </a:ext>
            </a:extLst>
          </p:cNvPr>
          <p:cNvSpPr txBox="1">
            <a:spLocks/>
          </p:cNvSpPr>
          <p:nvPr/>
        </p:nvSpPr>
        <p:spPr>
          <a:xfrm>
            <a:off x="1018208" y="4581128"/>
            <a:ext cx="8125792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Для чего нам надо познакомиться с этой цифрой?</a:t>
            </a:r>
            <a:endParaRPr lang="ru-RU" dirty="0">
              <a:solidFill>
                <a:schemeClr val="bg2">
                  <a:lumMod val="50000"/>
                </a:schemeClr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6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5670B1-F483-45D4-A16D-8255A02394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4850" r="6689" b="1701"/>
          <a:stretch/>
        </p:blipFill>
        <p:spPr>
          <a:xfrm>
            <a:off x="2391231" y="1410916"/>
            <a:ext cx="4917073" cy="45365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5D6969-547D-473C-93A0-69D0E19D0F1C}"/>
              </a:ext>
            </a:extLst>
          </p:cNvPr>
          <p:cNvSpPr txBox="1"/>
          <p:nvPr/>
        </p:nvSpPr>
        <p:spPr>
          <a:xfrm>
            <a:off x="5580112" y="3717032"/>
            <a:ext cx="194421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909530-1236-4FA8-A24A-A503FB4F68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28800"/>
            <a:ext cx="6268643" cy="501131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23C68E-14BB-4226-AED6-D20B5172D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708" y="-267072"/>
            <a:ext cx="5836596" cy="1224136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На что похожа цифра 1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12A7AF-0490-4D99-8FD8-CF7CE8744C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624" y="4049688"/>
            <a:ext cx="3743502" cy="28083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31E07C-29DA-4B32-9371-D69FA15C7694}"/>
              </a:ext>
            </a:extLst>
          </p:cNvPr>
          <p:cNvSpPr txBox="1"/>
          <p:nvPr/>
        </p:nvSpPr>
        <p:spPr>
          <a:xfrm>
            <a:off x="1471708" y="1363990"/>
            <a:ext cx="7493236" cy="4801314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Один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– очень важное число. Каждый человек в мире один. Одна мама у ребёнка. Одно солнце на небе. Но это число часто грустит. Грустно человеку жить одному. Веселее, когда вокруг друзья.</a:t>
            </a:r>
          </a:p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Поиграть решили дети.</a:t>
            </a:r>
          </a:p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Встали в круг все, кроме Пети.</a:t>
            </a:r>
          </a:p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Он один не захотел</a:t>
            </a:r>
          </a:p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И, надувшись, в угол сел.</a:t>
            </a:r>
          </a:p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Но прошла одна минутка –</a:t>
            </a:r>
          </a:p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Разревелся не на шутку.</a:t>
            </a:r>
          </a:p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Догадались почему?</a:t>
            </a:r>
          </a:p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Стало скучно одному.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57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5397B9-1EE8-41E9-943F-A45C77470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-1612"/>
            <a:ext cx="5976664" cy="64807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Пословицы и поговорки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C0DC7B-E04B-49EC-A727-6931EA3365EE}"/>
              </a:ext>
            </a:extLst>
          </p:cNvPr>
          <p:cNvSpPr txBox="1"/>
          <p:nvPr/>
        </p:nvSpPr>
        <p:spPr>
          <a:xfrm>
            <a:off x="323528" y="980728"/>
            <a:ext cx="3384376" cy="64633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Один за всех,…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0D6487-582F-4AEC-BA8D-112F8628BE6E}"/>
              </a:ext>
            </a:extLst>
          </p:cNvPr>
          <p:cNvSpPr txBox="1"/>
          <p:nvPr/>
        </p:nvSpPr>
        <p:spPr>
          <a:xfrm>
            <a:off x="5570004" y="4218599"/>
            <a:ext cx="338437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 за одного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FA15B6-D2CE-4096-98EB-E5469EB2EA1C}"/>
              </a:ext>
            </a:extLst>
          </p:cNvPr>
          <p:cNvSpPr txBox="1"/>
          <p:nvPr/>
        </p:nvSpPr>
        <p:spPr>
          <a:xfrm>
            <a:off x="251520" y="2556893"/>
            <a:ext cx="5765824" cy="64633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Лучше один раз увидеть, 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03C85F-DAA8-46B3-8FC1-0314F50A3DF4}"/>
              </a:ext>
            </a:extLst>
          </p:cNvPr>
          <p:cNvSpPr txBox="1"/>
          <p:nvPr/>
        </p:nvSpPr>
        <p:spPr>
          <a:xfrm>
            <a:off x="4139952" y="5113657"/>
            <a:ext cx="4827128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чем сто раз услышать.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74388E-1533-4822-9DFB-573A005F7A23}"/>
              </a:ext>
            </a:extLst>
          </p:cNvPr>
          <p:cNvSpPr txBox="1"/>
          <p:nvPr/>
        </p:nvSpPr>
        <p:spPr>
          <a:xfrm>
            <a:off x="318344" y="4218599"/>
            <a:ext cx="3101528" cy="64633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Один в поле 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502D59-A03B-45CE-9377-EF4C8FAD178B}"/>
              </a:ext>
            </a:extLst>
          </p:cNvPr>
          <p:cNvSpPr txBox="1"/>
          <p:nvPr/>
        </p:nvSpPr>
        <p:spPr>
          <a:xfrm>
            <a:off x="6172336" y="1692018"/>
            <a:ext cx="1872208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не воин.</a:t>
            </a:r>
          </a:p>
        </p:txBody>
      </p:sp>
    </p:spTree>
    <p:extLst>
      <p:ext uri="{BB962C8B-B14F-4D97-AF65-F5344CB8AC3E}">
        <p14:creationId xmlns:p14="http://schemas.microsoft.com/office/powerpoint/2010/main" val="12500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1.48148E-6 L -0.20174 -0.478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2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0.01163 -0.282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-1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-0.30087 0.3685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52" y="1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bb0846be36d4333fca81a01d79b5d290a4641a"/>
</p:tagLst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3301</TotalTime>
  <Words>552</Words>
  <Application>Microsoft Office PowerPoint</Application>
  <PresentationFormat>Экран (4:3)</PresentationFormat>
  <Paragraphs>127</Paragraphs>
  <Slides>17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 Math</vt:lpstr>
      <vt:lpstr>Propisi</vt:lpstr>
      <vt:lpstr>Times New Roman</vt:lpstr>
      <vt:lpstr>Тема Office</vt:lpstr>
      <vt:lpstr>Число и цифра 1 (один)</vt:lpstr>
      <vt:lpstr>Цели урока:</vt:lpstr>
      <vt:lpstr>Девиз урока</vt:lpstr>
      <vt:lpstr>Задачи в стихах</vt:lpstr>
      <vt:lpstr>Задачи в стихах</vt:lpstr>
      <vt:lpstr>Ребусы</vt:lpstr>
      <vt:lpstr>Тема урока: Число и цифра 1.</vt:lpstr>
      <vt:lpstr>На что похожа цифра 1</vt:lpstr>
      <vt:lpstr>Пословицы и поговорки</vt:lpstr>
      <vt:lpstr>Это интересно</vt:lpstr>
      <vt:lpstr>Физкультминутка</vt:lpstr>
      <vt:lpstr>Работа по учебнику</vt:lpstr>
      <vt:lpstr>Работа по учебнику</vt:lpstr>
      <vt:lpstr>Презентация PowerPoint</vt:lpstr>
      <vt:lpstr>Работа по учебнику</vt:lpstr>
      <vt:lpstr>Рефлексия</vt:lpstr>
      <vt:lpstr>Подводим итог урока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Разноцветные треугольники по углам</dc:title>
  <dc:creator>obstinate</dc:creator>
  <dc:description>Шаблон презентации с сайта https://presentation-creation.ru/</dc:description>
  <cp:lastModifiedBy>Наталья</cp:lastModifiedBy>
  <cp:revision>1305</cp:revision>
  <dcterms:created xsi:type="dcterms:W3CDTF">2018-02-25T09:09:03Z</dcterms:created>
  <dcterms:modified xsi:type="dcterms:W3CDTF">2021-04-04T17:45:28Z</dcterms:modified>
</cp:coreProperties>
</file>