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70" r:id="rId2"/>
    <p:sldId id="279" r:id="rId3"/>
    <p:sldId id="283" r:id="rId4"/>
    <p:sldId id="281" r:id="rId5"/>
    <p:sldId id="264" r:id="rId6"/>
    <p:sldId id="280" r:id="rId7"/>
    <p:sldId id="284" r:id="rId8"/>
    <p:sldId id="288" r:id="rId9"/>
    <p:sldId id="286" r:id="rId10"/>
    <p:sldId id="275" r:id="rId11"/>
    <p:sldId id="277" r:id="rId12"/>
    <p:sldId id="29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Ирина Куканова" initials="ИК" lastIdx="0" clrIdx="0">
    <p:extLst>
      <p:ext uri="{19B8F6BF-5375-455C-9EA6-DF929625EA0E}">
        <p15:presenceInfo xmlns="" xmlns:p15="http://schemas.microsoft.com/office/powerpoint/2012/main" userId="295095cf7e45566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0099"/>
    <a:srgbClr val="000032"/>
    <a:srgbClr val="001C54"/>
    <a:srgbClr val="941BB5"/>
    <a:srgbClr val="000050"/>
    <a:srgbClr val="CE02B1"/>
    <a:srgbClr val="B81883"/>
    <a:srgbClr val="C348E4"/>
    <a:srgbClr val="FFCC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92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D70319A-16EE-4CFC-8CC2-09914700C3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CAF5D48E-4841-4246-80DC-B84D104EF7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A34ED36-91BE-47CD-8265-65DD6A656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AAF8-29AE-4A45-9BA8-0A16E1B5434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0DFAD86-AA01-42D9-8192-BBE7FDDE9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512E40D-F702-4F6A-A537-22D224B24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F452-25FC-4AD9-9685-F1CBF6B4A6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44918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B0CF615-6D09-4466-894C-50FA18007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A88E0340-1FDF-42A9-BF69-8742EB8D72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083E032-671D-463C-89BB-38C37D93F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AAF8-29AE-4A45-9BA8-0A16E1B5434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444D464-7A48-4A38-901A-343D8708D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D707844-BCC6-49CF-80B3-B75CE2BF0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F452-25FC-4AD9-9685-F1CBF6B4A6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78198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37F091B8-7135-4E95-90E2-9E9DE9819C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2F9F569D-5F52-41A1-81EC-8372E5CC0C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E0CB04C-3FFA-47B5-912E-137D9231E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AAF8-29AE-4A45-9BA8-0A16E1B5434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C80BA80-8AA2-43EC-9100-D56FB8675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4A8E928-4969-42F7-842F-EE9512D4B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F452-25FC-4AD9-9685-F1CBF6B4A6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41940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CB72AD5-DA20-493E-B915-A12B8467A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C3B425C-C7E5-4771-AD64-D4D64B7FE2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A2995CB-AB99-44BC-B4ED-6869BD7B6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AAF8-29AE-4A45-9BA8-0A16E1B5434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587A864-DCD4-4F3B-AD88-86FFCFF40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1DC97D0-3A87-492A-AD45-E43399682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F452-25FC-4AD9-9685-F1CBF6B4A6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02455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DFB7854-2102-437D-8D6C-CDE8A6C17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121A504B-11EA-49E7-895C-37FCF41D6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21EC66B-8B09-41C4-BF75-929AA2E7F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AAF8-29AE-4A45-9BA8-0A16E1B5434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1F6C184-0A22-417C-9730-17DB556E3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147458C-8861-42EF-AD5C-52115965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F452-25FC-4AD9-9685-F1CBF6B4A6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01336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0564C27-246D-4615-B231-F636B6B86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99A8085-CD5F-4634-823B-643AD2C1B3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1A5CF368-10F2-479D-ACEA-0A5DA04921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8BD78DB-6FDA-4667-9687-DDE56F148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AAF8-29AE-4A45-9BA8-0A16E1B5434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34EFF3A9-4D95-49B7-B504-36DF9FAE6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EB2DDB2-69B4-4C39-B1BC-F7B81AF18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F452-25FC-4AD9-9685-F1CBF6B4A6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43211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0EA6D12-7082-4262-9EB1-313BD9E84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B2F4B30-F705-4332-88D4-13C3ABDAA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C086609-DBE8-4CFC-A335-60A31000E1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F68F07A3-DAF4-477B-82F5-B9C88BD57B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8D4B316D-6DFD-4DB9-B90B-AD777E7FB9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39CFCFE9-CDAC-4D15-BA59-4CE0F9978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AAF8-29AE-4A45-9BA8-0A16E1B5434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CE7DE992-1FA9-4259-9A6A-3027EBA1A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C6B860D0-24C3-419F-AD8B-1F63AD56F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F452-25FC-4AD9-9685-F1CBF6B4A6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71821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41477AB-0CF8-487E-9E58-633476B5F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A995D5DA-9451-4EF1-8576-61BA441C5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AAF8-29AE-4A45-9BA8-0A16E1B5434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4636835B-BFAC-4798-AB82-076B0729C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0CD32D47-C32B-436C-BE4E-1B534C7E0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F452-25FC-4AD9-9685-F1CBF6B4A6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96432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9735BF5F-5865-4859-BF88-4121DC66B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AAF8-29AE-4A45-9BA8-0A16E1B5434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EA743B3B-F8FA-4E99-96DD-CC38DCB69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8E9BB07-E373-438D-A6A3-9153238B2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F452-25FC-4AD9-9685-F1CBF6B4A6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8280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8F64C2E-0DBF-479C-925F-614614B46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1682576-183B-437E-9C27-192F9DB74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F65A866-012E-46E3-8ADA-0C650DEDD7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96458DB-BB78-460C-BD5C-077602380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AAF8-29AE-4A45-9BA8-0A16E1B5434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4175FECE-4471-46B7-8F80-DD890CCBF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CE4388F-360D-4EEA-A350-594F8DD6B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F452-25FC-4AD9-9685-F1CBF6B4A6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00616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A1ED19E-8ACC-49BF-9E06-FF6D9825F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4D9939A3-D182-41D4-89F6-9229185E04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038172F4-8C7B-4572-9A8C-6B81F973B0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FC3C5E37-E865-4B84-B5A6-08E71C295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BAAF8-29AE-4A45-9BA8-0A16E1B5434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C46E7C9B-0376-49CC-A1AF-BFC58CD1A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7C2B11B8-9076-433E-A74A-5A33D1655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CF452-25FC-4AD9-9685-F1CBF6B4A6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4719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C2C774A-F37A-476D-AFFB-4C27DDFEC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12D2D1C-571A-421E-875F-8E95583E1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EE2C7AB-5783-442D-A661-456389A72C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4BAAF8-29AE-4A45-9BA8-0A16E1B5434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5600F124-DDD6-469E-94A3-BF23AA1AA3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63F15EC-69C6-4437-A3EA-B0796BE159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CF452-25FC-4AD9-9685-F1CBF6B4A6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6449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sv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sv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7.jpe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0.jpe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media" Target="../media/media1.mp3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3.jpe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4.jpe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звезда, легкий, темный, ночь&#10;&#10;Автоматически созданное описание">
            <a:extLst>
              <a:ext uri="{FF2B5EF4-FFF2-40B4-BE49-F238E27FC236}">
                <a16:creationId xmlns="" xmlns:a16="http://schemas.microsoft.com/office/drawing/2014/main" id="{3FF23437-8BA4-4574-A8C0-E4C93512EF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065" r="602"/>
          <a:stretch/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74" name="Прямоугольник 73">
            <a:extLst>
              <a:ext uri="{FF2B5EF4-FFF2-40B4-BE49-F238E27FC236}">
                <a16:creationId xmlns="" xmlns:a16="http://schemas.microsoft.com/office/drawing/2014/main" id="{D88AADDC-C6E5-47C9-97CC-5EB9312599F3}"/>
              </a:ext>
            </a:extLst>
          </p:cNvPr>
          <p:cNvSpPr/>
          <p:nvPr/>
        </p:nvSpPr>
        <p:spPr>
          <a:xfrm>
            <a:off x="0" y="5317240"/>
            <a:ext cx="9144000" cy="744836"/>
          </a:xfrm>
          <a:prstGeom prst="rect">
            <a:avLst/>
          </a:prstGeom>
          <a:solidFill>
            <a:srgbClr val="001C54"/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l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92500" lnSpcReduction="2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i="1" dirty="0">
                <a:solidFill>
                  <a:srgbClr val="00206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+mj-cs"/>
              </a:rPr>
              <a:t> </a:t>
            </a:r>
            <a:r>
              <a:rPr lang="en-US" sz="3000" b="1" i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  <a:cs typeface="+mj-cs"/>
              </a:rPr>
              <a:t>«</a:t>
            </a:r>
            <a:r>
              <a:rPr lang="en-US" sz="3000" b="1" i="1" dirty="0" err="1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  <a:cs typeface="+mj-cs"/>
              </a:rPr>
              <a:t>Космическое</a:t>
            </a:r>
            <a:r>
              <a:rPr lang="en-US" sz="3000" b="1" i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  <a:cs typeface="+mj-cs"/>
              </a:rPr>
              <a:t> </a:t>
            </a:r>
            <a:r>
              <a:rPr lang="en-US" sz="3000" b="1" i="1" dirty="0" err="1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  <a:cs typeface="+mj-cs"/>
              </a:rPr>
              <a:t>путешествие</a:t>
            </a:r>
            <a:r>
              <a:rPr lang="ru-RU" sz="3000" b="1" i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  <a:cs typeface="+mj-cs"/>
              </a:rPr>
              <a:t>: о</a:t>
            </a:r>
            <a:r>
              <a:rPr lang="en-US" sz="3000" b="1" i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  <a:cs typeface="+mj-cs"/>
              </a:rPr>
              <a:t>т</a:t>
            </a:r>
            <a:r>
              <a:rPr lang="ru-RU" sz="3000" b="1" i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  <a:cs typeface="+mj-cs"/>
              </a:rPr>
              <a:t> формулы</a:t>
            </a:r>
            <a:r>
              <a:rPr lang="en-US" sz="3000" b="1" i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  <a:cs typeface="+mj-cs"/>
              </a:rPr>
              <a:t> к </a:t>
            </a:r>
            <a:r>
              <a:rPr lang="en-US" sz="3000" b="1" i="1" dirty="0" err="1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  <a:cs typeface="+mj-cs"/>
              </a:rPr>
              <a:t>полету</a:t>
            </a:r>
            <a:r>
              <a:rPr lang="en-US" sz="3000" b="1" i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  <a:cs typeface="+mj-cs"/>
              </a:rPr>
              <a:t>»</a:t>
            </a:r>
          </a:p>
        </p:txBody>
      </p:sp>
      <p:pic>
        <p:nvPicPr>
          <p:cNvPr id="19" name="Рисунок 18" descr="Изображение выглядит как счетчик&#10;&#10;Автоматически созданное описание">
            <a:extLst>
              <a:ext uri="{FF2B5EF4-FFF2-40B4-BE49-F238E27FC236}">
                <a16:creationId xmlns="" xmlns:a16="http://schemas.microsoft.com/office/drawing/2014/main" id="{E78751FF-766F-4B98-938A-12BA6561EF8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2445">
            <a:off x="5272484" y="2347005"/>
            <a:ext cx="3384000" cy="1903500"/>
          </a:xfrm>
          <a:prstGeom prst="star4">
            <a:avLst/>
          </a:prstGeom>
          <a:effectLst>
            <a:softEdge rad="127000"/>
          </a:effectLst>
        </p:spPr>
      </p:pic>
      <p:pic>
        <p:nvPicPr>
          <p:cNvPr id="30" name="Рисунок 29" descr="Изображение выглядит как счетчик&#10;&#10;Автоматически созданное описание">
            <a:extLst>
              <a:ext uri="{FF2B5EF4-FFF2-40B4-BE49-F238E27FC236}">
                <a16:creationId xmlns="" xmlns:a16="http://schemas.microsoft.com/office/drawing/2014/main" id="{8AD7A60D-0409-4171-A7A8-E07282CDA90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0959">
            <a:off x="-495818" y="1960359"/>
            <a:ext cx="3600000" cy="2025000"/>
          </a:xfrm>
          <a:prstGeom prst="star4">
            <a:avLst/>
          </a:prstGeom>
          <a:effectLst>
            <a:softEdge rad="127000"/>
          </a:effectLst>
        </p:spPr>
      </p:pic>
      <p:pic>
        <p:nvPicPr>
          <p:cNvPr id="33" name="Рисунок 32" descr="Изображение выглядит как счетчик&#10;&#10;Автоматически созданное описание">
            <a:extLst>
              <a:ext uri="{FF2B5EF4-FFF2-40B4-BE49-F238E27FC236}">
                <a16:creationId xmlns="" xmlns:a16="http://schemas.microsoft.com/office/drawing/2014/main" id="{6550E2C7-8C3F-4BF0-BFA6-CB9502BBBC0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335218">
            <a:off x="2960536" y="292768"/>
            <a:ext cx="3240000" cy="1822500"/>
          </a:xfrm>
          <a:prstGeom prst="star4">
            <a:avLst/>
          </a:prstGeom>
          <a:effectLst>
            <a:softEdge rad="127000"/>
          </a:effectLst>
        </p:spPr>
      </p:pic>
      <p:pic>
        <p:nvPicPr>
          <p:cNvPr id="34" name="Рисунок 33" descr="Изображение выглядит как счетчик&#10;&#10;Автоматически созданное описание">
            <a:extLst>
              <a:ext uri="{FF2B5EF4-FFF2-40B4-BE49-F238E27FC236}">
                <a16:creationId xmlns="" xmlns:a16="http://schemas.microsoft.com/office/drawing/2014/main" id="{F478D05B-AAE6-48F9-8ABB-4ACBC5896E5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2445">
            <a:off x="6436087" y="415896"/>
            <a:ext cx="2880000" cy="1620000"/>
          </a:xfrm>
          <a:prstGeom prst="star4">
            <a:avLst/>
          </a:prstGeom>
          <a:effectLst>
            <a:softEdge rad="127000"/>
          </a:effectLst>
        </p:spPr>
      </p:pic>
      <p:pic>
        <p:nvPicPr>
          <p:cNvPr id="35" name="Рисунок 34" descr="Изображение выглядит как счетчик&#10;&#10;Автоматически созданное описание">
            <a:extLst>
              <a:ext uri="{FF2B5EF4-FFF2-40B4-BE49-F238E27FC236}">
                <a16:creationId xmlns="" xmlns:a16="http://schemas.microsoft.com/office/drawing/2014/main" id="{FA9BDACA-10FA-4D97-AF74-1D1257D98BC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941BB5">
                <a:tint val="45000"/>
                <a:satMod val="400000"/>
              </a:srgbClr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0959">
            <a:off x="-749178" y="182866"/>
            <a:ext cx="3204000" cy="1802250"/>
          </a:xfrm>
          <a:prstGeom prst="star4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9060519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Прямоугольник 73">
            <a:extLst>
              <a:ext uri="{FF2B5EF4-FFF2-40B4-BE49-F238E27FC236}">
                <a16:creationId xmlns="" xmlns:a16="http://schemas.microsoft.com/office/drawing/2014/main" id="{D88AADDC-C6E5-47C9-97CC-5EB9312599F3}"/>
              </a:ext>
            </a:extLst>
          </p:cNvPr>
          <p:cNvSpPr/>
          <p:nvPr/>
        </p:nvSpPr>
        <p:spPr>
          <a:xfrm>
            <a:off x="741858" y="288657"/>
            <a:ext cx="7818896" cy="54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ru-RU" sz="32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30BA63B-C839-4D17-8BAC-7A3BDF92A34A}"/>
              </a:ext>
            </a:extLst>
          </p:cNvPr>
          <p:cNvSpPr/>
          <p:nvPr/>
        </p:nvSpPr>
        <p:spPr>
          <a:xfrm>
            <a:off x="0" y="4930244"/>
            <a:ext cx="9144000" cy="1015663"/>
          </a:xfrm>
          <a:prstGeom prst="rect">
            <a:avLst/>
          </a:prstGeom>
          <a:solidFill>
            <a:srgbClr val="000032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Ученый-самоучка, ставший основоположником современной космонавтики. Его стремлению к звездам не помешали ни бедность, ни глухота, ни изолированность от отечественного научного сообщества.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E22F538-5D8A-4445-90CB-8BF0915493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906" y="1119018"/>
            <a:ext cx="5238000" cy="349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Ракета">
            <a:hlinkClick r:id="rId3" action="ppaction://hlinksldjump"/>
            <a:extLst>
              <a:ext uri="{FF2B5EF4-FFF2-40B4-BE49-F238E27FC236}">
                <a16:creationId xmlns="" xmlns:a16="http://schemas.microsoft.com/office/drawing/2014/main" id="{5B1E8836-C21B-4C15-908B-31D9317ED7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765450" flipH="1">
            <a:off x="4330590" y="6244397"/>
            <a:ext cx="576000" cy="576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018340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Прямоугольник 73">
            <a:extLst>
              <a:ext uri="{FF2B5EF4-FFF2-40B4-BE49-F238E27FC236}">
                <a16:creationId xmlns="" xmlns:a16="http://schemas.microsoft.com/office/drawing/2014/main" id="{D88AADDC-C6E5-47C9-97CC-5EB9312599F3}"/>
              </a:ext>
            </a:extLst>
          </p:cNvPr>
          <p:cNvSpPr/>
          <p:nvPr/>
        </p:nvSpPr>
        <p:spPr>
          <a:xfrm>
            <a:off x="643181" y="117535"/>
            <a:ext cx="7818896" cy="54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ru-RU" sz="32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30BA63B-C839-4D17-8BAC-7A3BDF92A34A}"/>
              </a:ext>
            </a:extLst>
          </p:cNvPr>
          <p:cNvSpPr/>
          <p:nvPr/>
        </p:nvSpPr>
        <p:spPr>
          <a:xfrm>
            <a:off x="0" y="5213124"/>
            <a:ext cx="9143999" cy="707886"/>
          </a:xfrm>
          <a:prstGeom prst="rect">
            <a:avLst/>
          </a:prstGeom>
          <a:solidFill>
            <a:srgbClr val="000032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Именно под его руководством были осуществлены запуски первого искусственного спутника Земли и полет первого космонавта Юрия Гагарина.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149321EC-E6AF-44BF-8282-A5F56B13A6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2357" y="853097"/>
            <a:ext cx="3079722" cy="410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Ракета">
            <a:hlinkClick r:id="rId3" action="ppaction://hlinksldjump"/>
            <a:extLst>
              <a:ext uri="{FF2B5EF4-FFF2-40B4-BE49-F238E27FC236}">
                <a16:creationId xmlns="" xmlns:a16="http://schemas.microsoft.com/office/drawing/2014/main" id="{252B02A6-28DE-4147-A698-C29D3A4D8F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765450" flipH="1">
            <a:off x="4313812" y="6162780"/>
            <a:ext cx="576000" cy="576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244335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звезда, легкий, темный, ночь&#10;&#10;Автоматически созданное описание">
            <a:extLst>
              <a:ext uri="{FF2B5EF4-FFF2-40B4-BE49-F238E27FC236}">
                <a16:creationId xmlns="" xmlns:a16="http://schemas.microsoft.com/office/drawing/2014/main" id="{3FF23437-8BA4-4574-A8C0-E4C93512EF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065" r="602"/>
          <a:stretch/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74" name="Прямоугольник 73">
            <a:extLst>
              <a:ext uri="{FF2B5EF4-FFF2-40B4-BE49-F238E27FC236}">
                <a16:creationId xmlns="" xmlns:a16="http://schemas.microsoft.com/office/drawing/2014/main" id="{D88AADDC-C6E5-47C9-97CC-5EB9312599F3}"/>
              </a:ext>
            </a:extLst>
          </p:cNvPr>
          <p:cNvSpPr/>
          <p:nvPr/>
        </p:nvSpPr>
        <p:spPr>
          <a:xfrm>
            <a:off x="0" y="5317240"/>
            <a:ext cx="9144000" cy="744836"/>
          </a:xfrm>
          <a:prstGeom prst="rect">
            <a:avLst/>
          </a:prstGeom>
          <a:solidFill>
            <a:srgbClr val="001C54"/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l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i="1" dirty="0">
                <a:solidFill>
                  <a:srgbClr val="00206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+mj-cs"/>
              </a:rPr>
              <a:t> </a:t>
            </a:r>
            <a:r>
              <a:rPr lang="ru-RU" sz="2800" b="1" i="1" dirty="0">
                <a:solidFill>
                  <a:schemeClr val="bg1"/>
                </a:solidFill>
                <a:latin typeface="Verdana Pro Semibold" panose="020B0704030504040204" pitchFamily="34" charset="0"/>
                <a:ea typeface="Microsoft GothicNeo Light" panose="020B0503020000020004" pitchFamily="34" charset="-127"/>
                <a:cs typeface="Microsoft GothicNeo Light" panose="020B0503020000020004" pitchFamily="34" charset="-127"/>
              </a:rPr>
              <a:t>ДО    НОВЫХ   ВСТРЕЧ !!!</a:t>
            </a:r>
            <a:endParaRPr lang="en-US" sz="3000" b="1" i="1" dirty="0">
              <a:solidFill>
                <a:schemeClr val="bg1"/>
              </a:solidFill>
              <a:latin typeface="Verdana Pro Semibold" panose="020B0704030504040204" pitchFamily="34" charset="0"/>
              <a:ea typeface="Microsoft GothicNeo Light" panose="020B0503020000020004" pitchFamily="34" charset="-127"/>
              <a:cs typeface="Microsoft GothicNeo Light" panose="020B0503020000020004" pitchFamily="34" charset="-127"/>
            </a:endParaRPr>
          </a:p>
        </p:txBody>
      </p:sp>
      <p:pic>
        <p:nvPicPr>
          <p:cNvPr id="19" name="Рисунок 18" descr="Изображение выглядит как счетчик&#10;&#10;Автоматически созданное описание">
            <a:extLst>
              <a:ext uri="{FF2B5EF4-FFF2-40B4-BE49-F238E27FC236}">
                <a16:creationId xmlns="" xmlns:a16="http://schemas.microsoft.com/office/drawing/2014/main" id="{E78751FF-766F-4B98-938A-12BA6561EF8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2445">
            <a:off x="5272484" y="2347005"/>
            <a:ext cx="3384000" cy="1903500"/>
          </a:xfrm>
          <a:prstGeom prst="star4">
            <a:avLst/>
          </a:prstGeom>
          <a:effectLst>
            <a:softEdge rad="127000"/>
          </a:effectLst>
        </p:spPr>
      </p:pic>
      <p:pic>
        <p:nvPicPr>
          <p:cNvPr id="30" name="Рисунок 29" descr="Изображение выглядит как счетчик&#10;&#10;Автоматически созданное описание">
            <a:extLst>
              <a:ext uri="{FF2B5EF4-FFF2-40B4-BE49-F238E27FC236}">
                <a16:creationId xmlns="" xmlns:a16="http://schemas.microsoft.com/office/drawing/2014/main" id="{8AD7A60D-0409-4171-A7A8-E07282CDA90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0959">
            <a:off x="-462262" y="1960359"/>
            <a:ext cx="3600000" cy="2025000"/>
          </a:xfrm>
          <a:prstGeom prst="star4">
            <a:avLst/>
          </a:prstGeom>
          <a:effectLst>
            <a:softEdge rad="127000"/>
          </a:effectLst>
        </p:spPr>
      </p:pic>
      <p:pic>
        <p:nvPicPr>
          <p:cNvPr id="33" name="Рисунок 32" descr="Изображение выглядит как счетчик&#10;&#10;Автоматически созданное описание">
            <a:extLst>
              <a:ext uri="{FF2B5EF4-FFF2-40B4-BE49-F238E27FC236}">
                <a16:creationId xmlns="" xmlns:a16="http://schemas.microsoft.com/office/drawing/2014/main" id="{6550E2C7-8C3F-4BF0-BFA6-CB9502BBBC0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335218">
            <a:off x="2960536" y="292768"/>
            <a:ext cx="3240000" cy="1822500"/>
          </a:xfrm>
          <a:prstGeom prst="star4">
            <a:avLst/>
          </a:prstGeom>
          <a:effectLst>
            <a:softEdge rad="127000"/>
          </a:effectLst>
        </p:spPr>
      </p:pic>
      <p:pic>
        <p:nvPicPr>
          <p:cNvPr id="34" name="Рисунок 33" descr="Изображение выглядит как счетчик&#10;&#10;Автоматически созданное описание">
            <a:extLst>
              <a:ext uri="{FF2B5EF4-FFF2-40B4-BE49-F238E27FC236}">
                <a16:creationId xmlns="" xmlns:a16="http://schemas.microsoft.com/office/drawing/2014/main" id="{F478D05B-AAE6-48F9-8ABB-4ACBC5896E5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2445">
            <a:off x="6436087" y="415896"/>
            <a:ext cx="2880000" cy="1620000"/>
          </a:xfrm>
          <a:prstGeom prst="star4">
            <a:avLst/>
          </a:prstGeom>
          <a:effectLst>
            <a:softEdge rad="127000"/>
          </a:effectLst>
        </p:spPr>
      </p:pic>
      <p:pic>
        <p:nvPicPr>
          <p:cNvPr id="35" name="Рисунок 34" descr="Изображение выглядит как счетчик&#10;&#10;Автоматически созданное описание">
            <a:extLst>
              <a:ext uri="{FF2B5EF4-FFF2-40B4-BE49-F238E27FC236}">
                <a16:creationId xmlns="" xmlns:a16="http://schemas.microsoft.com/office/drawing/2014/main" id="{FA9BDACA-10FA-4D97-AF74-1D1257D98BC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941BB5">
                <a:tint val="45000"/>
                <a:satMod val="400000"/>
              </a:srgbClr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0959">
            <a:off x="-749178" y="182866"/>
            <a:ext cx="3204000" cy="1802250"/>
          </a:xfrm>
          <a:prstGeom prst="star4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2513652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Прямоугольник 73">
            <a:extLst>
              <a:ext uri="{FF2B5EF4-FFF2-40B4-BE49-F238E27FC236}">
                <a16:creationId xmlns="" xmlns:a16="http://schemas.microsoft.com/office/drawing/2014/main" id="{D88AADDC-C6E5-47C9-97CC-5EB9312599F3}"/>
              </a:ext>
            </a:extLst>
          </p:cNvPr>
          <p:cNvSpPr/>
          <p:nvPr/>
        </p:nvSpPr>
        <p:spPr>
          <a:xfrm>
            <a:off x="793614" y="316383"/>
            <a:ext cx="7818896" cy="54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anose="030F0702030302020204" pitchFamily="66" charset="0"/>
              </a:rPr>
              <a:t>ТУР 1 «Допуск к полету»</a:t>
            </a:r>
          </a:p>
        </p:txBody>
      </p:sp>
      <p:pic>
        <p:nvPicPr>
          <p:cNvPr id="73" name="vremya-1-minuta-poshla" descr="Будильник">
            <a:hlinkClick r:id="" action="ppaction://media"/>
            <a:extLst>
              <a:ext uri="{FF2B5EF4-FFF2-40B4-BE49-F238E27FC236}">
                <a16:creationId xmlns="" xmlns:a16="http://schemas.microsoft.com/office/drawing/2014/main" id="{97C6DA17-C0D0-4AE4-9E09-3ED2A96C04F2}"/>
              </a:ext>
              <a:ext uri="{C183D7F6-B498-43B3-948B-1728B52AA6E4}">
                <adec:decorative xmlns="" xmlns:adec="http://schemas.microsoft.com/office/drawing/2017/decorative" val="0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796173" y="5132050"/>
            <a:ext cx="1188000" cy="1188000"/>
          </a:xfrm>
          <a:prstGeom prst="rect">
            <a:avLst/>
          </a:prstGeom>
        </p:spPr>
      </p:pic>
      <p:sp>
        <p:nvSpPr>
          <p:cNvPr id="6" name="Облачко с текстом: овальное 5">
            <a:extLst>
              <a:ext uri="{FF2B5EF4-FFF2-40B4-BE49-F238E27FC236}">
                <a16:creationId xmlns="" xmlns:a16="http://schemas.microsoft.com/office/drawing/2014/main" id="{130BA63B-C839-4D17-8BAC-7A3BDF92A34A}"/>
              </a:ext>
            </a:extLst>
          </p:cNvPr>
          <p:cNvSpPr/>
          <p:nvPr/>
        </p:nvSpPr>
        <p:spPr>
          <a:xfrm>
            <a:off x="248114" y="1378066"/>
            <a:ext cx="6253354" cy="2510195"/>
          </a:xfrm>
          <a:prstGeom prst="wedgeEllipseCallout">
            <a:avLst>
              <a:gd name="adj1" fmla="val -20333"/>
              <a:gd name="adj2" fmla="val 59269"/>
            </a:avLst>
          </a:prstGeom>
          <a:solidFill>
            <a:srgbClr val="000032"/>
          </a:solidFill>
          <a:ln w="38100">
            <a:solidFill>
              <a:schemeClr val="bg1"/>
            </a:solidFill>
          </a:ln>
          <a:scene3d>
            <a:camera prst="isometricOffAxis1Righ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</a:pPr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1. </a:t>
            </a:r>
          </a:p>
          <a:p>
            <a:pPr lvl="0" algn="just">
              <a:spcBef>
                <a:spcPts val="1200"/>
              </a:spcBef>
            </a:pPr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в 12 часов ночи на космодроме Байконур идёт дождь, то можно ли ожидать, что через 72 часа там будет солнечная погода? Поясните ответ.</a:t>
            </a:r>
          </a:p>
        </p:txBody>
      </p:sp>
      <p:pic>
        <p:nvPicPr>
          <p:cNvPr id="11" name="Рисунок 10" descr="Изображение выглядит как трава, внешний, вода, большой&#10;&#10;Автоматически созданное описание">
            <a:extLst>
              <a:ext uri="{FF2B5EF4-FFF2-40B4-BE49-F238E27FC236}">
                <a16:creationId xmlns="" xmlns:a16="http://schemas.microsoft.com/office/drawing/2014/main" id="{F5A39D60-603F-4BC2-886B-A51546EA31D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8881" b="11064"/>
          <a:stretch/>
        </p:blipFill>
        <p:spPr>
          <a:xfrm>
            <a:off x="5210729" y="3818074"/>
            <a:ext cx="3497044" cy="2556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01977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727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video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Прямоугольник 73">
            <a:extLst>
              <a:ext uri="{FF2B5EF4-FFF2-40B4-BE49-F238E27FC236}">
                <a16:creationId xmlns="" xmlns:a16="http://schemas.microsoft.com/office/drawing/2014/main" id="{D88AADDC-C6E5-47C9-97CC-5EB9312599F3}"/>
              </a:ext>
            </a:extLst>
          </p:cNvPr>
          <p:cNvSpPr/>
          <p:nvPr/>
        </p:nvSpPr>
        <p:spPr>
          <a:xfrm>
            <a:off x="785225" y="173770"/>
            <a:ext cx="7818896" cy="54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anose="030F0702030302020204" pitchFamily="66" charset="0"/>
              </a:rPr>
              <a:t>ТУР 1 «Допуск к полету»</a:t>
            </a:r>
          </a:p>
        </p:txBody>
      </p:sp>
      <p:pic>
        <p:nvPicPr>
          <p:cNvPr id="73" name="vremya-1-minuta-poshla" descr="Будильник">
            <a:hlinkClick r:id="" action="ppaction://media"/>
            <a:extLst>
              <a:ext uri="{FF2B5EF4-FFF2-40B4-BE49-F238E27FC236}">
                <a16:creationId xmlns="" xmlns:a16="http://schemas.microsoft.com/office/drawing/2014/main" id="{97C6DA17-C0D0-4AE4-9E09-3ED2A96C04F2}"/>
              </a:ext>
              <a:ext uri="{C183D7F6-B498-43B3-948B-1728B52AA6E4}">
                <adec:decorative xmlns="" xmlns:adec="http://schemas.microsoft.com/office/drawing/2017/decorative" val="0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098177" y="5509553"/>
            <a:ext cx="1188000" cy="1188000"/>
          </a:xfrm>
          <a:prstGeom prst="rect">
            <a:avLst/>
          </a:prstGeom>
        </p:spPr>
      </p:pic>
      <p:sp>
        <p:nvSpPr>
          <p:cNvPr id="6" name="Облачко с текстом: овальное 5">
            <a:extLst>
              <a:ext uri="{FF2B5EF4-FFF2-40B4-BE49-F238E27FC236}">
                <a16:creationId xmlns="" xmlns:a16="http://schemas.microsoft.com/office/drawing/2014/main" id="{130BA63B-C839-4D17-8BAC-7A3BDF92A34A}"/>
              </a:ext>
            </a:extLst>
          </p:cNvPr>
          <p:cNvSpPr/>
          <p:nvPr/>
        </p:nvSpPr>
        <p:spPr>
          <a:xfrm>
            <a:off x="-167780" y="899895"/>
            <a:ext cx="9227890" cy="3267581"/>
          </a:xfrm>
          <a:prstGeom prst="wedgeEllipseCallout">
            <a:avLst>
              <a:gd name="adj1" fmla="val -20643"/>
              <a:gd name="adj2" fmla="val 63168"/>
            </a:avLst>
          </a:prstGeom>
          <a:solidFill>
            <a:srgbClr val="000032"/>
          </a:solidFill>
          <a:ln w="38100">
            <a:solidFill>
              <a:schemeClr val="bg1"/>
            </a:solidFill>
          </a:ln>
          <a:scene3d>
            <a:camera prst="isometricOffAxis1Righ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2.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 апреля 1961 года Юрий Алексеевич Гагарин совершил первый в мире полёт в космос. Корабль «Восток» выполнил один оборот вокруг Земли и совершил посадку в 10 часов 55 минут по московскому времени. Длительность полёта составила 108 минут. Определите точное время старта.</a:t>
            </a:r>
          </a:p>
        </p:txBody>
      </p:sp>
      <p:pic>
        <p:nvPicPr>
          <p:cNvPr id="3" name="Рисунок 2" descr="Изображение выглядит как мужчина, катается на лыжах, фотография, носит&#10;&#10;Автоматически созданное описание">
            <a:extLst>
              <a:ext uri="{FF2B5EF4-FFF2-40B4-BE49-F238E27FC236}">
                <a16:creationId xmlns="" xmlns:a16="http://schemas.microsoft.com/office/drawing/2014/main" id="{AC02CDF3-3D29-4D2C-8384-B1B2F416948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037" r="34236"/>
          <a:stretch/>
        </p:blipFill>
        <p:spPr>
          <a:xfrm>
            <a:off x="6069512" y="3850546"/>
            <a:ext cx="2412000" cy="27324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14162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727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video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Прямоугольник 73">
            <a:extLst>
              <a:ext uri="{FF2B5EF4-FFF2-40B4-BE49-F238E27FC236}">
                <a16:creationId xmlns="" xmlns:a16="http://schemas.microsoft.com/office/drawing/2014/main" id="{D88AADDC-C6E5-47C9-97CC-5EB9312599F3}"/>
              </a:ext>
            </a:extLst>
          </p:cNvPr>
          <p:cNvSpPr/>
          <p:nvPr/>
        </p:nvSpPr>
        <p:spPr>
          <a:xfrm>
            <a:off x="751670" y="182159"/>
            <a:ext cx="7818896" cy="54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anose="030F0702030302020204" pitchFamily="66" charset="0"/>
              </a:rPr>
              <a:t>ТУР 1 «Допуск к полету»</a:t>
            </a:r>
          </a:p>
        </p:txBody>
      </p:sp>
      <p:pic>
        <p:nvPicPr>
          <p:cNvPr id="73" name="vremya-1-minuta-poshla" descr="Будильник">
            <a:hlinkClick r:id="" action="ppaction://media"/>
            <a:extLst>
              <a:ext uri="{FF2B5EF4-FFF2-40B4-BE49-F238E27FC236}">
                <a16:creationId xmlns="" xmlns:a16="http://schemas.microsoft.com/office/drawing/2014/main" id="{97C6DA17-C0D0-4AE4-9E09-3ED2A96C04F2}"/>
              </a:ext>
              <a:ext uri="{C183D7F6-B498-43B3-948B-1728B52AA6E4}">
                <adec:decorative xmlns="" xmlns:adec="http://schemas.microsoft.com/office/drawing/2017/decorative" val="0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156900" y="5215938"/>
            <a:ext cx="1188000" cy="1188000"/>
          </a:xfrm>
          <a:prstGeom prst="rect">
            <a:avLst/>
          </a:prstGeom>
        </p:spPr>
      </p:pic>
      <p:sp>
        <p:nvSpPr>
          <p:cNvPr id="6" name="Облачко с текстом: овальное 5">
            <a:extLst>
              <a:ext uri="{FF2B5EF4-FFF2-40B4-BE49-F238E27FC236}">
                <a16:creationId xmlns="" xmlns:a16="http://schemas.microsoft.com/office/drawing/2014/main" id="{130BA63B-C839-4D17-8BAC-7A3BDF92A34A}"/>
              </a:ext>
            </a:extLst>
          </p:cNvPr>
          <p:cNvSpPr/>
          <p:nvPr/>
        </p:nvSpPr>
        <p:spPr>
          <a:xfrm>
            <a:off x="-62280" y="1059285"/>
            <a:ext cx="8711329" cy="2942987"/>
          </a:xfrm>
          <a:prstGeom prst="wedgeEllipseCallout">
            <a:avLst/>
          </a:prstGeom>
          <a:solidFill>
            <a:srgbClr val="000032"/>
          </a:solidFill>
          <a:ln w="38100">
            <a:solidFill>
              <a:schemeClr val="bg1"/>
            </a:solidFill>
          </a:ln>
          <a:scene3d>
            <a:camera prst="isometricOffAxis1Righ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3.</a:t>
            </a: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Первый выход в открытый космос, совершенный Алексеем Архиповичем Леоновым, стал очередной точкой отсчета для мировой космонавтики. Его продолжительность - 12 минут. Какую часть часа составил этот выход?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282F0E6E-D7DC-489E-AAF4-C043BC29E3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670"/>
          <a:stretch/>
        </p:blipFill>
        <p:spPr bwMode="auto">
          <a:xfrm>
            <a:off x="6384049" y="3533557"/>
            <a:ext cx="2252458" cy="306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3823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727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video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Прямоугольник 73">
            <a:extLst>
              <a:ext uri="{FF2B5EF4-FFF2-40B4-BE49-F238E27FC236}">
                <a16:creationId xmlns="" xmlns:a16="http://schemas.microsoft.com/office/drawing/2014/main" id="{D88AADDC-C6E5-47C9-97CC-5EB9312599F3}"/>
              </a:ext>
            </a:extLst>
          </p:cNvPr>
          <p:cNvSpPr/>
          <p:nvPr/>
        </p:nvSpPr>
        <p:spPr>
          <a:xfrm>
            <a:off x="827170" y="333161"/>
            <a:ext cx="7818896" cy="54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anose="030F0702030302020204" pitchFamily="66" charset="0"/>
              </a:rPr>
              <a:t>ТУР 1 «Допуск к полету»</a:t>
            </a:r>
          </a:p>
        </p:txBody>
      </p:sp>
      <p:pic>
        <p:nvPicPr>
          <p:cNvPr id="73" name="vremya-1-minuta-poshla" descr="Будильник">
            <a:hlinkClick r:id="" action="ppaction://media"/>
            <a:extLst>
              <a:ext uri="{FF2B5EF4-FFF2-40B4-BE49-F238E27FC236}">
                <a16:creationId xmlns="" xmlns:a16="http://schemas.microsoft.com/office/drawing/2014/main" id="{97C6DA17-C0D0-4AE4-9E09-3ED2A96C04F2}"/>
              </a:ext>
              <a:ext uri="{C183D7F6-B498-43B3-948B-1728B52AA6E4}">
                <adec:decorative xmlns="" xmlns:adec="http://schemas.microsoft.com/office/drawing/2017/decorative" val="0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039454" y="4989435"/>
            <a:ext cx="1188000" cy="1188000"/>
          </a:xfrm>
          <a:prstGeom prst="rect">
            <a:avLst/>
          </a:prstGeom>
        </p:spPr>
      </p:pic>
      <p:sp>
        <p:nvSpPr>
          <p:cNvPr id="6" name="Облачко с текстом: овальное 5">
            <a:extLst>
              <a:ext uri="{FF2B5EF4-FFF2-40B4-BE49-F238E27FC236}">
                <a16:creationId xmlns="" xmlns:a16="http://schemas.microsoft.com/office/drawing/2014/main" id="{130BA63B-C839-4D17-8BAC-7A3BDF92A34A}"/>
              </a:ext>
            </a:extLst>
          </p:cNvPr>
          <p:cNvSpPr/>
          <p:nvPr/>
        </p:nvSpPr>
        <p:spPr>
          <a:xfrm>
            <a:off x="684341" y="1369678"/>
            <a:ext cx="6286910" cy="2167298"/>
          </a:xfrm>
          <a:prstGeom prst="wedgeEllipseCallout">
            <a:avLst/>
          </a:prstGeom>
          <a:solidFill>
            <a:srgbClr val="000032"/>
          </a:solidFill>
          <a:ln w="38100">
            <a:solidFill>
              <a:schemeClr val="bg1"/>
            </a:solidFill>
          </a:ln>
          <a:scene3d>
            <a:camera prst="isometricOffAxis1Righ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4. </a:t>
            </a:r>
          </a:p>
          <a:p>
            <a:pPr algn="just">
              <a:lnSpc>
                <a:spcPct val="107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Свет от Солнца до Земли идет  8 и 1/3 минуты.  За сколько секунд солнечный свет достигнет земли? </a:t>
            </a:r>
          </a:p>
        </p:txBody>
      </p:sp>
      <p:pic>
        <p:nvPicPr>
          <p:cNvPr id="3" name="Рисунок 2" descr="Изображение выглядит как стол, сидит, темный, легкий&#10;&#10;Автоматически созданное описание">
            <a:extLst>
              <a:ext uri="{FF2B5EF4-FFF2-40B4-BE49-F238E27FC236}">
                <a16:creationId xmlns="" xmlns:a16="http://schemas.microsoft.com/office/drawing/2014/main" id="{EDF1D7FF-8C3E-42EF-BF73-44F66913A5C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=""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709"/>
          <a:stretch/>
        </p:blipFill>
        <p:spPr>
          <a:xfrm>
            <a:off x="4974675" y="3741490"/>
            <a:ext cx="3600000" cy="25728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98140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727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video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Прямоугольник 73">
            <a:extLst>
              <a:ext uri="{FF2B5EF4-FFF2-40B4-BE49-F238E27FC236}">
                <a16:creationId xmlns="" xmlns:a16="http://schemas.microsoft.com/office/drawing/2014/main" id="{D88AADDC-C6E5-47C9-97CC-5EB9312599F3}"/>
              </a:ext>
            </a:extLst>
          </p:cNvPr>
          <p:cNvSpPr/>
          <p:nvPr/>
        </p:nvSpPr>
        <p:spPr>
          <a:xfrm>
            <a:off x="810392" y="123436"/>
            <a:ext cx="7818896" cy="54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anose="030F0702030302020204" pitchFamily="66" charset="0"/>
              </a:rPr>
              <a:t>ТУР 1 «Допуск к полету»</a:t>
            </a:r>
          </a:p>
        </p:txBody>
      </p:sp>
      <p:pic>
        <p:nvPicPr>
          <p:cNvPr id="73" name="vremya-1-minuta-poshla" descr="Будильник">
            <a:hlinkClick r:id="" action="ppaction://media"/>
            <a:extLst>
              <a:ext uri="{FF2B5EF4-FFF2-40B4-BE49-F238E27FC236}">
                <a16:creationId xmlns="" xmlns:a16="http://schemas.microsoft.com/office/drawing/2014/main" id="{97C6DA17-C0D0-4AE4-9E09-3ED2A96C04F2}"/>
              </a:ext>
              <a:ext uri="{C183D7F6-B498-43B3-948B-1728B52AA6E4}">
                <adec:decorative xmlns="" xmlns:adec="http://schemas.microsoft.com/office/drawing/2017/decorative" val="0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148511" y="5601832"/>
            <a:ext cx="1188000" cy="1188000"/>
          </a:xfrm>
          <a:prstGeom prst="rect">
            <a:avLst/>
          </a:prstGeom>
        </p:spPr>
      </p:pic>
      <p:sp>
        <p:nvSpPr>
          <p:cNvPr id="6" name="Облачко с текстом: овальное 5">
            <a:extLst>
              <a:ext uri="{FF2B5EF4-FFF2-40B4-BE49-F238E27FC236}">
                <a16:creationId xmlns="" xmlns:a16="http://schemas.microsoft.com/office/drawing/2014/main" id="{130BA63B-C839-4D17-8BAC-7A3BDF92A34A}"/>
              </a:ext>
            </a:extLst>
          </p:cNvPr>
          <p:cNvSpPr/>
          <p:nvPr/>
        </p:nvSpPr>
        <p:spPr>
          <a:xfrm>
            <a:off x="-117447" y="824395"/>
            <a:ext cx="9018165" cy="3808571"/>
          </a:xfrm>
          <a:prstGeom prst="wedgeEllipseCallout">
            <a:avLst>
              <a:gd name="adj1" fmla="val -20333"/>
              <a:gd name="adj2" fmla="val 59269"/>
            </a:avLst>
          </a:prstGeom>
          <a:solidFill>
            <a:srgbClr val="000032"/>
          </a:solidFill>
          <a:ln w="38100">
            <a:solidFill>
              <a:schemeClr val="bg1"/>
            </a:solidFill>
          </a:ln>
          <a:scene3d>
            <a:camera prst="isometricOffAxis1Righ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5.</a:t>
            </a:r>
          </a:p>
          <a:p>
            <a:pPr algn="just">
              <a:spcBef>
                <a:spcPts val="600"/>
              </a:spcBef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Комета Галлея посещает солнечную систему каждые 75-76 лет. Последнее прохождение кометы через перигелий было 9 февраля 1986 года в созвездии Водолея, следующее ожидается 28 июля 2061 года. </a:t>
            </a:r>
          </a:p>
          <a:p>
            <a:pPr algn="just">
              <a:spcBef>
                <a:spcPts val="600"/>
              </a:spcBef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сколько минут комета Галлея пролетит расстояние 16 200 км, если её скорость при движении по орбите составляет примерно 45 км/с?</a:t>
            </a:r>
            <a:endParaRPr lang="ru-RU" sz="2000" b="1" dirty="0">
              <a:solidFill>
                <a:prstClr val="white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Изображение выглядит как внешний, ночь, объект, звезда&#10;&#10;Автоматически созданное описание">
            <a:extLst>
              <a:ext uri="{FF2B5EF4-FFF2-40B4-BE49-F238E27FC236}">
                <a16:creationId xmlns="" xmlns:a16="http://schemas.microsoft.com/office/drawing/2014/main" id="{AE7643BD-5959-4084-8420-55D2DC04FB2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70906" y="4035104"/>
            <a:ext cx="2057114" cy="2988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12727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727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video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Прямоугольник 73">
            <a:extLst>
              <a:ext uri="{FF2B5EF4-FFF2-40B4-BE49-F238E27FC236}">
                <a16:creationId xmlns="" xmlns:a16="http://schemas.microsoft.com/office/drawing/2014/main" id="{D88AADDC-C6E5-47C9-97CC-5EB9312599F3}"/>
              </a:ext>
            </a:extLst>
          </p:cNvPr>
          <p:cNvSpPr/>
          <p:nvPr/>
        </p:nvSpPr>
        <p:spPr>
          <a:xfrm>
            <a:off x="810392" y="173770"/>
            <a:ext cx="7818896" cy="54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anose="030F0702030302020204" pitchFamily="66" charset="0"/>
              </a:rPr>
              <a:t>ТУР 1 </a:t>
            </a:r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anose="030F0702030302020204" pitchFamily="66" charset="0"/>
              </a:rPr>
              <a:t>«Допуск к полету».</a:t>
            </a:r>
          </a:p>
        </p:txBody>
      </p:sp>
      <p:pic>
        <p:nvPicPr>
          <p:cNvPr id="73" name="vremya-1-minuta-poshla" descr="Будильник">
            <a:hlinkClick r:id="" action="ppaction://media"/>
            <a:extLst>
              <a:ext uri="{FF2B5EF4-FFF2-40B4-BE49-F238E27FC236}">
                <a16:creationId xmlns="" xmlns:a16="http://schemas.microsoft.com/office/drawing/2014/main" id="{97C6DA17-C0D0-4AE4-9E09-3ED2A96C04F2}"/>
              </a:ext>
              <a:ext uri="{C183D7F6-B498-43B3-948B-1728B52AA6E4}">
                <adec:decorative xmlns="" xmlns:adec="http://schemas.microsoft.com/office/drawing/2017/decorative" val="0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073010" y="4981047"/>
            <a:ext cx="1188000" cy="1188000"/>
          </a:xfrm>
          <a:prstGeom prst="rect">
            <a:avLst/>
          </a:prstGeom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Облачко с текстом: овальное 5">
                <a:extLst>
                  <a:ext uri="{FF2B5EF4-FFF2-40B4-BE49-F238E27FC236}">
                    <a16:creationId xmlns:a16="http://schemas.microsoft.com/office/drawing/2014/main" id="{130BA63B-C839-4D17-8BAC-7A3BDF92A34A}"/>
                  </a:ext>
                </a:extLst>
              </p:cNvPr>
              <p:cNvSpPr/>
              <p:nvPr/>
            </p:nvSpPr>
            <p:spPr>
              <a:xfrm>
                <a:off x="0" y="1235455"/>
                <a:ext cx="8875552" cy="2269815"/>
              </a:xfrm>
              <a:prstGeom prst="wedgeEllipseCallout">
                <a:avLst>
                  <a:gd name="adj1" fmla="val -20333"/>
                  <a:gd name="adj2" fmla="val 59269"/>
                </a:avLst>
              </a:prstGeom>
              <a:solidFill>
                <a:srgbClr val="000032"/>
              </a:solidFill>
              <a:ln w="38100">
                <a:solidFill>
                  <a:schemeClr val="bg1"/>
                </a:solidFill>
              </a:ln>
              <a:scene3d>
                <a:camera prst="isometricOffAxis1Right"/>
                <a:lightRig rig="threePt" dir="t"/>
              </a:scene3d>
              <a:sp3d>
                <a:bevelT prst="angle"/>
              </a:sp3d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1200"/>
                  </a:spcBef>
                </a:pPr>
                <a:r>
                  <a:rPr lang="ru-RU" sz="20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Вопрос 6.</a:t>
                </a:r>
              </a:p>
              <a:p>
                <a:pPr algn="just">
                  <a:spcBef>
                    <a:spcPts val="1200"/>
                  </a:spcBef>
                </a:pPr>
                <a:r>
                  <a:rPr lang="ru-RU" sz="20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Между Землей и Луной 384 000 км. Космический корабль пролетел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2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𝟐𝟑</m:t>
                        </m:r>
                        <m:r>
                          <a:rPr lang="ru-RU" sz="2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a:rPr lang="ru-RU" sz="20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ru-RU" sz="20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этого расстояния. Сколько ещё километров нужно преодолеть космонавтам?</a:t>
                </a:r>
              </a:p>
            </p:txBody>
          </p:sp>
        </mc:Choice>
        <mc:Fallback>
          <p:sp>
            <p:nvSpPr>
              <p:cNvPr id="6" name="Облачко с текстом: овальное 5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130BA63B-C839-4D17-8BAC-7A3BDF92A34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235455"/>
                <a:ext cx="8875552" cy="2269815"/>
              </a:xfrm>
              <a:prstGeom prst="wedgeEllipseCallout">
                <a:avLst>
                  <a:gd name="adj1" fmla="val -20333"/>
                  <a:gd name="adj2" fmla="val 59269"/>
                </a:avLst>
              </a:prstGeom>
              <a:blipFill>
                <a:blip r:embed="rId6"/>
                <a:stretch>
                  <a:fillRect/>
                </a:stretch>
              </a:blipFill>
              <a:ln w="38100"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Рисунок 2" descr="Изображение выглядит как стол, сидит, чаша, поверхность&#10;&#10;Автоматически созданное описание">
            <a:extLst>
              <a:ext uri="{FF2B5EF4-FFF2-40B4-BE49-F238E27FC236}">
                <a16:creationId xmlns="" xmlns:a16="http://schemas.microsoft.com/office/drawing/2014/main" id="{313E85C9-080D-40A6-805C-B24E7C1DEFD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353" y="3814870"/>
            <a:ext cx="4061422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59349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727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video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Прямоугольник 73">
            <a:extLst>
              <a:ext uri="{FF2B5EF4-FFF2-40B4-BE49-F238E27FC236}">
                <a16:creationId xmlns="" xmlns:a16="http://schemas.microsoft.com/office/drawing/2014/main" id="{D88AADDC-C6E5-47C9-97CC-5EB9312599F3}"/>
              </a:ext>
            </a:extLst>
          </p:cNvPr>
          <p:cNvSpPr/>
          <p:nvPr/>
        </p:nvSpPr>
        <p:spPr>
          <a:xfrm>
            <a:off x="877504" y="0"/>
            <a:ext cx="7818896" cy="54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anose="030F0702030302020204" pitchFamily="66" charset="0"/>
              </a:rPr>
              <a:t>ТУР 1 «Допуск к полету»</a:t>
            </a:r>
          </a:p>
        </p:txBody>
      </p:sp>
      <p:pic>
        <p:nvPicPr>
          <p:cNvPr id="73" name="vremya-1-minuta-poshla" descr="Будильник">
            <a:hlinkClick r:id="" action="ppaction://media"/>
            <a:extLst>
              <a:ext uri="{FF2B5EF4-FFF2-40B4-BE49-F238E27FC236}">
                <a16:creationId xmlns="" xmlns:a16="http://schemas.microsoft.com/office/drawing/2014/main" id="{97C6DA17-C0D0-4AE4-9E09-3ED2A96C04F2}"/>
              </a:ext>
              <a:ext uri="{C183D7F6-B498-43B3-948B-1728B52AA6E4}">
                <adec:decorative xmlns="" xmlns:adec="http://schemas.microsoft.com/office/drawing/2017/decorative" val="0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947175" y="5611277"/>
            <a:ext cx="1188000" cy="1188000"/>
          </a:xfrm>
          <a:prstGeom prst="rect">
            <a:avLst/>
          </a:prstGeom>
        </p:spPr>
      </p:pic>
      <p:sp>
        <p:nvSpPr>
          <p:cNvPr id="6" name="Облачко с текстом: овальное 5">
            <a:extLst>
              <a:ext uri="{FF2B5EF4-FFF2-40B4-BE49-F238E27FC236}">
                <a16:creationId xmlns="" xmlns:a16="http://schemas.microsoft.com/office/drawing/2014/main" id="{130BA63B-C839-4D17-8BAC-7A3BDF92A34A}"/>
              </a:ext>
            </a:extLst>
          </p:cNvPr>
          <p:cNvSpPr/>
          <p:nvPr/>
        </p:nvSpPr>
        <p:spPr>
          <a:xfrm>
            <a:off x="-327172" y="774060"/>
            <a:ext cx="9756398" cy="3667914"/>
          </a:xfrm>
          <a:prstGeom prst="wedgeEllipseCallout">
            <a:avLst>
              <a:gd name="adj1" fmla="val -22490"/>
              <a:gd name="adj2" fmla="val 64387"/>
            </a:avLst>
          </a:prstGeom>
          <a:solidFill>
            <a:srgbClr val="000032"/>
          </a:solidFill>
          <a:ln w="38100">
            <a:solidFill>
              <a:schemeClr val="bg1"/>
            </a:solidFill>
          </a:ln>
          <a:scene3d>
            <a:camera prst="isometricOffAxis1Righ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just">
              <a:spcBef>
                <a:spcPts val="400"/>
              </a:spcBef>
            </a:pPr>
            <a:r>
              <a:rPr lang="ru-RU" sz="19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7. </a:t>
            </a:r>
          </a:p>
          <a:p>
            <a:pPr algn="just"/>
            <a:r>
              <a:rPr lang="ru-RU" sz="185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созвездии Рыб  астрономы обнаружили планету «железных дождей». Это необычное атмосферное явление возникает из-за колоссальной разницы между «дневной» и «ночной» сторонами планеты — она составляет 900 °C. Компьютерное моделирование показало, что такой перепад температур вызывает мощные ветры в 40 раз превышающие скорость самых сильных ураганов (450 км/ч) на Земле. Укажите скорость ветра на планете «железных дождей» в метрах в секунду. </a:t>
            </a:r>
            <a:endParaRPr lang="ru-RU" b="1" dirty="0">
              <a:solidFill>
                <a:prstClr val="white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зображение выглядит как гора&#10;&#10;Автоматически созданное описание">
            <a:extLst>
              <a:ext uri="{FF2B5EF4-FFF2-40B4-BE49-F238E27FC236}">
                <a16:creationId xmlns="" xmlns:a16="http://schemas.microsoft.com/office/drawing/2014/main" id="{3627AD71-EDD9-498A-AA13-3F050EC9FC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431" y="4336542"/>
            <a:ext cx="3348000" cy="22302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76354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727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video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Прямоугольник 73">
            <a:extLst>
              <a:ext uri="{FF2B5EF4-FFF2-40B4-BE49-F238E27FC236}">
                <a16:creationId xmlns="" xmlns:a16="http://schemas.microsoft.com/office/drawing/2014/main" id="{D88AADDC-C6E5-47C9-97CC-5EB9312599F3}"/>
              </a:ext>
            </a:extLst>
          </p:cNvPr>
          <p:cNvSpPr/>
          <p:nvPr/>
        </p:nvSpPr>
        <p:spPr>
          <a:xfrm>
            <a:off x="760059" y="140214"/>
            <a:ext cx="7818896" cy="54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Comic Sans MS" panose="030F0702030302020204" pitchFamily="66" charset="0"/>
              </a:rPr>
              <a:t>ТУР 1 «Допуск к полету»</a:t>
            </a:r>
          </a:p>
        </p:txBody>
      </p:sp>
      <p:pic>
        <p:nvPicPr>
          <p:cNvPr id="73" name="vremya-1-minuta-poshla" descr="Будильник">
            <a:hlinkClick r:id="" action="ppaction://media"/>
            <a:extLst>
              <a:ext uri="{FF2B5EF4-FFF2-40B4-BE49-F238E27FC236}">
                <a16:creationId xmlns="" xmlns:a16="http://schemas.microsoft.com/office/drawing/2014/main" id="{97C6DA17-C0D0-4AE4-9E09-3ED2A96C04F2}"/>
              </a:ext>
              <a:ext uri="{C183D7F6-B498-43B3-948B-1728B52AA6E4}">
                <adec:decorative xmlns="" xmlns:adec="http://schemas.microsoft.com/office/drawing/2017/decorative" val="0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955564" y="5274662"/>
            <a:ext cx="1188000" cy="1188000"/>
          </a:xfrm>
          <a:prstGeom prst="rect">
            <a:avLst/>
          </a:prstGeom>
        </p:spPr>
      </p:pic>
      <p:sp>
        <p:nvSpPr>
          <p:cNvPr id="6" name="Облачко с текстом: овальное 5">
            <a:extLst>
              <a:ext uri="{FF2B5EF4-FFF2-40B4-BE49-F238E27FC236}">
                <a16:creationId xmlns="" xmlns:a16="http://schemas.microsoft.com/office/drawing/2014/main" id="{130BA63B-C839-4D17-8BAC-7A3BDF92A34A}"/>
              </a:ext>
            </a:extLst>
          </p:cNvPr>
          <p:cNvSpPr/>
          <p:nvPr/>
        </p:nvSpPr>
        <p:spPr>
          <a:xfrm>
            <a:off x="-142613" y="874730"/>
            <a:ext cx="8556771" cy="3267581"/>
          </a:xfrm>
          <a:prstGeom prst="wedgeEllipseCallout">
            <a:avLst>
              <a:gd name="adj1" fmla="val -20333"/>
              <a:gd name="adj2" fmla="val 59269"/>
            </a:avLst>
          </a:prstGeom>
          <a:solidFill>
            <a:srgbClr val="000032"/>
          </a:solidFill>
          <a:ln w="38100">
            <a:solidFill>
              <a:schemeClr val="bg1"/>
            </a:solidFill>
          </a:ln>
          <a:scene3d>
            <a:camera prst="isometricOffAxis1Righ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9. </a:t>
            </a:r>
          </a:p>
          <a:p>
            <a:pPr algn="just">
              <a:spcBef>
                <a:spcPts val="600"/>
              </a:spcBef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Температура в регионе, в котором работает робот-марсоход третьего поколения «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Кьюриосити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», изменяется от +30 до −127 °C. Найдите разность между наибольшей и наименьшей температурой на Марсе в зоне действия робота-исследователя.</a:t>
            </a:r>
            <a:endParaRPr lang="ru-RU" sz="2000" b="1" dirty="0">
              <a:solidFill>
                <a:prstClr val="white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Изображение выглядит как внешний, грязь, пустыня, гора&#10;&#10;Автоматически созданное описание">
            <a:extLst>
              <a:ext uri="{FF2B5EF4-FFF2-40B4-BE49-F238E27FC236}">
                <a16:creationId xmlns="" xmlns:a16="http://schemas.microsoft.com/office/drawing/2014/main" id="{77DFA51F-9FCE-46BA-ACE9-2D7E12E5EF4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3762"/>
          <a:stretch/>
        </p:blipFill>
        <p:spPr>
          <a:xfrm>
            <a:off x="5192813" y="4077050"/>
            <a:ext cx="3600000" cy="25318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401627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1727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video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2655</TotalTime>
  <Words>430</Words>
  <Application>Microsoft Office PowerPoint</Application>
  <PresentationFormat>Экран (4:3)</PresentationFormat>
  <Paragraphs>28</Paragraphs>
  <Slides>12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Куканова</dc:creator>
  <cp:lastModifiedBy>Админ</cp:lastModifiedBy>
  <cp:revision>193</cp:revision>
  <dcterms:created xsi:type="dcterms:W3CDTF">2019-01-03T10:45:03Z</dcterms:created>
  <dcterms:modified xsi:type="dcterms:W3CDTF">2024-04-04T18:37:40Z</dcterms:modified>
</cp:coreProperties>
</file>