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085" autoAdjust="0"/>
  </p:normalViewPr>
  <p:slideViewPr>
    <p:cSldViewPr>
      <p:cViewPr varScale="1">
        <p:scale>
          <a:sx n="56" d="100"/>
          <a:sy n="56" d="100"/>
        </p:scale>
        <p:origin x="-102" y="-13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859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324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523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032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686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29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74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277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654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94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727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928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Сложение двух векторов</a:t>
            </a:r>
            <a:endParaRPr lang="ru-RU" sz="4800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19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entury Gothic" pitchFamily="34" charset="0"/>
              </a:rPr>
              <a:t>Домашнее задание</a:t>
            </a:r>
            <a:endParaRPr lang="ru-RU" dirty="0"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Учебник стр. 198-201, знать определение суммы векторов,  повторить построение суммы векторов с помощью правил треугольника и параллелограмма, знать законы сложения векторов</a:t>
            </a:r>
          </a:p>
          <a:p>
            <a:r>
              <a:rPr lang="ru-RU" dirty="0" smtClean="0"/>
              <a:t>стр. 204, №754, 759 (б)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956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Цели работы: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Изучить понятие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суммы двух векторов;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познакомиться с правилами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треугольника и параллелограмма и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законами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сложения векторов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;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Научить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учащихся строить сумму двух данных векторов, используя правила треугольника и параллелограмма.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82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Сумма двух векторов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130810" y="5332559"/>
            <a:ext cx="72008" cy="72008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907704" y="5404567"/>
            <a:ext cx="259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A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779912" y="2636912"/>
            <a:ext cx="72008" cy="72008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20802" y="2255597"/>
            <a:ext cx="259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B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028384" y="3573016"/>
            <a:ext cx="72008" cy="72008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8018518" y="3140968"/>
            <a:ext cx="259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C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cxnSp>
        <p:nvCxnSpPr>
          <p:cNvPr id="13" name="Прямая со стрелкой 12"/>
          <p:cNvCxnSpPr>
            <a:endCxn id="7" idx="7"/>
          </p:cNvCxnSpPr>
          <p:nvPr/>
        </p:nvCxnSpPr>
        <p:spPr>
          <a:xfrm flipV="1">
            <a:off x="2166814" y="2647457"/>
            <a:ext cx="1674561" cy="2721107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7" idx="6"/>
            <a:endCxn id="9" idx="6"/>
          </p:cNvCxnSpPr>
          <p:nvPr/>
        </p:nvCxnSpPr>
        <p:spPr>
          <a:xfrm>
            <a:off x="3851920" y="2672916"/>
            <a:ext cx="4248472" cy="936104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404" y="3789040"/>
            <a:ext cx="1077760" cy="1700651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404" y="3791702"/>
            <a:ext cx="10731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9" name="Прямая со стрелкой 18"/>
          <p:cNvCxnSpPr>
            <a:endCxn id="9" idx="4"/>
          </p:cNvCxnSpPr>
          <p:nvPr/>
        </p:nvCxnSpPr>
        <p:spPr>
          <a:xfrm flipV="1">
            <a:off x="2166814" y="3645024"/>
            <a:ext cx="5897574" cy="1723540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51519" y="1628800"/>
            <a:ext cx="17857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A –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школа</a:t>
            </a:r>
          </a:p>
          <a:p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B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 – магазин</a:t>
            </a:r>
          </a:p>
          <a:p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С – дом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40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89 0.065 L 0.1908 -0.386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-2255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08 -0.38608 L 0.61597 -0.22878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786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72 0.06477 L 0.61632 -0.2290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93" y="-1468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Сумма двух векторов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11560" y="1484784"/>
                <a:ext cx="7886700" cy="2376264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Пусть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 и 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- два вектора. Отметим произвольную точку 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𝐴</m:t>
                    </m:r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и отложим от этой точки вектор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𝐴𝐵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, равный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. Затем от точки 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𝐵</m:t>
                    </m:r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отложим вектор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 </m:t>
                        </m:r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𝐵</m:t>
                        </m:r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𝐶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, равный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. Вектор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𝐴</m:t>
                        </m:r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𝐶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называется </a:t>
                </a:r>
                <a:r>
                  <a:rPr lang="ru-RU" b="1" u="sng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суммой векторов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 и 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.</a:t>
                </a:r>
              </a:p>
              <a:p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1560" y="1484784"/>
                <a:ext cx="7886700" cy="2376264"/>
              </a:xfrm>
              <a:blipFill rotWithShape="1">
                <a:blip r:embed="rId2"/>
                <a:stretch>
                  <a:fillRect l="-1546" t="-2057" b="-12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 стрелкой 4"/>
          <p:cNvCxnSpPr/>
          <p:nvPr/>
        </p:nvCxnSpPr>
        <p:spPr>
          <a:xfrm flipV="1">
            <a:off x="1187624" y="4149080"/>
            <a:ext cx="1224136" cy="864096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1187624" y="4149080"/>
            <a:ext cx="1224136" cy="864096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1475656" y="4312088"/>
                <a:ext cx="2160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4312088"/>
                <a:ext cx="216024" cy="369332"/>
              </a:xfrm>
              <a:prstGeom prst="rect">
                <a:avLst/>
              </a:prstGeom>
              <a:blipFill rotWithShape="1">
                <a:blip r:embed="rId3"/>
                <a:stretch>
                  <a:fillRect r="-388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2135557" y="4974265"/>
                <a:ext cx="2160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5557" y="4974265"/>
                <a:ext cx="216024" cy="369332"/>
              </a:xfrm>
              <a:prstGeom prst="rect">
                <a:avLst/>
              </a:prstGeom>
              <a:blipFill rotWithShape="1">
                <a:blip r:embed="rId4"/>
                <a:stretch>
                  <a:fillRect r="-388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Овал 8"/>
          <p:cNvSpPr/>
          <p:nvPr/>
        </p:nvSpPr>
        <p:spPr>
          <a:xfrm>
            <a:off x="1865646" y="5632068"/>
            <a:ext cx="45719" cy="45719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688595" y="5622400"/>
            <a:ext cx="219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A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4067944" y="4084160"/>
            <a:ext cx="1080120" cy="1194517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067944" y="4084161"/>
            <a:ext cx="1080120" cy="1194517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4649485" y="4172168"/>
                <a:ext cx="216024" cy="410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latin typeface="Cambria Math"/>
                            </a:rPr>
                            <m:t>𝒃</m:t>
                          </m:r>
                        </m:e>
                      </m:acc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9485" y="4172168"/>
                <a:ext cx="216024" cy="410305"/>
              </a:xfrm>
              <a:prstGeom prst="rect">
                <a:avLst/>
              </a:prstGeom>
              <a:blipFill rotWithShape="1">
                <a:blip r:embed="rId5"/>
                <a:stretch>
                  <a:fillRect r="-4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4041825" y="5278724"/>
                <a:ext cx="216024" cy="410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latin typeface="Cambria Math"/>
                            </a:rPr>
                            <m:t>𝒃</m:t>
                          </m:r>
                        </m:e>
                      </m:acc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1825" y="5278724"/>
                <a:ext cx="216024" cy="410305"/>
              </a:xfrm>
              <a:prstGeom prst="rect">
                <a:avLst/>
              </a:prstGeom>
              <a:blipFill rotWithShape="1">
                <a:blip r:embed="rId6"/>
                <a:stretch>
                  <a:fillRect r="-5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Овал 19"/>
          <p:cNvSpPr/>
          <p:nvPr/>
        </p:nvSpPr>
        <p:spPr>
          <a:xfrm>
            <a:off x="3061292" y="4783440"/>
            <a:ext cx="45719" cy="45719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054580" y="4459827"/>
            <a:ext cx="219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B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4126977" y="5955097"/>
            <a:ext cx="45719" cy="45719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236819" y="5877272"/>
            <a:ext cx="219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C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cxnSp>
        <p:nvCxnSpPr>
          <p:cNvPr id="26" name="Прямая со стрелкой 25"/>
          <p:cNvCxnSpPr>
            <a:stCxn id="9" idx="6"/>
            <a:endCxn id="23" idx="6"/>
          </p:cNvCxnSpPr>
          <p:nvPr/>
        </p:nvCxnSpPr>
        <p:spPr>
          <a:xfrm>
            <a:off x="1911365" y="5654928"/>
            <a:ext cx="2261331" cy="323029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580112" y="4084160"/>
            <a:ext cx="3024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Такое правило сложения векторов называется </a:t>
            </a:r>
            <a:r>
              <a:rPr lang="ru-RU" sz="2800" b="1" u="sng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правилом треугольника.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>
                <a:off x="506970" y="6165304"/>
                <a:ext cx="2696878" cy="445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:r>
                  <a:rPr lang="ru-RU" sz="2000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Обозначение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ru-RU" sz="20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+</m:t>
                    </m:r>
                    <m:acc>
                      <m:accPr>
                        <m:chr m:val="⃗"/>
                        <m:ctrlP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𝑏</m:t>
                        </m:r>
                      </m:e>
                    </m:acc>
                  </m:oMath>
                </a14:m>
                <a:endParaRPr lang="ru-RU" sz="2000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970" y="6165304"/>
                <a:ext cx="2696878" cy="445635"/>
              </a:xfrm>
              <a:prstGeom prst="rect">
                <a:avLst/>
              </a:prstGeom>
              <a:blipFill rotWithShape="1">
                <a:blip r:embed="rId7"/>
                <a:stretch>
                  <a:fillRect l="-2257" t="-4110" b="-232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Прямоугольник 33"/>
              <p:cNvSpPr/>
              <p:nvPr/>
            </p:nvSpPr>
            <p:spPr>
              <a:xfrm rot="429769">
                <a:off x="2460918" y="5439163"/>
                <a:ext cx="806631" cy="4104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acc>
                      <m:r>
                        <a:rPr lang="ru-RU" b="1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ru-RU" b="1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b="1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𝒃</m:t>
                          </m:r>
                        </m:e>
                      </m:acc>
                    </m:oMath>
                  </m:oMathPara>
                </a14:m>
                <a:endParaRPr lang="ru-RU" b="1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34" name="Прямоугольник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429769">
                <a:off x="2460918" y="5439163"/>
                <a:ext cx="806631" cy="410497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5036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95003E-6 L 0.075 0.0943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471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59259E-6 L -0.10816 0.10532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525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/>
      <p:bldP spid="16" grpId="0"/>
      <p:bldP spid="17" grpId="0"/>
      <p:bldP spid="20" grpId="0" animBg="1"/>
      <p:bldP spid="21" grpId="0"/>
      <p:bldP spid="23" grpId="0" animBg="1"/>
      <p:bldP spid="24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Замечания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Для любого вектора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ru-RU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справедливо равенство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ru-RU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+</m:t>
                    </m:r>
                    <m:acc>
                      <m:accPr>
                        <m:chr m:val="⃗"/>
                        <m:ctrlPr>
                          <a:rPr lang="ru-RU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accPr>
                      <m:e>
                        <m:r>
                          <a:rPr lang="ru-RU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0</m:t>
                        </m:r>
                      </m:e>
                    </m:acc>
                    <m:r>
                      <a:rPr lang="ru-RU" b="0" i="1" smtClean="0"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ru-RU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en-US" b="0" i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en-US" dirty="0" smtClean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  <a:p>
                <a:endParaRPr lang="en-US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  <a:p>
                <a:endParaRPr lang="en-US" dirty="0" smtClean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  <a:p>
                <a:endParaRPr lang="en-US" dirty="0" smtClean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  <a:p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Правило треугольника можно записать в следующем виде: </a:t>
                </a:r>
                <a:r>
                  <a:rPr lang="en-US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A,B,C – </a:t>
                </a: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произвольные точки плоскости, тогда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𝐴𝐵</m:t>
                        </m:r>
                      </m:e>
                    </m:acc>
                    <m:r>
                      <a:rPr lang="ru-RU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+</m:t>
                    </m:r>
                    <m:acc>
                      <m:accPr>
                        <m:chr m:val="⃗"/>
                        <m:ctrlPr>
                          <a:rPr lang="ru-RU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𝐵𝐶</m:t>
                        </m:r>
                      </m:e>
                    </m:acc>
                    <m:r>
                      <a:rPr lang="en-US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𝐴𝐶</m:t>
                        </m:r>
                      </m:e>
                    </m:acc>
                    <m:r>
                      <a:rPr lang="en-US" b="0" i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314" t="-2381" r="-13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 стрелкой 4"/>
          <p:cNvCxnSpPr/>
          <p:nvPr/>
        </p:nvCxnSpPr>
        <p:spPr>
          <a:xfrm flipV="1">
            <a:off x="1691680" y="2996952"/>
            <a:ext cx="1656184" cy="936104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2051720" y="3280338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ru-RU" b="1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b="1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3280338"/>
                <a:ext cx="288032" cy="369332"/>
              </a:xfrm>
              <a:prstGeom prst="rect">
                <a:avLst/>
              </a:prstGeom>
              <a:blipFill rotWithShape="1">
                <a:blip r:embed="rId3"/>
                <a:stretch>
                  <a:fillRect r="-42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Овал 6"/>
          <p:cNvSpPr/>
          <p:nvPr/>
        </p:nvSpPr>
        <p:spPr>
          <a:xfrm>
            <a:off x="3707904" y="2852936"/>
            <a:ext cx="72008" cy="72008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790761" y="2794556"/>
                <a:ext cx="288032" cy="4047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𝟎</m:t>
                          </m:r>
                        </m:e>
                      </m:acc>
                    </m:oMath>
                  </m:oMathPara>
                </a14:m>
                <a:endParaRPr lang="ru-RU" b="1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0761" y="2794556"/>
                <a:ext cx="288032" cy="404791"/>
              </a:xfrm>
              <a:prstGeom prst="rect">
                <a:avLst/>
              </a:prstGeom>
              <a:blipFill rotWithShape="1">
                <a:blip r:embed="rId4"/>
                <a:stretch>
                  <a:fillRect r="-85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Прямая со стрелкой 8"/>
          <p:cNvCxnSpPr/>
          <p:nvPr/>
        </p:nvCxnSpPr>
        <p:spPr>
          <a:xfrm flipV="1">
            <a:off x="1691680" y="2996952"/>
            <a:ext cx="1656184" cy="936104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4355976" y="3286295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ru-RU" b="1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b="1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3286295"/>
                <a:ext cx="288032" cy="369332"/>
              </a:xfrm>
              <a:prstGeom prst="rect">
                <a:avLst/>
              </a:prstGeom>
              <a:blipFill rotWithShape="1">
                <a:blip r:embed="rId5"/>
                <a:stretch>
                  <a:fillRect r="-42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Овал 10"/>
          <p:cNvSpPr/>
          <p:nvPr/>
        </p:nvSpPr>
        <p:spPr>
          <a:xfrm>
            <a:off x="3707904" y="2852936"/>
            <a:ext cx="72008" cy="72008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5796136" y="2686544"/>
                <a:ext cx="288032" cy="4047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𝟎</m:t>
                          </m:r>
                        </m:e>
                      </m:acc>
                    </m:oMath>
                  </m:oMathPara>
                </a14:m>
                <a:endParaRPr lang="ru-RU" b="1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2686544"/>
                <a:ext cx="288032" cy="404791"/>
              </a:xfrm>
              <a:prstGeom prst="rect">
                <a:avLst/>
              </a:prstGeom>
              <a:blipFill rotWithShape="1">
                <a:blip r:embed="rId6"/>
                <a:stretch>
                  <a:fillRect r="-85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4548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0.20869 0.0159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34" y="78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10" grpId="0"/>
      <p:bldP spid="11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Законы сложения векторов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Для любых векторов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, 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𝑏</m:t>
                        </m:r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,</m:t>
                        </m:r>
                      </m:e>
                    </m:acc>
                    <m:r>
                      <a:rPr lang="en-US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 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𝑐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справедливы равенства: </a:t>
                </a:r>
              </a:p>
              <a:p>
                <a:pPr marL="0" indent="0">
                  <a:buNone/>
                </a:pP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1.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+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𝑏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=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𝑏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+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(переместительный закон) </a:t>
                </a:r>
              </a:p>
              <a:p>
                <a:pPr marL="0" indent="0">
                  <a:buNone/>
                </a:pP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2.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</a:rPr>
                            </m:ctrlPr>
                          </m:accPr>
                          <m:e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</a:rPr>
                              <m:t>𝑎</m:t>
                            </m:r>
                          </m:e>
                        </m:acc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</a:rPr>
                            </m:ctrlPr>
                          </m:accPr>
                          <m:e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+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𝑐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=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+</m:t>
                    </m:r>
                    <m:d>
                      <m:dPr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</a:rPr>
                            </m:ctrlPr>
                          </m:accPr>
                          <m:e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</a:rPr>
                              <m:t>𝑏</m:t>
                            </m:r>
                          </m:e>
                        </m:acc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</a:rPr>
                            </m:ctrlPr>
                          </m:accPr>
                          <m:e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</a:rPr>
                              <m:t>𝑐</m:t>
                            </m:r>
                          </m:e>
                        </m:acc>
                      </m:e>
                    </m:d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(сочетательный закон)</a:t>
                </a:r>
              </a:p>
              <a:p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546" t="-112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240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Прямая соединительная линия 35"/>
          <p:cNvCxnSpPr/>
          <p:nvPr/>
        </p:nvCxnSpPr>
        <p:spPr>
          <a:xfrm>
            <a:off x="3949118" y="3397642"/>
            <a:ext cx="0" cy="10801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282491" y="3356992"/>
            <a:ext cx="0" cy="10801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Доказательство переместительного закона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825625"/>
                <a:ext cx="7886700" cy="1315343"/>
              </a:xfrm>
            </p:spPr>
            <p:txBody>
              <a:bodyPr/>
              <a:lstStyle/>
              <a:p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1 случай: </a:t>
                </a:r>
              </a:p>
              <a:p>
                <a:pPr marL="0" indent="0">
                  <a:buNone/>
                </a:pP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Пусть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∥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. Тогда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+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+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</m:oMath>
                </a14:m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.</a:t>
                </a:r>
              </a:p>
              <a:p>
                <a:pPr marL="0" indent="0">
                  <a:buNone/>
                </a:pPr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  <a:p>
                <a:pPr marL="0" indent="0">
                  <a:buNone/>
                </a:pPr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825625"/>
                <a:ext cx="7886700" cy="1315343"/>
              </a:xfrm>
              <a:blipFill rotWithShape="1">
                <a:blip r:embed="rId2"/>
                <a:stretch>
                  <a:fillRect l="-1546" t="-78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971600" y="353236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entury Gothic" pitchFamily="34" charset="0"/>
              </a:rPr>
              <a:t>A</a:t>
            </a:r>
            <a:endParaRPr lang="ru-RU" dirty="0">
              <a:latin typeface="Century Gothic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755576" y="3594723"/>
            <a:ext cx="5184576" cy="14328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1259632" y="3573016"/>
            <a:ext cx="45719" cy="45719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788765" y="4257982"/>
            <a:ext cx="5151387" cy="14236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1259632" y="4233357"/>
            <a:ext cx="45719" cy="45719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971600" y="429309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entury Gothic" pitchFamily="34" charset="0"/>
              </a:rPr>
              <a:t>D</a:t>
            </a:r>
            <a:endParaRPr lang="ru-RU" dirty="0">
              <a:latin typeface="Century Gothic" pitchFamily="34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403648" y="3595875"/>
            <a:ext cx="0" cy="1211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1282491" y="3717032"/>
            <a:ext cx="1211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971600" y="5013176"/>
            <a:ext cx="1152128" cy="0"/>
          </a:xfrm>
          <a:prstGeom prst="straightConnector1">
            <a:avLst/>
          </a:prstGeom>
          <a:ln w="1905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3131840" y="5013176"/>
            <a:ext cx="1584176" cy="0"/>
          </a:xfrm>
          <a:prstGeom prst="straightConnector1">
            <a:avLst/>
          </a:prstGeom>
          <a:ln w="1905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1343069" y="4662428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069" y="4662428"/>
                <a:ext cx="288032" cy="369332"/>
              </a:xfrm>
              <a:prstGeom prst="rect">
                <a:avLst/>
              </a:prstGeom>
              <a:blipFill rotWithShape="1">
                <a:blip r:embed="rId3"/>
                <a:stretch>
                  <a:fillRect r="-41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3707904" y="4639022"/>
                <a:ext cx="288032" cy="410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𝒃</m:t>
                          </m:r>
                        </m:e>
                      </m:acc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4639022"/>
                <a:ext cx="288032" cy="410497"/>
              </a:xfrm>
              <a:prstGeom prst="rect">
                <a:avLst/>
              </a:prstGeom>
              <a:blipFill rotWithShape="1">
                <a:blip r:embed="rId4"/>
                <a:stretch>
                  <a:fillRect r="-104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Прямая со стрелкой 25"/>
          <p:cNvCxnSpPr/>
          <p:nvPr/>
        </p:nvCxnSpPr>
        <p:spPr>
          <a:xfrm>
            <a:off x="971600" y="5013176"/>
            <a:ext cx="1152128" cy="0"/>
          </a:xfrm>
          <a:prstGeom prst="straightConnector1">
            <a:avLst/>
          </a:prstGeom>
          <a:ln w="1905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971600" y="5013176"/>
            <a:ext cx="1152128" cy="0"/>
          </a:xfrm>
          <a:prstGeom prst="straightConnector1">
            <a:avLst/>
          </a:prstGeom>
          <a:ln w="1905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3131840" y="5013176"/>
            <a:ext cx="1584176" cy="0"/>
          </a:xfrm>
          <a:prstGeom prst="straightConnector1">
            <a:avLst/>
          </a:prstGeom>
          <a:ln w="1905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3131840" y="5013176"/>
            <a:ext cx="1584176" cy="0"/>
          </a:xfrm>
          <a:prstGeom prst="straightConnector1">
            <a:avLst/>
          </a:prstGeom>
          <a:ln w="1905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Овал 33"/>
          <p:cNvSpPr/>
          <p:nvPr/>
        </p:nvSpPr>
        <p:spPr>
          <a:xfrm>
            <a:off x="3926259" y="4237861"/>
            <a:ext cx="45719" cy="45719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3926259" y="3582410"/>
            <a:ext cx="45719" cy="45719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1691680" y="3220956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3220956"/>
                <a:ext cx="288032" cy="369332"/>
              </a:xfrm>
              <a:prstGeom prst="rect">
                <a:avLst/>
              </a:prstGeom>
              <a:blipFill rotWithShape="1">
                <a:blip r:embed="rId5"/>
                <a:stretch>
                  <a:fillRect r="-42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3347864" y="4293096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64" y="4293096"/>
                <a:ext cx="288032" cy="369332"/>
              </a:xfrm>
              <a:prstGeom prst="rect">
                <a:avLst/>
              </a:prstGeom>
              <a:blipFill rotWithShape="1">
                <a:blip r:embed="rId6"/>
                <a:stretch>
                  <a:fillRect r="-638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9" name="TextBox 38"/>
              <p:cNvSpPr txBox="1"/>
              <p:nvPr/>
            </p:nvSpPr>
            <p:spPr>
              <a:xfrm>
                <a:off x="3059832" y="3220956"/>
                <a:ext cx="288032" cy="410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𝒃</m:t>
                          </m:r>
                        </m:e>
                      </m:acc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3220956"/>
                <a:ext cx="288032" cy="410497"/>
              </a:xfrm>
              <a:prstGeom prst="rect">
                <a:avLst/>
              </a:prstGeom>
              <a:blipFill rotWithShape="1">
                <a:blip r:embed="rId7"/>
                <a:stretch>
                  <a:fillRect r="-106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0" name="TextBox 39"/>
              <p:cNvSpPr txBox="1"/>
              <p:nvPr/>
            </p:nvSpPr>
            <p:spPr>
              <a:xfrm>
                <a:off x="1691680" y="4251931"/>
                <a:ext cx="288032" cy="410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𝒃</m:t>
                          </m:r>
                        </m:e>
                      </m:acc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4251931"/>
                <a:ext cx="288032" cy="410497"/>
              </a:xfrm>
              <a:prstGeom prst="rect">
                <a:avLst/>
              </a:prstGeom>
              <a:blipFill rotWithShape="1">
                <a:blip r:embed="rId8"/>
                <a:stretch>
                  <a:fillRect r="-106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Box 40"/>
          <p:cNvSpPr txBox="1"/>
          <p:nvPr/>
        </p:nvSpPr>
        <p:spPr>
          <a:xfrm>
            <a:off x="3961482" y="353236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entury Gothic" pitchFamily="34" charset="0"/>
              </a:rPr>
              <a:t>B</a:t>
            </a:r>
            <a:endParaRPr lang="ru-RU" dirty="0">
              <a:latin typeface="Century Gothic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961482" y="429309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entury Gothic" pitchFamily="34" charset="0"/>
              </a:rPr>
              <a:t>C</a:t>
            </a:r>
            <a:endParaRPr lang="ru-RU" dirty="0">
              <a:latin typeface="Century Gothic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655339" y="3287121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entury Gothic" pitchFamily="34" charset="0"/>
              </a:rPr>
              <a:t>n</a:t>
            </a:r>
            <a:endParaRPr lang="ru-RU" dirty="0">
              <a:latin typeface="Century Gothic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655339" y="390288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entury Gothic" pitchFamily="34" charset="0"/>
              </a:rPr>
              <a:t>m</a:t>
            </a:r>
            <a:endParaRPr lang="ru-RU" dirty="0">
              <a:latin typeface="Century Gothic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7" name="TextBox 46"/>
              <p:cNvSpPr txBox="1"/>
              <p:nvPr/>
            </p:nvSpPr>
            <p:spPr>
              <a:xfrm>
                <a:off x="1259632" y="5301208"/>
                <a:ext cx="3384376" cy="1283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𝑛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∥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𝑚</m:t>
                      </m:r>
                    </m:oMath>
                  </m:oMathPara>
                </a14:m>
                <a:endParaRPr lang="en-US" dirty="0" smtClean="0">
                  <a:latin typeface="Century Gothic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|"/>
                          <m:ctrlPr>
                            <a:rPr lang="ru-RU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i="1">
                                  <a:latin typeface="Cambria Math"/>
                                </a:rPr>
                              </m:ctrlPr>
                            </m:eqArrPr>
                            <m:e>
                              <m:acc>
                                <m:accPr>
                                  <m:chr m:val="⃗"/>
                                  <m:ctrlPr>
                                    <a:rPr lang="ru-RU" i="1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𝐴𝐵</m:t>
                                  </m:r>
                                </m:e>
                              </m:acc>
                              <m:r>
                                <a:rPr lang="ru-RU" i="1">
                                  <a:latin typeface="Cambria Math"/>
                                  <a:ea typeface="Cambria Math"/>
                                </a:rPr>
                                <m:t>⇈</m:t>
                              </m:r>
                              <m:acc>
                                <m:accPr>
                                  <m:chr m:val="⃗"/>
                                  <m:ctrlPr>
                                    <a:rPr lang="ru-RU" i="1">
                                      <a:latin typeface="Cambria Math"/>
                                      <a:ea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𝐷𝐶</m:t>
                                  </m:r>
                                </m:e>
                              </m:acc>
                            </m:e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ru-RU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ru-RU" i="1"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𝐴𝐵</m:t>
                                      </m:r>
                                    </m:e>
                                  </m:acc>
                                </m:e>
                              </m:d>
                              <m:r>
                                <a:rPr lang="en-US" i="1">
                                  <a:latin typeface="Cambria Math"/>
                                </a:rPr>
                                <m:t>=</m:t>
                              </m:r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𝐷𝐶</m:t>
                                      </m:r>
                                    </m:e>
                                  </m:acc>
                                </m:e>
                              </m:d>
                              <m:r>
                                <m:rPr>
                                  <m:nor/>
                                </m:rPr>
                                <a:rPr lang="ru-RU" dirty="0">
                                  <a:latin typeface="Century Gothic" pitchFamily="34" charset="0"/>
                                </a:rPr>
                                <m:t> </m:t>
                              </m:r>
                            </m:e>
                          </m:eqArr>
                        </m:e>
                      </m:d>
                      <m:r>
                        <a:rPr lang="ru-RU" i="1" smtClean="0">
                          <a:latin typeface="Cambria Math"/>
                          <a:ea typeface="Cambria Math"/>
                        </a:rPr>
                        <m:t>⇒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𝐴𝐵</m:t>
                          </m:r>
                        </m:e>
                      </m:acc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/>
                            </a:rPr>
                            <m:t>𝐷𝐶</m:t>
                          </m:r>
                        </m:e>
                      </m:acc>
                    </m:oMath>
                  </m:oMathPara>
                </a14:m>
                <a:endParaRPr lang="en-US" dirty="0" smtClean="0">
                  <a:latin typeface="Century Gothic" pitchFamily="34" charset="0"/>
                </a:endParaRPr>
              </a:p>
              <a:p>
                <a:pPr/>
                <a:endParaRPr lang="ru-RU" dirty="0"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5301208"/>
                <a:ext cx="3384376" cy="1283813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791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40741E-7 L 0.03507 -0.206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3" y="-103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22222E-6 1.48148E-6 L -0.08039 -0.20648 " pathEditMode="relative" ptsTypes="AA">
                                      <p:cBhvr>
                                        <p:cTn id="1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16 -0.00093 L -0.20209 -0.10926 " pathEditMode="relative" ptsTypes="AA">
                                      <p:cBhvr>
                                        <p:cTn id="2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046 L 0.20295 -0.10972 " pathEditMode="relative" ptsTypes="AA">
                                      <p:cBhvr>
                                        <p:cTn id="3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7" grpId="0"/>
      <p:bldP spid="38" grpId="0"/>
      <p:bldP spid="39" grpId="0"/>
      <p:bldP spid="40" grpId="0"/>
      <p:bldP spid="41" grpId="0"/>
      <p:bldP spid="42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Прямая со стрелкой 18"/>
          <p:cNvCxnSpPr/>
          <p:nvPr/>
        </p:nvCxnSpPr>
        <p:spPr>
          <a:xfrm>
            <a:off x="3035925" y="3806921"/>
            <a:ext cx="2052228" cy="34289"/>
          </a:xfrm>
          <a:prstGeom prst="straightConnector1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4404077" y="3840473"/>
            <a:ext cx="684076" cy="1296144"/>
          </a:xfrm>
          <a:prstGeom prst="straightConnector1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Доказательство переместительного закона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2 </a:t>
                </a: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случай</a:t>
                </a:r>
              </a:p>
              <a:p>
                <a:pPr marL="0" indent="0">
                  <a:buNone/>
                </a:pP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Пусть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ru-RU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∦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. Тогда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+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+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.</a:t>
                </a:r>
              </a:p>
              <a:p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546" t="-23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Овал 3"/>
          <p:cNvSpPr/>
          <p:nvPr/>
        </p:nvSpPr>
        <p:spPr>
          <a:xfrm>
            <a:off x="2339752" y="5085184"/>
            <a:ext cx="72008" cy="68579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95736" y="5229200"/>
            <a:ext cx="14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entury Gothic" pitchFamily="34" charset="0"/>
              </a:rPr>
              <a:t>A</a:t>
            </a:r>
            <a:endParaRPr lang="ru-RU" dirty="0">
              <a:latin typeface="Century Gothic" pitchFamily="34" charset="0"/>
            </a:endParaRPr>
          </a:p>
        </p:txBody>
      </p:sp>
      <p:cxnSp>
        <p:nvCxnSpPr>
          <p:cNvPr id="7" name="Прямая со стрелкой 6"/>
          <p:cNvCxnSpPr>
            <a:stCxn id="4" idx="0"/>
          </p:cNvCxnSpPr>
          <p:nvPr/>
        </p:nvCxnSpPr>
        <p:spPr>
          <a:xfrm flipV="1">
            <a:off x="2375756" y="3789040"/>
            <a:ext cx="684076" cy="1296144"/>
          </a:xfrm>
          <a:prstGeom prst="straightConnector1">
            <a:avLst/>
          </a:prstGeom>
          <a:ln w="1905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729107" y="3491716"/>
            <a:ext cx="234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entury Gothic" pitchFamily="34" charset="0"/>
              </a:rPr>
              <a:t>B</a:t>
            </a:r>
            <a:endParaRPr lang="ru-RU" dirty="0">
              <a:latin typeface="Century Gothic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2375756" y="4140773"/>
                <a:ext cx="3420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b="1" dirty="0"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5756" y="4140773"/>
                <a:ext cx="342038" cy="3693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Прямая со стрелкой 12"/>
          <p:cNvCxnSpPr/>
          <p:nvPr/>
        </p:nvCxnSpPr>
        <p:spPr>
          <a:xfrm>
            <a:off x="2375756" y="5102328"/>
            <a:ext cx="2052228" cy="34289"/>
          </a:xfrm>
          <a:prstGeom prst="straightConnector1">
            <a:avLst/>
          </a:prstGeom>
          <a:ln w="1905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3230851" y="5189791"/>
                <a:ext cx="342038" cy="410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latin typeface="Cambria Math"/>
                            </a:rPr>
                            <m:t>𝒃</m:t>
                          </m:r>
                        </m:e>
                      </m:acc>
                    </m:oMath>
                  </m:oMathPara>
                </a14:m>
                <a:endParaRPr lang="ru-RU" b="1" dirty="0"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0851" y="5189791"/>
                <a:ext cx="342038" cy="41049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4205790" y="5230956"/>
            <a:ext cx="234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entury Gothic" pitchFamily="34" charset="0"/>
              </a:rPr>
              <a:t>D</a:t>
            </a:r>
            <a:endParaRPr lang="ru-RU" dirty="0">
              <a:latin typeface="Century Gothic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54245" y="3491716"/>
            <a:ext cx="234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entury Gothic" pitchFamily="34" charset="0"/>
              </a:rPr>
              <a:t>C</a:t>
            </a:r>
            <a:endParaRPr lang="ru-RU" dirty="0">
              <a:latin typeface="Century Gothic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3891020" y="3378543"/>
                <a:ext cx="342038" cy="410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latin typeface="Cambria Math"/>
                            </a:rPr>
                            <m:t>𝒃</m:t>
                          </m:r>
                        </m:e>
                      </m:acc>
                    </m:oMath>
                  </m:oMathPara>
                </a14:m>
                <a:endParaRPr lang="ru-RU" b="1" dirty="0"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1020" y="3378543"/>
                <a:ext cx="342038" cy="41049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4883226" y="4140773"/>
                <a:ext cx="3420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b="1" dirty="0"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3226" y="4140773"/>
                <a:ext cx="342038" cy="3693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4" name="Прямая со стрелкой 23"/>
          <p:cNvCxnSpPr>
            <a:stCxn id="4" idx="7"/>
          </p:cNvCxnSpPr>
          <p:nvPr/>
        </p:nvCxnSpPr>
        <p:spPr>
          <a:xfrm flipV="1">
            <a:off x="2401215" y="3842999"/>
            <a:ext cx="2719458" cy="1252228"/>
          </a:xfrm>
          <a:prstGeom prst="straightConnector1">
            <a:avLst/>
          </a:prstGeom>
          <a:ln w="190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 rot="20239856">
                <a:off x="3043856" y="4231864"/>
                <a:ext cx="880072" cy="410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latin typeface="Cambria Math"/>
                            </a:rPr>
                            <m:t>𝒂</m:t>
                          </m:r>
                        </m:e>
                      </m:acc>
                      <m:r>
                        <a:rPr lang="en-US" b="1" i="1" smtClean="0">
                          <a:latin typeface="Cambria Math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latin typeface="Cambria Math"/>
                            </a:rPr>
                            <m:t>𝒃</m:t>
                          </m:r>
                        </m:e>
                      </m:acc>
                    </m:oMath>
                  </m:oMathPara>
                </a14:m>
                <a:endParaRPr lang="ru-RU" b="1" dirty="0"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0239856">
                <a:off x="3043856" y="4231864"/>
                <a:ext cx="880072" cy="410497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611560" y="5805264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Данный способ сложение двух векторов называется </a:t>
            </a:r>
            <a:r>
              <a:rPr lang="ru-RU" b="1" u="sng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правилом параллелограмма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576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4" grpId="0"/>
      <p:bldP spid="15" grpId="0"/>
      <p:bldP spid="20" grpId="0"/>
      <p:bldP spid="21" grpId="0"/>
      <p:bldP spid="22" grpId="0"/>
      <p:bldP spid="28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Прямая со стрелкой 26"/>
          <p:cNvCxnSpPr/>
          <p:nvPr/>
        </p:nvCxnSpPr>
        <p:spPr>
          <a:xfrm>
            <a:off x="2994893" y="4747693"/>
            <a:ext cx="4155529" cy="55351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4" idx="0"/>
          </p:cNvCxnSpPr>
          <p:nvPr/>
        </p:nvCxnSpPr>
        <p:spPr>
          <a:xfrm flipV="1">
            <a:off x="3023828" y="2453960"/>
            <a:ext cx="2326394" cy="2274467"/>
          </a:xfrm>
          <a:prstGeom prst="straightConnector1">
            <a:avLst/>
          </a:prstGeom>
          <a:ln w="190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Доказательство сочетательного закона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987824" y="4728427"/>
            <a:ext cx="72008" cy="68579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843808" y="4789366"/>
            <a:ext cx="14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entury Gothic" pitchFamily="34" charset="0"/>
              </a:rPr>
              <a:t>A</a:t>
            </a:r>
            <a:endParaRPr lang="ru-RU" dirty="0">
              <a:latin typeface="Century Gothic" pitchFamily="34" charset="0"/>
            </a:endParaRPr>
          </a:p>
        </p:txBody>
      </p:sp>
      <p:cxnSp>
        <p:nvCxnSpPr>
          <p:cNvPr id="7" name="Прямая со стрелкой 6"/>
          <p:cNvCxnSpPr>
            <a:stCxn id="4" idx="0"/>
          </p:cNvCxnSpPr>
          <p:nvPr/>
        </p:nvCxnSpPr>
        <p:spPr>
          <a:xfrm flipV="1">
            <a:off x="3023828" y="2420888"/>
            <a:ext cx="828092" cy="2307539"/>
          </a:xfrm>
          <a:prstGeom prst="straightConnector1">
            <a:avLst/>
          </a:prstGeom>
          <a:ln w="1905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059832" y="3356992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3356992"/>
                <a:ext cx="288032" cy="369332"/>
              </a:xfrm>
              <a:prstGeom prst="rect">
                <a:avLst/>
              </a:prstGeom>
              <a:blipFill rotWithShape="1">
                <a:blip r:embed="rId2"/>
                <a:stretch>
                  <a:fillRect r="-42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3635896" y="205155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entury Gothic" pitchFamily="34" charset="0"/>
              </a:rPr>
              <a:t>B</a:t>
            </a:r>
            <a:endParaRPr lang="ru-RU" dirty="0">
              <a:latin typeface="Century Gothic" pitchFamily="34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851920" y="2453960"/>
            <a:ext cx="1512168" cy="0"/>
          </a:xfrm>
          <a:prstGeom prst="straightConnector1">
            <a:avLst/>
          </a:prstGeom>
          <a:ln w="1905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4452578" y="2132856"/>
                <a:ext cx="144016" cy="410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𝒃</m:t>
                          </m:r>
                        </m:e>
                      </m:acc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2578" y="2132856"/>
                <a:ext cx="144016" cy="410497"/>
              </a:xfrm>
              <a:prstGeom prst="rect">
                <a:avLst/>
              </a:prstGeom>
              <a:blipFill rotWithShape="1">
                <a:blip r:embed="rId3"/>
                <a:stretch>
                  <a:fillRect l="-8333" r="-108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5220072" y="205155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entury Gothic" pitchFamily="34" charset="0"/>
              </a:rPr>
              <a:t>C</a:t>
            </a:r>
            <a:endParaRPr lang="ru-RU" dirty="0">
              <a:latin typeface="Century Gothic" pitchFamily="34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5350222" y="2453960"/>
            <a:ext cx="1800200" cy="2847248"/>
          </a:xfrm>
          <a:prstGeom prst="straightConnector1">
            <a:avLst/>
          </a:prstGeom>
          <a:ln w="1905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6097562" y="3280406"/>
                <a:ext cx="1440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𝒄</m:t>
                          </m:r>
                        </m:e>
                      </m:acc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7562" y="3280406"/>
                <a:ext cx="144016" cy="369332"/>
              </a:xfrm>
              <a:prstGeom prst="rect">
                <a:avLst/>
              </a:prstGeom>
              <a:blipFill rotWithShape="1">
                <a:blip r:embed="rId4"/>
                <a:stretch>
                  <a:fillRect r="-7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7205587" y="493187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entury Gothic" pitchFamily="34" charset="0"/>
              </a:rPr>
              <a:t>D</a:t>
            </a:r>
            <a:endParaRPr lang="ru-RU" dirty="0">
              <a:latin typeface="Century Gothic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 rot="19093980">
                <a:off x="3828234" y="3099787"/>
                <a:ext cx="768547" cy="410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acc>
                      <m:r>
                        <a:rPr lang="en-US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a typeface="Cambria Math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b="1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b="1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𝒃</m:t>
                          </m:r>
                        </m:e>
                      </m:acc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93980">
                <a:off x="3828234" y="3099787"/>
                <a:ext cx="768547" cy="41049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Прямоугольник 29"/>
              <p:cNvSpPr/>
              <p:nvPr/>
            </p:nvSpPr>
            <p:spPr>
              <a:xfrm rot="437397">
                <a:off x="3695886" y="4912382"/>
                <a:ext cx="1395510" cy="4327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ru-RU" b="1" i="1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b="1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</m:acc>
                          <m:r>
                            <a:rPr lang="en-US" b="1" dirty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+</m:t>
                          </m:r>
                          <m:acc>
                            <m:accPr>
                              <m:chr m:val="⃗"/>
                              <m:ctrlPr>
                                <a:rPr lang="en-US" b="1" i="1" dirty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accPr>
                            <m:e>
                              <m:r>
                                <a:rPr lang="en-US" b="1" i="1" dirty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𝒃</m:t>
                              </m:r>
                            </m:e>
                          </m:acc>
                        </m:e>
                      </m:d>
                      <m:r>
                        <a:rPr lang="en-US" b="1" i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b="1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b="1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𝒄</m:t>
                          </m:r>
                        </m:e>
                      </m:acc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30" name="Прямоугольник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437397">
                <a:off x="3695886" y="4912382"/>
                <a:ext cx="1395510" cy="43274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2" name="Прямая со стрелкой 31"/>
          <p:cNvCxnSpPr/>
          <p:nvPr/>
        </p:nvCxnSpPr>
        <p:spPr>
          <a:xfrm>
            <a:off x="3851920" y="2453960"/>
            <a:ext cx="3298502" cy="284724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 rot="2412042">
                <a:off x="5116897" y="3369408"/>
                <a:ext cx="768547" cy="410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𝒃</m:t>
                          </m:r>
                        </m:e>
                      </m:acc>
                      <m:r>
                        <a:rPr lang="en-US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a typeface="Cambria Math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b="1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b="1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𝒄</m:t>
                          </m:r>
                        </m:e>
                      </m:acc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412042">
                <a:off x="5116897" y="3369408"/>
                <a:ext cx="768547" cy="410497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Прямоугольник 33"/>
              <p:cNvSpPr/>
              <p:nvPr/>
            </p:nvSpPr>
            <p:spPr>
              <a:xfrm rot="437397">
                <a:off x="4083843" y="4531317"/>
                <a:ext cx="1395510" cy="4327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1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b="1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𝒂</m:t>
                          </m:r>
                        </m:e>
                      </m:acc>
                      <m:r>
                        <a:rPr lang="en-US" b="1" i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d>
                        <m:dPr>
                          <m:ctrlPr>
                            <a:rPr lang="en-US" b="1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b="1" i="1" dirty="0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accPr>
                            <m:e>
                              <m:r>
                                <a:rPr lang="en-US" b="1" i="1" dirty="0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𝒃</m:t>
                              </m:r>
                            </m:e>
                          </m:acc>
                          <m:r>
                            <a:rPr lang="en-US" b="1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+</m:t>
                          </m:r>
                          <m:acc>
                            <m:accPr>
                              <m:chr m:val="⃗"/>
                              <m:ctrlPr>
                                <a:rPr lang="en-US" b="1" i="1" dirty="0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accPr>
                            <m:e>
                              <m:r>
                                <a:rPr lang="en-US" b="1" i="1" dirty="0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𝒄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34" name="Прямоугольник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437397">
                <a:off x="4083843" y="4531317"/>
                <a:ext cx="1395510" cy="432747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Прямоугольник 34"/>
              <p:cNvSpPr/>
              <p:nvPr/>
            </p:nvSpPr>
            <p:spPr>
              <a:xfrm>
                <a:off x="135581" y="1722588"/>
                <a:ext cx="3538489" cy="432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ru-RU" b="1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ru-RU" b="1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ru-RU" b="1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</m:acc>
                          <m:r>
                            <a:rPr lang="ru-RU" b="1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+</m:t>
                          </m:r>
                          <m:acc>
                            <m:accPr>
                              <m:chr m:val="⃗"/>
                              <m:ctrlPr>
                                <a:rPr lang="ru-RU" b="1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ru-RU" b="1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𝒃</m:t>
                              </m:r>
                            </m:e>
                          </m:acc>
                        </m:e>
                      </m:d>
                      <m:r>
                        <a:rPr lang="ru-RU" b="1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ru-RU" b="1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ru-RU" b="1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𝒄</m:t>
                          </m:r>
                        </m:e>
                      </m:acc>
                      <m:r>
                        <a:rPr lang="ru-RU" b="1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ru-RU" b="1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ru-RU" b="1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acc>
                      <m:r>
                        <a:rPr lang="ru-RU" b="1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ru-RU" b="1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ru-RU" b="1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ru-RU" b="1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𝒃</m:t>
                              </m:r>
                            </m:e>
                          </m:acc>
                          <m:r>
                            <a:rPr lang="ru-RU" b="1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+</m:t>
                          </m:r>
                          <m:acc>
                            <m:accPr>
                              <m:chr m:val="⃗"/>
                              <m:ctrlPr>
                                <a:rPr lang="ru-RU" b="1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ru-RU" b="1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𝒄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35" name="Прямоугольник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581" y="1722588"/>
                <a:ext cx="3538489" cy="432554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5037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9" grpId="0"/>
      <p:bldP spid="14" grpId="0"/>
      <p:bldP spid="14" grpId="1"/>
      <p:bldP spid="14" grpId="2"/>
      <p:bldP spid="15" grpId="0"/>
      <p:bldP spid="19" grpId="0"/>
      <p:bldP spid="19" grpId="1"/>
      <p:bldP spid="19" grpId="2"/>
      <p:bldP spid="20" grpId="0"/>
      <p:bldP spid="25" grpId="0"/>
      <p:bldP spid="30" grpId="0"/>
      <p:bldP spid="33" grpId="1"/>
      <p:bldP spid="33" grpId="2"/>
      <p:bldP spid="34" grpId="0"/>
    </p:bldLst>
  </p:timing>
</p:sld>
</file>

<file path=ppt/theme/theme1.xml><?xml version="1.0" encoding="utf-8"?>
<a:theme xmlns:a="http://schemas.openxmlformats.org/drawingml/2006/main" name="Тема1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533</TotalTime>
  <Words>481</Words>
  <Application>Microsoft Office PowerPoint</Application>
  <PresentationFormat>Экран (4:3)</PresentationFormat>
  <Paragraphs>83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Тема1</vt:lpstr>
      <vt:lpstr>Сложение двух векторов</vt:lpstr>
      <vt:lpstr>Цели работы:</vt:lpstr>
      <vt:lpstr>Сумма двух векторов</vt:lpstr>
      <vt:lpstr>Сумма двух векторов</vt:lpstr>
      <vt:lpstr>Замечания</vt:lpstr>
      <vt:lpstr>Законы сложения векторов</vt:lpstr>
      <vt:lpstr>Доказательство переместительного закона</vt:lpstr>
      <vt:lpstr>Доказательство переместительного закона</vt:lpstr>
      <vt:lpstr>Доказательство сочетательного закона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Сложение двух векторов</dc:title>
  <dc:creator>Ольга</dc:creator>
  <cp:lastModifiedBy>Ольга</cp:lastModifiedBy>
  <cp:revision>29</cp:revision>
  <dcterms:created xsi:type="dcterms:W3CDTF">2020-06-09T16:23:24Z</dcterms:created>
  <dcterms:modified xsi:type="dcterms:W3CDTF">2020-06-10T01:40:30Z</dcterms:modified>
</cp:coreProperties>
</file>