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61" r:id="rId3"/>
    <p:sldId id="262" r:id="rId4"/>
    <p:sldId id="276" r:id="rId5"/>
    <p:sldId id="264" r:id="rId6"/>
    <p:sldId id="256" r:id="rId7"/>
    <p:sldId id="257" r:id="rId8"/>
    <p:sldId id="260" r:id="rId9"/>
    <p:sldId id="278" r:id="rId10"/>
    <p:sldId id="279" r:id="rId11"/>
    <p:sldId id="280" r:id="rId12"/>
    <p:sldId id="265" r:id="rId13"/>
    <p:sldId id="287" r:id="rId14"/>
    <p:sldId id="285" r:id="rId15"/>
    <p:sldId id="266" r:id="rId16"/>
    <p:sldId id="267" r:id="rId17"/>
    <p:sldId id="284" r:id="rId18"/>
    <p:sldId id="269" r:id="rId19"/>
    <p:sldId id="270" r:id="rId20"/>
    <p:sldId id="271" r:id="rId21"/>
    <p:sldId id="272" r:id="rId22"/>
    <p:sldId id="281" r:id="rId23"/>
    <p:sldId id="282" r:id="rId24"/>
    <p:sldId id="283" r:id="rId25"/>
    <p:sldId id="277" r:id="rId26"/>
    <p:sldId id="274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344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045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4370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108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3697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0124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2573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675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91968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6823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707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3099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&#1043;&#1083;&#1072;&#1079;&#1072;%20&#1056;&#1086;&#1089;&#1080;&#1080;.avi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КОНКУРС «Найди соответствия»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smtClean="0"/>
              <a:t>Храмы</a:t>
            </a:r>
          </a:p>
          <a:p>
            <a:pPr marL="514350" indent="-514350">
              <a:buAutoNum type="arabicPeriod"/>
            </a:pPr>
            <a:r>
              <a:rPr lang="ru-RU" dirty="0" smtClean="0"/>
              <a:t>Музеи</a:t>
            </a:r>
          </a:p>
          <a:p>
            <a:pPr marL="514350" indent="-514350">
              <a:buAutoNum type="arabicPeriod"/>
            </a:pPr>
            <a:r>
              <a:rPr lang="ru-RU" smtClean="0"/>
              <a:t>Достопримечательности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20" y="433109"/>
            <a:ext cx="6912768" cy="67403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cap="none" spc="0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«Не зная прошлого, не возможно понять подлинный смысл настоящего и цели будущего»</a:t>
            </a:r>
          </a:p>
          <a:p>
            <a:pPr algn="ctr"/>
            <a:endParaRPr lang="ru-RU" sz="5400" b="1" i="1" cap="none" spc="0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5400" b="1" i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</a:t>
            </a:r>
            <a:r>
              <a:rPr lang="ru-RU" sz="5400" b="1" i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Горький</a:t>
            </a:r>
            <a:endParaRPr lang="ru-RU" sz="5400" b="1" i="1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ru-RU" sz="5400" b="1" i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848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79" y="417437"/>
            <a:ext cx="3444190" cy="2921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71334" y="2391271"/>
            <a:ext cx="33276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Краеведческий </a:t>
            </a:r>
            <a:r>
              <a:rPr lang="ru-RU" sz="2000" b="1" dirty="0">
                <a:solidFill>
                  <a:schemeClr val="bg1"/>
                </a:solidFill>
              </a:rPr>
              <a:t>музей имени Н. </a:t>
            </a:r>
            <a:r>
              <a:rPr lang="ru-RU" sz="2000" b="1" dirty="0" smtClean="0">
                <a:solidFill>
                  <a:schemeClr val="bg1"/>
                </a:solidFill>
              </a:rPr>
              <a:t>Игнатьева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д. </a:t>
            </a:r>
            <a:r>
              <a:rPr lang="ru-RU" sz="2000" b="1" dirty="0" err="1" smtClean="0">
                <a:solidFill>
                  <a:schemeClr val="bg1"/>
                </a:solidFill>
              </a:rPr>
              <a:t>Чаломкино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30985"/>
            <a:ext cx="3094114" cy="3594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652120" y="2422313"/>
            <a:ext cx="31158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Этнографический </a:t>
            </a:r>
            <a:r>
              <a:rPr lang="ru-RU" b="1" dirty="0">
                <a:solidFill>
                  <a:schemeClr val="bg1"/>
                </a:solidFill>
              </a:rPr>
              <a:t>музей под открытым </a:t>
            </a:r>
            <a:r>
              <a:rPr lang="ru-RU" b="1" dirty="0" smtClean="0">
                <a:solidFill>
                  <a:schemeClr val="bg1"/>
                </a:solidFill>
              </a:rPr>
              <a:t>небом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им</a:t>
            </a:r>
            <a:r>
              <a:rPr lang="ru-RU" b="1" dirty="0">
                <a:solidFill>
                  <a:schemeClr val="bg1"/>
                </a:solidFill>
              </a:rPr>
              <a:t>. Романова В. И</a:t>
            </a:r>
            <a:r>
              <a:rPr lang="ru-RU" b="1" dirty="0" smtClean="0">
                <a:solidFill>
                  <a:schemeClr val="bg1"/>
                </a:solidFill>
              </a:rPr>
              <a:t>.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г. Козьмодемьянск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2055" name="Picture 7" descr="https://avatars.mds.yandex.net/get-altay/1360498/2a000001640158f00d0e56c1a56cb8ab11a9/XXL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563"/>
          <a:stretch/>
        </p:blipFill>
        <p:spPr bwMode="auto">
          <a:xfrm>
            <a:off x="323528" y="3601641"/>
            <a:ext cx="3744416" cy="2802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46153" y="5714459"/>
            <a:ext cx="24926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Замок Шереметева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п. Юрино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645024"/>
            <a:ext cx="3404997" cy="271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508104" y="5203843"/>
            <a:ext cx="340499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Художественно-исторический </a:t>
            </a:r>
            <a:r>
              <a:rPr lang="ru-RU" b="1" dirty="0">
                <a:solidFill>
                  <a:schemeClr val="bg1"/>
                </a:solidFill>
              </a:rPr>
              <a:t>музей </a:t>
            </a:r>
            <a:endParaRPr lang="ru-RU" b="1" dirty="0" smtClean="0">
              <a:solidFill>
                <a:schemeClr val="bg1"/>
              </a:solidFill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им</a:t>
            </a:r>
            <a:r>
              <a:rPr lang="ru-RU" b="1" dirty="0">
                <a:solidFill>
                  <a:schemeClr val="bg1"/>
                </a:solidFill>
              </a:rPr>
              <a:t>. А. В. </a:t>
            </a:r>
            <a:r>
              <a:rPr lang="ru-RU" b="1" dirty="0" smtClean="0">
                <a:solidFill>
                  <a:schemeClr val="bg1"/>
                </a:solidFill>
              </a:rPr>
              <a:t>Григорьева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г. Козьмодемьянск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852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Picture 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47"/>
          <a:stretch/>
        </p:blipFill>
        <p:spPr bwMode="auto">
          <a:xfrm>
            <a:off x="5076056" y="3533463"/>
            <a:ext cx="3811805" cy="3088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2952328" cy="4432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4071" y="3045554"/>
            <a:ext cx="31062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Памятник </a:t>
            </a:r>
            <a:r>
              <a:rPr lang="ru-RU" b="1" dirty="0" err="1" smtClean="0">
                <a:solidFill>
                  <a:schemeClr val="bg1"/>
                </a:solidFill>
              </a:rPr>
              <a:t>Акпарсу</a:t>
            </a:r>
            <a:r>
              <a:rPr lang="ru-RU" b="1" dirty="0" smtClean="0">
                <a:solidFill>
                  <a:schemeClr val="bg1"/>
                </a:solidFill>
              </a:rPr>
              <a:t>, </a:t>
            </a:r>
            <a:r>
              <a:rPr lang="ru-RU" b="1" dirty="0" err="1" smtClean="0">
                <a:solidFill>
                  <a:schemeClr val="bg1"/>
                </a:solidFill>
              </a:rPr>
              <a:t>горномарийскому</a:t>
            </a:r>
            <a:r>
              <a:rPr lang="ru-RU" b="1" dirty="0" smtClean="0">
                <a:solidFill>
                  <a:schemeClr val="bg1"/>
                </a:solidFill>
              </a:rPr>
              <a:t> национальному герою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1364" y="260648"/>
            <a:ext cx="3972856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580112" y="1700808"/>
            <a:ext cx="33664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Гора </a:t>
            </a:r>
            <a:r>
              <a:rPr lang="ru-RU" b="1" dirty="0" err="1">
                <a:solidFill>
                  <a:schemeClr val="bg1"/>
                </a:solidFill>
              </a:rPr>
              <a:t>Аламнер</a:t>
            </a:r>
            <a:r>
              <a:rPr lang="ru-RU" b="1" dirty="0">
                <a:solidFill>
                  <a:schemeClr val="bg1"/>
                </a:solidFill>
              </a:rPr>
              <a:t> — Сторожевая гора на берегу Волги возле </a:t>
            </a:r>
            <a:endParaRPr lang="ru-RU" b="1" dirty="0" smtClean="0">
              <a:solidFill>
                <a:schemeClr val="bg1"/>
              </a:solidFill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с. Кузнецово</a:t>
            </a:r>
            <a:r>
              <a:rPr lang="ru-RU" b="1" dirty="0">
                <a:solidFill>
                  <a:schemeClr val="bg1"/>
                </a:solidFill>
              </a:rPr>
              <a:t> 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76056" y="5754161"/>
            <a:ext cx="23215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Указательный столб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Камень «Ось земли»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18" y="4008695"/>
            <a:ext cx="3651117" cy="2575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44818" y="5877272"/>
            <a:ext cx="36511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Солнечные </a:t>
            </a:r>
            <a:r>
              <a:rPr lang="ru-RU" sz="2000" b="1" dirty="0">
                <a:solidFill>
                  <a:schemeClr val="bg1"/>
                </a:solidFill>
              </a:rPr>
              <a:t>часы</a:t>
            </a:r>
          </a:p>
        </p:txBody>
      </p:sp>
    </p:spTree>
    <p:extLst>
      <p:ext uri="{BB962C8B-B14F-4D97-AF65-F5344CB8AC3E}">
        <p14:creationId xmlns:p14="http://schemas.microsoft.com/office/powerpoint/2010/main" val="3974894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8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ЧЕТВЕРТЫЙ КОНКУРС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9" y="2924944"/>
            <a:ext cx="8403783" cy="3201219"/>
          </a:xfrm>
        </p:spPr>
        <p:txBody>
          <a:bodyPr>
            <a:normAutofit fontScale="70000" lnSpcReduction="20000"/>
          </a:bodyPr>
          <a:lstStyle/>
          <a:p>
            <a:endParaRPr lang="ru-RU" dirty="0"/>
          </a:p>
          <a:p>
            <a:endParaRPr lang="ru-RU" b="1" i="1" u="sng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4800" b="1" i="1" u="sng" dirty="0" smtClean="0">
                <a:solidFill>
                  <a:schemeClr val="bg1"/>
                </a:solidFill>
              </a:rPr>
              <a:t>Условия</a:t>
            </a:r>
            <a:r>
              <a:rPr lang="ru-RU" sz="4800" b="1" i="1" dirty="0" smtClean="0">
                <a:solidFill>
                  <a:schemeClr val="bg1"/>
                </a:solidFill>
              </a:rPr>
              <a:t>: </a:t>
            </a:r>
            <a:r>
              <a:rPr lang="ru-RU" sz="4800" b="1" dirty="0">
                <a:solidFill>
                  <a:schemeClr val="bg1"/>
                </a:solidFill>
              </a:rPr>
              <a:t>Команды </a:t>
            </a:r>
            <a:r>
              <a:rPr lang="ru-RU" sz="4800" b="1" dirty="0" smtClean="0">
                <a:solidFill>
                  <a:schemeClr val="bg1"/>
                </a:solidFill>
              </a:rPr>
              <a:t>заполняют бланк ответов и сдают жюри.</a:t>
            </a:r>
            <a:endParaRPr lang="ru-RU" sz="48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4800" b="1" dirty="0">
                <a:solidFill>
                  <a:schemeClr val="bg1"/>
                </a:solidFill>
              </a:rPr>
              <a:t> </a:t>
            </a:r>
          </a:p>
          <a:p>
            <a:pPr marL="0" indent="0">
              <a:buNone/>
            </a:pPr>
            <a:r>
              <a:rPr lang="ru-RU" sz="4800" b="1" dirty="0" smtClean="0">
                <a:solidFill>
                  <a:schemeClr val="bg1"/>
                </a:solidFill>
              </a:rPr>
              <a:t>1 балл за правильный ответ.</a:t>
            </a:r>
          </a:p>
          <a:p>
            <a:pPr marL="0" indent="0">
              <a:buNone/>
            </a:pPr>
            <a:r>
              <a:rPr lang="ru-RU" sz="4800" b="1" dirty="0" smtClean="0">
                <a:solidFill>
                  <a:schemeClr val="bg1"/>
                </a:solidFill>
              </a:rPr>
              <a:t>Баллы </a:t>
            </a:r>
            <a:r>
              <a:rPr lang="ru-RU" sz="4800" b="1" dirty="0">
                <a:solidFill>
                  <a:schemeClr val="bg1"/>
                </a:solidFill>
              </a:rPr>
              <a:t>суммируются.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484784"/>
            <a:ext cx="83529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i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ОТГАДАЙ РЕБУСЫ</a:t>
            </a:r>
            <a:endParaRPr lang="ru-RU" sz="5400" b="1" i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067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Отгадай ребусы</a:t>
            </a:r>
            <a:endParaRPr lang="ru-RU" b="1" dirty="0"/>
          </a:p>
        </p:txBody>
      </p:sp>
      <p:pic>
        <p:nvPicPr>
          <p:cNvPr id="1030" name="Рисунок 1" descr="Описание: Ð¥Ð¾ÑÑÐ¸Ð½Ð³ Ð¸Ð·Ð¾Ð±ÑÐ°Ð¶ÐµÐ½Ð¸Ð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32" y="1348432"/>
            <a:ext cx="3727027" cy="1490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Рисунок 4" descr="Описание: http://images.myshared.ru/6/603759/slide_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18" t="8377" r="2563" b="31413"/>
          <a:stretch>
            <a:fillRect/>
          </a:stretch>
        </p:blipFill>
        <p:spPr bwMode="auto">
          <a:xfrm>
            <a:off x="5175739" y="3131630"/>
            <a:ext cx="3393563" cy="176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Рисунок 3" descr="Описание: https://www.tacis-dipol.ru/wp-content/uploads/2016/12/3-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4" t="66454" r="69695" b="12393"/>
          <a:stretch>
            <a:fillRect/>
          </a:stretch>
        </p:blipFill>
        <p:spPr bwMode="auto">
          <a:xfrm>
            <a:off x="5175740" y="1218610"/>
            <a:ext cx="3287058" cy="177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Рисунок 2" descr="Описание: https://www.tacis-dipol.ru/wp-content/uploads/2016/12/3-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30" t="16499" r="36024" b="66870"/>
          <a:stretch>
            <a:fillRect/>
          </a:stretch>
        </p:blipFill>
        <p:spPr bwMode="auto">
          <a:xfrm>
            <a:off x="389266" y="5057932"/>
            <a:ext cx="3822694" cy="1501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Рисунок 6" descr="Описание: https://www.tacis-dipol.ru/wp-content/uploads/2016/12/3-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53" t="13248" r="6825" b="67094"/>
          <a:stretch>
            <a:fillRect/>
          </a:stretch>
        </p:blipFill>
        <p:spPr bwMode="auto">
          <a:xfrm>
            <a:off x="389266" y="2996952"/>
            <a:ext cx="3822694" cy="1700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Рисунок 5" descr="Описание: https://www.tacis-dipol.ru/wp-content/uploads/2016/12/3-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97" t="39331" r="1390" b="42522"/>
          <a:stretch>
            <a:fillRect/>
          </a:stretch>
        </p:blipFill>
        <p:spPr bwMode="auto">
          <a:xfrm>
            <a:off x="5175739" y="5057933"/>
            <a:ext cx="3287059" cy="1501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6775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Ответы на ребусы</a:t>
            </a:r>
            <a:endParaRPr lang="ru-RU" b="1" dirty="0"/>
          </a:p>
        </p:txBody>
      </p:sp>
      <p:pic>
        <p:nvPicPr>
          <p:cNvPr id="1030" name="Рисунок 1" descr="Описание: Ð¥Ð¾ÑÑÐ¸Ð½Ð³ Ð¸Ð·Ð¾Ð±ÑÐ°Ð¶ÐµÐ½Ð¸Ð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32" y="1348432"/>
            <a:ext cx="3727027" cy="1490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Рисунок 4" descr="Описание: http://images.myshared.ru/6/603759/slide_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18" t="8377" r="2563" b="31413"/>
          <a:stretch>
            <a:fillRect/>
          </a:stretch>
        </p:blipFill>
        <p:spPr bwMode="auto">
          <a:xfrm>
            <a:off x="5175739" y="3131630"/>
            <a:ext cx="3393563" cy="176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Рисунок 3" descr="Описание: https://www.tacis-dipol.ru/wp-content/uploads/2016/12/3-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4" t="66454" r="69695" b="12393"/>
          <a:stretch>
            <a:fillRect/>
          </a:stretch>
        </p:blipFill>
        <p:spPr bwMode="auto">
          <a:xfrm>
            <a:off x="5175740" y="1218610"/>
            <a:ext cx="3287058" cy="177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Рисунок 2" descr="Описание: https://www.tacis-dipol.ru/wp-content/uploads/2016/12/3-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30" t="16499" r="36024" b="66870"/>
          <a:stretch>
            <a:fillRect/>
          </a:stretch>
        </p:blipFill>
        <p:spPr bwMode="auto">
          <a:xfrm>
            <a:off x="389266" y="5057932"/>
            <a:ext cx="3822694" cy="1501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Рисунок 6" descr="Описание: https://www.tacis-dipol.ru/wp-content/uploads/2016/12/3-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53" t="13248" r="6825" b="67094"/>
          <a:stretch>
            <a:fillRect/>
          </a:stretch>
        </p:blipFill>
        <p:spPr bwMode="auto">
          <a:xfrm>
            <a:off x="389266" y="2996952"/>
            <a:ext cx="3822694" cy="1700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Рисунок 5" descr="Описание: https://www.tacis-dipol.ru/wp-content/uploads/2016/12/3-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97" t="39331" r="1390" b="42522"/>
          <a:stretch>
            <a:fillRect/>
          </a:stretch>
        </p:blipFill>
        <p:spPr bwMode="auto">
          <a:xfrm>
            <a:off x="5175739" y="5057933"/>
            <a:ext cx="3287059" cy="1501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1043608" y="2464811"/>
            <a:ext cx="134716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ОТВЕТ:  </a:t>
            </a:r>
            <a:r>
              <a:rPr kumimoji="0" lang="ru-RU" sz="14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ученик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5724128" y="4596457"/>
            <a:ext cx="198528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ОТВЕТ:  </a:t>
            </a:r>
            <a:r>
              <a:rPr kumimoji="0" lang="ru-RU" sz="14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фараон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887249" y="6113428"/>
            <a:ext cx="253262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ОТВЕТ:  </a:t>
            </a:r>
            <a:r>
              <a:rPr kumimoji="0" lang="ru-RU" sz="14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кремль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887249" y="4311191"/>
            <a:ext cx="253262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ОТВЕТ:  </a:t>
            </a:r>
            <a:r>
              <a:rPr kumimoji="0" lang="ru-RU" sz="14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история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5546642" y="6251928"/>
            <a:ext cx="156319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ОТВЕТ:  </a:t>
            </a:r>
            <a:r>
              <a:rPr kumimoji="0" lang="ru-RU" sz="14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Москва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3" name="Rectangle 9"/>
          <p:cNvSpPr>
            <a:spLocks noChangeArrowheads="1"/>
          </p:cNvSpPr>
          <p:nvPr/>
        </p:nvSpPr>
        <p:spPr bwMode="auto">
          <a:xfrm>
            <a:off x="6477517" y="2546855"/>
            <a:ext cx="198528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ОТВЕТ:  </a:t>
            </a:r>
            <a:r>
              <a:rPr lang="ru-RU" sz="1400" b="1" i="1" u="sng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славяне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394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b="1" dirty="0" smtClean="0"/>
              <a:t>ПЯТЫЙ КОНКУРС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9" y="2132856"/>
            <a:ext cx="5915001" cy="4536504"/>
          </a:xfrm>
        </p:spPr>
        <p:txBody>
          <a:bodyPr>
            <a:normAutofit fontScale="70000" lnSpcReduction="20000"/>
          </a:bodyPr>
          <a:lstStyle/>
          <a:p>
            <a:endParaRPr lang="ru-RU" dirty="0"/>
          </a:p>
          <a:p>
            <a:endParaRPr lang="ru-RU" b="1" i="1" u="sng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4800" b="1" i="1" u="sng" dirty="0" smtClean="0"/>
              <a:t>Условия</a:t>
            </a:r>
            <a:r>
              <a:rPr lang="ru-RU" sz="4800" b="1" i="1" dirty="0" smtClean="0"/>
              <a:t>: </a:t>
            </a:r>
            <a:r>
              <a:rPr lang="ru-RU" sz="4800" b="1" dirty="0" smtClean="0"/>
              <a:t>Из данных слов необходимо составить пословицы и </a:t>
            </a:r>
            <a:r>
              <a:rPr lang="ru-RU" sz="4800" b="1" dirty="0" smtClean="0"/>
              <a:t>записать</a:t>
            </a:r>
            <a:endParaRPr lang="ru-RU" sz="4800" b="1" dirty="0" smtClean="0"/>
          </a:p>
          <a:p>
            <a:pPr marL="0" indent="0">
              <a:buNone/>
            </a:pPr>
            <a:r>
              <a:rPr lang="ru-RU" sz="4800" b="1" dirty="0"/>
              <a:t> </a:t>
            </a:r>
          </a:p>
          <a:p>
            <a:pPr marL="0" indent="0">
              <a:buNone/>
            </a:pPr>
            <a:r>
              <a:rPr lang="ru-RU" sz="4800" b="1" dirty="0" smtClean="0"/>
              <a:t>3 балла за правильный </a:t>
            </a:r>
            <a:r>
              <a:rPr lang="ru-RU" sz="4800" b="1" dirty="0" smtClean="0"/>
              <a:t>ответ</a:t>
            </a:r>
            <a:endParaRPr lang="ru-RU" sz="4800" b="1" dirty="0" smtClean="0"/>
          </a:p>
          <a:p>
            <a:pPr marL="0" indent="0">
              <a:buNone/>
            </a:pPr>
            <a:endParaRPr lang="ru-RU" sz="4800" b="1" dirty="0" smtClean="0"/>
          </a:p>
          <a:p>
            <a:pPr marL="0" indent="0">
              <a:buNone/>
            </a:pPr>
            <a:r>
              <a:rPr lang="ru-RU" sz="4800" b="1" dirty="0" smtClean="0"/>
              <a:t>Баллы суммируются</a:t>
            </a:r>
            <a:endParaRPr lang="ru-RU" sz="4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484784"/>
            <a:ext cx="83529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i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ОТГАДАЙ ПОСЛОВИЦУ</a:t>
            </a:r>
            <a:endParaRPr lang="ru-RU" sz="5400" b="1" i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9599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b="1" dirty="0" smtClean="0"/>
              <a:t>ПЯТЫЙ КОНКУРС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9" y="2132856"/>
            <a:ext cx="5915001" cy="3993307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b="1" i="1" u="sng" dirty="0" smtClean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484784"/>
            <a:ext cx="835292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i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 Бывает, драку, тот, кто, и, затевает, чаще, битым.</a:t>
            </a:r>
            <a:endParaRPr lang="ru-RU" sz="5400" b="1" i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7876" y="4653136"/>
            <a:ext cx="835292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i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r>
              <a:rPr lang="ru-RU" sz="5400" b="1" i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Бывать, за, стоять, -, мир, не, дружно, войне.</a:t>
            </a:r>
            <a:r>
              <a:rPr lang="ru-RU" sz="5400" dirty="0" smtClean="0"/>
              <a:t> </a:t>
            </a:r>
            <a:endParaRPr lang="ru-RU" sz="5400" b="1" i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339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b="1" dirty="0" smtClean="0"/>
              <a:t>ПЯТЫЙ КОНКУРС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9" y="2132856"/>
            <a:ext cx="5915001" cy="3993307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b="1" i="1" u="sng" dirty="0" smtClean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484784"/>
            <a:ext cx="835292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914400" indent="-914400" algn="ctr">
              <a:buAutoNum type="arabicPeriod"/>
            </a:pPr>
            <a:r>
              <a:rPr lang="ru-RU" sz="3600" b="1" i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Бывает, драку, тот, кто, и, затевает, чаще, битым.</a:t>
            </a:r>
          </a:p>
          <a:p>
            <a:r>
              <a:rPr lang="ru-RU" sz="3600" b="1" i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Ответ: Кто драку затевает, тот и битым бывает.</a:t>
            </a:r>
            <a:endParaRPr lang="ru-RU" sz="3600" b="1" i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7876" y="3793108"/>
            <a:ext cx="835292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i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r>
              <a:rPr lang="ru-RU" sz="3600" b="1" i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Бывать, за, стоять, -, мир, не, дружно, войне.</a:t>
            </a:r>
          </a:p>
          <a:p>
            <a:r>
              <a:rPr lang="ru-RU" sz="3600" b="1" i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Ответ: Дружно за мир стоять – войне не бывать.</a:t>
            </a:r>
            <a:r>
              <a:rPr lang="ru-RU" sz="3600" dirty="0" smtClean="0"/>
              <a:t> </a:t>
            </a:r>
            <a:endParaRPr lang="ru-RU" sz="3600" b="1" i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6227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b="1" dirty="0" smtClean="0"/>
              <a:t>ШЕСТОЙ КОНКУРС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9" y="2204864"/>
            <a:ext cx="5915001" cy="4536504"/>
          </a:xfrm>
        </p:spPr>
        <p:txBody>
          <a:bodyPr>
            <a:normAutofit fontScale="77500" lnSpcReduction="20000"/>
          </a:bodyPr>
          <a:lstStyle/>
          <a:p>
            <a:endParaRPr lang="ru-RU" dirty="0"/>
          </a:p>
          <a:p>
            <a:endParaRPr lang="ru-RU" b="1" i="1" u="sng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4800" b="1" i="1" u="sng" dirty="0" smtClean="0"/>
              <a:t>Условия</a:t>
            </a:r>
            <a:r>
              <a:rPr lang="ru-RU" sz="4800" b="1" i="1" dirty="0" smtClean="0"/>
              <a:t>: </a:t>
            </a:r>
          </a:p>
          <a:p>
            <a:pPr marL="0" indent="0">
              <a:buNone/>
            </a:pPr>
            <a:r>
              <a:rPr lang="ru-RU" sz="4800" b="1" dirty="0" smtClean="0"/>
              <a:t>Капитаны заполняют бланк ответов и </a:t>
            </a:r>
            <a:r>
              <a:rPr lang="ru-RU" sz="4800" b="1" dirty="0" smtClean="0"/>
              <a:t>сдают в жюри</a:t>
            </a:r>
            <a:endParaRPr lang="ru-RU" sz="4800" b="1" dirty="0" smtClean="0"/>
          </a:p>
          <a:p>
            <a:pPr marL="0" indent="0">
              <a:buNone/>
            </a:pPr>
            <a:r>
              <a:rPr lang="ru-RU" sz="4800" b="1" dirty="0" smtClean="0"/>
              <a:t> </a:t>
            </a:r>
          </a:p>
          <a:p>
            <a:pPr marL="0" indent="0">
              <a:buNone/>
            </a:pPr>
            <a:r>
              <a:rPr lang="ru-RU" sz="4800" b="1" dirty="0" smtClean="0"/>
              <a:t>2 балла за каждый правильный </a:t>
            </a:r>
            <a:r>
              <a:rPr lang="ru-RU" sz="4800" b="1" dirty="0" smtClean="0"/>
              <a:t>ответ</a:t>
            </a:r>
            <a:endParaRPr lang="ru-RU" sz="4800" b="1" dirty="0" smtClean="0"/>
          </a:p>
          <a:p>
            <a:pPr marL="0" indent="0">
              <a:buNone/>
            </a:pPr>
            <a:r>
              <a:rPr lang="ru-RU" sz="4800" b="1" dirty="0" smtClean="0"/>
              <a:t>Баллы </a:t>
            </a:r>
            <a:r>
              <a:rPr lang="ru-RU" sz="4800" b="1" dirty="0" smtClean="0"/>
              <a:t>суммируются</a:t>
            </a:r>
            <a:endParaRPr lang="ru-RU" sz="4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124744"/>
            <a:ext cx="835292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i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КОНКУРС КАПИТАНОВ</a:t>
            </a:r>
          </a:p>
          <a:p>
            <a:pPr algn="ctr"/>
            <a:r>
              <a:rPr lang="ru-RU" sz="5400" b="1" i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«Изобретения»</a:t>
            </a:r>
            <a:endParaRPr lang="ru-RU" sz="5400" b="1" i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56505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508" y="-21150"/>
            <a:ext cx="9172200" cy="687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b="1" dirty="0" smtClean="0"/>
              <a:t>ШЕСТОЙ КОНКУРС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9" y="2132856"/>
            <a:ext cx="5915001" cy="3993307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b="1" i="1" u="sng" dirty="0" smtClean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484784"/>
            <a:ext cx="6552728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i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  В какой стране впервые стали пить чай из фарфоровых чашек и писать на бумаге?</a:t>
            </a:r>
            <a:endParaRPr lang="ru-RU" sz="5400" b="1" i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7416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145265">
            <a:off x="529985" y="183592"/>
            <a:ext cx="8229600" cy="5400907"/>
          </a:xfrm>
        </p:spPr>
        <p:txBody>
          <a:bodyPr>
            <a:noAutofit/>
          </a:bodyPr>
          <a:lstStyle/>
          <a:p>
            <a:r>
              <a:rPr lang="ru-RU" sz="9600" b="1" i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Исторический </a:t>
            </a:r>
            <a:r>
              <a:rPr lang="ru-RU" sz="96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КВН</a:t>
            </a:r>
            <a:br>
              <a:rPr lang="ru-RU" sz="96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40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sz="40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40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для 5 – 7 классов</a:t>
            </a:r>
            <a:endParaRPr lang="ru-RU" sz="40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5373216"/>
            <a:ext cx="5770984" cy="10409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МБОУ «Пайгусовская СОШ</a:t>
            </a:r>
            <a:r>
              <a:rPr lang="ru-RU" dirty="0" smtClean="0"/>
              <a:t>»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322945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5" y="0"/>
            <a:ext cx="912258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b="1" dirty="0" smtClean="0"/>
              <a:t>ШЕСТОЙ КОНКУРС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9" y="2132856"/>
            <a:ext cx="5915001" cy="3993307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b="1" i="1" u="sng" dirty="0" smtClean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1412776"/>
            <a:ext cx="6552728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914400" indent="-914400" algn="ctr">
              <a:buAutoNum type="arabicPeriod" startAt="2"/>
            </a:pPr>
            <a:r>
              <a:rPr lang="ru-RU" sz="5400" b="1" i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Какое блюдо</a:t>
            </a:r>
          </a:p>
          <a:p>
            <a:pPr algn="ctr"/>
            <a:endParaRPr lang="ru-RU" b="1" i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5400" b="1" i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 18 веке изобрел </a:t>
            </a:r>
          </a:p>
          <a:p>
            <a:pPr algn="ctr"/>
            <a:endParaRPr lang="ru-RU" b="1" i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5400" b="1" i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Марко </a:t>
            </a:r>
            <a:r>
              <a:rPr lang="ru-RU" sz="5400" b="1" i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Арони</a:t>
            </a:r>
            <a:r>
              <a:rPr lang="ru-RU" sz="5400" b="1" i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ru-RU" sz="5400" b="1" i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8880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13" y="0"/>
            <a:ext cx="910817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b="1" dirty="0" smtClean="0"/>
              <a:t>ШЕСТОЙ КОНКУРС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9" y="2132856"/>
            <a:ext cx="5915001" cy="3993307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b="1" i="1" u="sng" dirty="0" smtClean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484785"/>
            <a:ext cx="8748464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i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r>
              <a:rPr lang="ru-RU" sz="4000" b="1" i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 Древние египтяне смазывали волосы на голове жиром. В дни траура посыпали голову пеплом. Если в такие дни шел дождь, волосы на голове покрывались пеной. Что было изобретено на основе этого эффекта?</a:t>
            </a:r>
            <a:endParaRPr lang="ru-RU" sz="4000" b="1" i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7694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508" y="-21150"/>
            <a:ext cx="9172200" cy="687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b="1" dirty="0" smtClean="0"/>
              <a:t>ШЕСТОЙ КОНКУРС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9" y="2132856"/>
            <a:ext cx="5915001" cy="3993307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b="1" i="1" u="sng" dirty="0" smtClean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484784"/>
            <a:ext cx="6552728" cy="54784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914400" indent="-914400" algn="ctr">
              <a:buAutoNum type="arabicPeriod"/>
            </a:pPr>
            <a:r>
              <a:rPr lang="ru-RU" sz="5000" b="1" i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какой стране впервые стали пить чай из фарфоровых чашек и писать на бумаге?</a:t>
            </a:r>
          </a:p>
          <a:p>
            <a:pPr algn="ctr"/>
            <a:r>
              <a:rPr lang="ru-RU" sz="5000" b="1" i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Ответ: Китай</a:t>
            </a:r>
            <a:endParaRPr lang="ru-RU" sz="5000" b="1" i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2943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5" y="0"/>
            <a:ext cx="912258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b="1" dirty="0" smtClean="0"/>
              <a:t>ШЕСТОЙ КОНКУРС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9" y="2132856"/>
            <a:ext cx="5915001" cy="3993307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b="1" i="1" u="sng" dirty="0" smtClean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1412776"/>
            <a:ext cx="6552728" cy="48013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914400" indent="-914400" algn="ctr">
              <a:buAutoNum type="arabicPeriod" startAt="2"/>
            </a:pPr>
            <a:r>
              <a:rPr lang="ru-RU" sz="5400" b="1" i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Какое блюдо</a:t>
            </a:r>
          </a:p>
          <a:p>
            <a:pPr algn="ctr"/>
            <a:endParaRPr lang="ru-RU" b="1" i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5400" b="1" i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 18 веке изобрел </a:t>
            </a:r>
          </a:p>
          <a:p>
            <a:pPr algn="ctr"/>
            <a:endParaRPr lang="ru-RU" b="1" i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5400" b="1" i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Марко </a:t>
            </a:r>
            <a:r>
              <a:rPr lang="ru-RU" sz="5400" b="1" i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Арони</a:t>
            </a:r>
            <a:r>
              <a:rPr lang="ru-RU" sz="5400" b="1" i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</a:p>
          <a:p>
            <a:pPr algn="ctr"/>
            <a:endParaRPr lang="ru-RU" sz="5400" b="1" i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5400" b="1" i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Ответ: макароны</a:t>
            </a:r>
            <a:endParaRPr lang="ru-RU" sz="5400" b="1" i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7198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13" y="0"/>
            <a:ext cx="910817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b="1" dirty="0" smtClean="0"/>
              <a:t>ШЕСТОЙ КОНКУРС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9" y="2132856"/>
            <a:ext cx="5915001" cy="3993307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b="1" i="1" u="sng" dirty="0" smtClean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484785"/>
            <a:ext cx="8748464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742950" indent="-742950" algn="ctr">
              <a:buAutoNum type="arabicPeriod" startAt="3"/>
            </a:pPr>
            <a:r>
              <a:rPr lang="ru-RU" sz="4000" b="1" i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Древние египтяне смазывали волосы на голове жиром. В дни траура посыпали голову пеплом. Если в такие дни шел дождь, волосы на голове покрывались пеной. Что было изобретено на основе этого эффекта?</a:t>
            </a:r>
          </a:p>
          <a:p>
            <a:pPr algn="ctr"/>
            <a:r>
              <a:rPr lang="ru-RU" sz="4000" b="1" i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Ответ: мыло</a:t>
            </a:r>
            <a:endParaRPr lang="ru-RU" sz="4000" b="1" i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01615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J:\Пайгусово_школа\Изображение 0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2686"/>
            <a:ext cx="9180512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СЕДЬМОЙ КОНКУРС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2010" y="3413297"/>
            <a:ext cx="8686800" cy="3528392"/>
          </a:xfrm>
        </p:spPr>
        <p:txBody>
          <a:bodyPr>
            <a:normAutofit fontScale="62500" lnSpcReduction="20000"/>
          </a:bodyPr>
          <a:lstStyle/>
          <a:p>
            <a:endParaRPr lang="ru-RU" dirty="0" smtClean="0"/>
          </a:p>
          <a:p>
            <a:pPr marL="0" indent="0">
              <a:buNone/>
            </a:pPr>
            <a:r>
              <a:rPr lang="ru-RU" sz="5700" b="1" i="1" u="sng" dirty="0" smtClean="0"/>
              <a:t>Условия</a:t>
            </a:r>
            <a:r>
              <a:rPr lang="ru-RU" sz="5700" b="1" i="1" dirty="0" smtClean="0"/>
              <a:t>: </a:t>
            </a:r>
          </a:p>
          <a:p>
            <a:pPr marL="0" indent="0">
              <a:buNone/>
            </a:pPr>
            <a:r>
              <a:rPr lang="ru-RU" sz="5700" b="1" dirty="0" smtClean="0"/>
              <a:t>Команды </a:t>
            </a:r>
            <a:r>
              <a:rPr lang="ru-RU" sz="5700" b="1" dirty="0"/>
              <a:t>по очереди задают свои </a:t>
            </a:r>
            <a:r>
              <a:rPr lang="ru-RU" sz="5700" b="1" dirty="0" smtClean="0"/>
              <a:t>вопросы. </a:t>
            </a:r>
          </a:p>
          <a:p>
            <a:pPr marL="0" indent="0">
              <a:buNone/>
            </a:pPr>
            <a:r>
              <a:rPr lang="ru-RU" sz="5700" b="1" dirty="0" smtClean="0"/>
              <a:t>Всего </a:t>
            </a:r>
            <a:r>
              <a:rPr lang="ru-RU" sz="5700" b="1" dirty="0"/>
              <a:t>по три </a:t>
            </a:r>
            <a:r>
              <a:rPr lang="ru-RU" sz="5700" b="1" dirty="0" smtClean="0"/>
              <a:t>вопроса.</a:t>
            </a:r>
            <a:endParaRPr lang="ru-RU" sz="5700" b="1" dirty="0"/>
          </a:p>
          <a:p>
            <a:pPr marL="0" indent="0">
              <a:buNone/>
            </a:pPr>
            <a:r>
              <a:rPr lang="ru-RU" sz="5700" b="1" dirty="0" smtClean="0"/>
              <a:t>Оценивается </a:t>
            </a:r>
            <a:r>
              <a:rPr lang="ru-RU" sz="5700" b="1" dirty="0"/>
              <a:t>и ответ, и вопрос </a:t>
            </a:r>
            <a:endParaRPr lang="ru-RU" sz="5700" b="1" dirty="0" smtClean="0"/>
          </a:p>
          <a:p>
            <a:pPr marL="0" indent="0">
              <a:buNone/>
            </a:pPr>
            <a:r>
              <a:rPr lang="ru-RU" sz="5700" b="1" dirty="0" smtClean="0"/>
              <a:t>(</a:t>
            </a:r>
            <a:r>
              <a:rPr lang="ru-RU" sz="5700" b="1" dirty="0"/>
              <a:t>3, 4 или 5 баллов). </a:t>
            </a:r>
            <a:r>
              <a:rPr lang="ru-RU" sz="5700" b="1" dirty="0" smtClean="0"/>
              <a:t>Баллы суммируются</a:t>
            </a:r>
            <a:r>
              <a:rPr lang="ru-RU" sz="5700" b="1" dirty="0"/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484784"/>
            <a:ext cx="835292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i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ДОМАШНЕЕ ЗАДАНИЕ</a:t>
            </a:r>
          </a:p>
          <a:p>
            <a:pPr algn="ctr"/>
            <a:r>
              <a:rPr lang="ru-RU" sz="5400" b="1" i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«Ты – мне, я – тебе»</a:t>
            </a:r>
            <a:endParaRPr lang="ru-RU" sz="54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7204413" y="5877272"/>
            <a:ext cx="1899934" cy="424728"/>
          </a:xfrm>
          <a:prstGeom prst="rect">
            <a:avLst/>
          </a:prstGeom>
        </p:spPr>
        <p:txBody>
          <a:bodyPr vert="horz" lIns="91440" tIns="45720" rIns="91440" bIns="45720" rtlCol="0">
            <a:normAutofit fontScale="3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 smtClean="0"/>
          </a:p>
          <a:p>
            <a:pPr marL="0" indent="0">
              <a:buFont typeface="Arial" pitchFamily="34" charset="0"/>
              <a:buNone/>
            </a:pPr>
            <a:r>
              <a:rPr lang="ru-RU" sz="4000" b="1" dirty="0" smtClean="0">
                <a:solidFill>
                  <a:srgbClr val="FF0000"/>
                </a:solidFill>
                <a:hlinkClick r:id="rId3" action="ppaction://hlinkfile"/>
              </a:rPr>
              <a:t>Музыкальная пауза</a:t>
            </a:r>
            <a:endParaRPr lang="ru-RU" sz="40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9766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9" y="3710066"/>
            <a:ext cx="5915001" cy="3031301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b="1" i="1" u="sng" dirty="0" smtClean="0"/>
          </a:p>
          <a:p>
            <a:pPr marL="0" indent="0">
              <a:buNone/>
            </a:pPr>
            <a:r>
              <a:rPr lang="ru-RU" b="1" i="1" u="sng" dirty="0" smtClean="0"/>
              <a:t>Подведение итогов</a:t>
            </a:r>
          </a:p>
          <a:p>
            <a:pPr marL="0" indent="0">
              <a:buNone/>
            </a:pPr>
            <a:r>
              <a:rPr lang="ru-RU" b="1" i="1" u="sng" dirty="0" smtClean="0"/>
              <a:t>Слово предоставляется жюри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476672"/>
            <a:ext cx="8352928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5400" b="1" i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ХУДОЖЕСТВЕННАЯ САМОДЕЯТЕЛЬНОСТЬ </a:t>
            </a:r>
          </a:p>
          <a:p>
            <a:pPr algn="ctr"/>
            <a:endParaRPr lang="ru-RU" sz="5400" b="1" i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5400" b="1" i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(домашнее задание)</a:t>
            </a:r>
            <a:endParaRPr lang="ru-RU" sz="5400" b="1" i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ВОСЬМОЙ КОНКУРС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649273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J:\Пайгусово_школа\P61601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81105"/>
            <a:ext cx="9252520" cy="694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ПЕРВЫЙ КОНКУРС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35696" y="2996952"/>
            <a:ext cx="54006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i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ПРЕДСТАВЛЕНИЕ КОМАНДЫ</a:t>
            </a:r>
            <a:endParaRPr lang="ru-RU" sz="54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7997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83" y="211098"/>
            <a:ext cx="8572500" cy="642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ВТОРОЙ КОНКУРС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924944"/>
            <a:ext cx="8229600" cy="3201219"/>
          </a:xfrm>
        </p:spPr>
        <p:txBody>
          <a:bodyPr/>
          <a:lstStyle/>
          <a:p>
            <a:endParaRPr lang="ru-RU" dirty="0"/>
          </a:p>
          <a:p>
            <a:pPr marL="0" indent="0">
              <a:buNone/>
            </a:pPr>
            <a:r>
              <a:rPr lang="ru-RU" b="1" i="1" u="sng" dirty="0" smtClean="0">
                <a:solidFill>
                  <a:schemeClr val="bg1"/>
                </a:solidFill>
              </a:rPr>
              <a:t>Условия</a:t>
            </a:r>
            <a:r>
              <a:rPr lang="ru-RU" b="1" i="1" dirty="0" smtClean="0">
                <a:solidFill>
                  <a:schemeClr val="bg1"/>
                </a:solidFill>
              </a:rPr>
              <a:t>: В </a:t>
            </a:r>
            <a:r>
              <a:rPr lang="ru-RU" b="1" i="1" dirty="0">
                <a:solidFill>
                  <a:schemeClr val="bg1"/>
                </a:solidFill>
              </a:rPr>
              <a:t>течение 1 минуты ответить на </a:t>
            </a:r>
            <a:r>
              <a:rPr lang="ru-RU" b="1" i="1" dirty="0" smtClean="0">
                <a:solidFill>
                  <a:schemeClr val="bg1"/>
                </a:solidFill>
              </a:rPr>
              <a:t>большее </a:t>
            </a:r>
            <a:r>
              <a:rPr lang="ru-RU" b="1" i="1" dirty="0">
                <a:solidFill>
                  <a:schemeClr val="bg1"/>
                </a:solidFill>
              </a:rPr>
              <a:t>количество ответов, каждый правильный ответ оценивается в 1 балл, если затрудняетесь ответить, </a:t>
            </a:r>
            <a:r>
              <a:rPr lang="ru-RU" b="1" i="1" dirty="0" smtClean="0">
                <a:solidFill>
                  <a:schemeClr val="bg1"/>
                </a:solidFill>
              </a:rPr>
              <a:t>говорите    </a:t>
            </a:r>
            <a:r>
              <a:rPr lang="ru-RU" b="1" i="1" dirty="0">
                <a:solidFill>
                  <a:schemeClr val="bg1"/>
                </a:solidFill>
              </a:rPr>
              <a:t>«дальше</a:t>
            </a:r>
            <a:r>
              <a:rPr lang="ru-RU" b="1" i="1" dirty="0" smtClean="0">
                <a:solidFill>
                  <a:schemeClr val="bg1"/>
                </a:solidFill>
              </a:rPr>
              <a:t>»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35696" y="1628800"/>
            <a:ext cx="5400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i="1" cap="none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РАЗМИНКА</a:t>
            </a:r>
            <a:endParaRPr lang="ru-RU" sz="54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5533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40154"/>
            <a:ext cx="9119246" cy="6717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ТРЕТИЙ КОНКУРС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9" y="2924944"/>
            <a:ext cx="8403783" cy="3816424"/>
          </a:xfrm>
        </p:spPr>
        <p:txBody>
          <a:bodyPr>
            <a:normAutofit fontScale="70000" lnSpcReduction="20000"/>
          </a:bodyPr>
          <a:lstStyle/>
          <a:p>
            <a:endParaRPr lang="ru-RU" dirty="0"/>
          </a:p>
          <a:p>
            <a:endParaRPr lang="ru-RU" b="1" i="1" u="sng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4800" b="1" i="1" u="sng" dirty="0" smtClean="0">
                <a:solidFill>
                  <a:schemeClr val="bg1"/>
                </a:solidFill>
              </a:rPr>
              <a:t>Условия</a:t>
            </a:r>
            <a:r>
              <a:rPr lang="ru-RU" sz="4800" b="1" i="1" dirty="0" smtClean="0">
                <a:solidFill>
                  <a:schemeClr val="bg1"/>
                </a:solidFill>
              </a:rPr>
              <a:t>: </a:t>
            </a:r>
            <a:r>
              <a:rPr lang="ru-RU" sz="4800" b="1" dirty="0">
                <a:solidFill>
                  <a:schemeClr val="bg1"/>
                </a:solidFill>
              </a:rPr>
              <a:t>Команды </a:t>
            </a:r>
            <a:r>
              <a:rPr lang="ru-RU" sz="4800" b="1" dirty="0" smtClean="0">
                <a:solidFill>
                  <a:schemeClr val="bg1"/>
                </a:solidFill>
              </a:rPr>
              <a:t>заполняют бланк ответов и сдают в </a:t>
            </a:r>
            <a:r>
              <a:rPr lang="ru-RU" sz="4800" b="1" dirty="0" smtClean="0">
                <a:solidFill>
                  <a:schemeClr val="bg1"/>
                </a:solidFill>
              </a:rPr>
              <a:t>жюри</a:t>
            </a:r>
            <a:endParaRPr lang="ru-RU" sz="48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4800" b="1" dirty="0">
                <a:solidFill>
                  <a:schemeClr val="bg1"/>
                </a:solidFill>
              </a:rPr>
              <a:t> </a:t>
            </a:r>
          </a:p>
          <a:p>
            <a:pPr marL="0" indent="0">
              <a:buNone/>
            </a:pPr>
            <a:r>
              <a:rPr lang="ru-RU" sz="4800" b="1" dirty="0" smtClean="0">
                <a:solidFill>
                  <a:schemeClr val="bg1"/>
                </a:solidFill>
              </a:rPr>
              <a:t>5 баллов за правильную цепочку </a:t>
            </a:r>
            <a:r>
              <a:rPr lang="ru-RU" sz="4800" b="1" dirty="0" smtClean="0">
                <a:solidFill>
                  <a:schemeClr val="bg1"/>
                </a:solidFill>
              </a:rPr>
              <a:t>ответов </a:t>
            </a:r>
          </a:p>
          <a:p>
            <a:pPr marL="0" indent="0">
              <a:buNone/>
            </a:pPr>
            <a:endParaRPr lang="ru-RU" sz="4800" b="1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4800" b="1" dirty="0" smtClean="0">
                <a:solidFill>
                  <a:schemeClr val="bg1"/>
                </a:solidFill>
              </a:rPr>
              <a:t>Баллы суммируются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484784"/>
            <a:ext cx="83529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НАЙДИ СООТВЕТСТВИЕ</a:t>
            </a:r>
            <a:endParaRPr lang="ru-RU" sz="54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683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ikryakovo.cerkov.ru/wp-content/blogs.dir/17486/files/i-300x3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983" y="260648"/>
            <a:ext cx="2808312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333295" y="2132257"/>
            <a:ext cx="25748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Б) Храм </a:t>
            </a:r>
            <a:r>
              <a:rPr lang="ru-RU" b="1" dirty="0"/>
              <a:t>Николая Чудотворца </a:t>
            </a:r>
            <a:endParaRPr lang="ru-RU" b="1" dirty="0" smtClean="0"/>
          </a:p>
          <a:p>
            <a:pPr algn="ctr"/>
            <a:r>
              <a:rPr lang="ru-RU" b="1" dirty="0" smtClean="0"/>
              <a:t>с</a:t>
            </a:r>
            <a:r>
              <a:rPr lang="ru-RU" b="1" dirty="0"/>
              <a:t>. </a:t>
            </a:r>
            <a:r>
              <a:rPr lang="ru-RU" b="1" dirty="0" err="1"/>
              <a:t>Микряково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8194" y="3685074"/>
            <a:ext cx="2808312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270989" y="268893"/>
            <a:ext cx="263720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А) Храм </a:t>
            </a:r>
            <a:r>
              <a:rPr lang="ru-RU" b="1" dirty="0"/>
              <a:t>Рождества </a:t>
            </a:r>
            <a:r>
              <a:rPr lang="ru-RU" b="1" dirty="0" smtClean="0"/>
              <a:t>Христова</a:t>
            </a:r>
          </a:p>
          <a:p>
            <a:pPr algn="ctr"/>
            <a:r>
              <a:rPr lang="ru-RU" b="1" dirty="0" smtClean="0"/>
              <a:t> </a:t>
            </a:r>
            <a:r>
              <a:rPr lang="ru-RU" b="1" dirty="0"/>
              <a:t>с. </a:t>
            </a:r>
            <a:r>
              <a:rPr lang="ru-RU" b="1" dirty="0" err="1"/>
              <a:t>Пайгусово</a:t>
            </a:r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8194" y="260648"/>
            <a:ext cx="2808312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382483" y="4833783"/>
            <a:ext cx="25748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Г) Храм </a:t>
            </a:r>
            <a:r>
              <a:rPr lang="ru-RU" b="1" dirty="0"/>
              <a:t>Рождества Пресвятой </a:t>
            </a:r>
            <a:r>
              <a:rPr lang="ru-RU" b="1" dirty="0" smtClean="0"/>
              <a:t>Богородицы с. Сумки</a:t>
            </a:r>
            <a:endParaRPr lang="ru-RU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983" y="3429000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419872" y="3646765"/>
            <a:ext cx="23762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В) Храм </a:t>
            </a:r>
            <a:r>
              <a:rPr lang="ru-RU" b="1" dirty="0"/>
              <a:t>Петра и Павла с. Кузнецово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642041" y="268893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045476" y="3441774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452320" y="268893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3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165222" y="3789040"/>
            <a:ext cx="5741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4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4292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766" y="476672"/>
            <a:ext cx="2886693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180104" y="5157192"/>
            <a:ext cx="265355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Г) Краеведческий </a:t>
            </a:r>
            <a:r>
              <a:rPr lang="ru-RU" b="1" dirty="0"/>
              <a:t>музей имени Н. </a:t>
            </a:r>
            <a:r>
              <a:rPr lang="ru-RU" b="1" dirty="0" smtClean="0"/>
              <a:t>Игнатьева</a:t>
            </a:r>
          </a:p>
          <a:p>
            <a:pPr algn="ctr"/>
            <a:r>
              <a:rPr lang="ru-RU" b="1" dirty="0" smtClean="0"/>
              <a:t>д. </a:t>
            </a:r>
            <a:r>
              <a:rPr lang="ru-RU" b="1" dirty="0" err="1" smtClean="0"/>
              <a:t>Чаломкино</a:t>
            </a:r>
            <a:endParaRPr lang="ru-RU" b="1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30985"/>
            <a:ext cx="2230018" cy="278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63888" y="346108"/>
            <a:ext cx="270869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А) Этнографический </a:t>
            </a:r>
            <a:r>
              <a:rPr lang="ru-RU" b="1" dirty="0"/>
              <a:t>музей под открытым небом им. Романова В. И</a:t>
            </a:r>
            <a:r>
              <a:rPr lang="ru-RU" b="1" dirty="0" smtClean="0"/>
              <a:t>.</a:t>
            </a:r>
          </a:p>
          <a:p>
            <a:pPr algn="ctr"/>
            <a:r>
              <a:rPr lang="ru-RU" b="1" dirty="0" smtClean="0"/>
              <a:t>г. Козьмодемьянск</a:t>
            </a:r>
            <a:endParaRPr lang="ru-RU" b="1" dirty="0"/>
          </a:p>
        </p:txBody>
      </p:sp>
      <p:pic>
        <p:nvPicPr>
          <p:cNvPr id="2055" name="Picture 7" descr="https://avatars.mds.yandex.net/get-altay/1360498/2a000001640158f00d0e56c1a56cb8ab11a9/XXL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563"/>
          <a:stretch/>
        </p:blipFill>
        <p:spPr bwMode="auto">
          <a:xfrm>
            <a:off x="323528" y="3601641"/>
            <a:ext cx="2856576" cy="2802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364921" y="3645024"/>
            <a:ext cx="24926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В) Замок Шереметева</a:t>
            </a:r>
          </a:p>
          <a:p>
            <a:pPr algn="ctr"/>
            <a:r>
              <a:rPr lang="ru-RU" b="1" dirty="0" smtClean="0"/>
              <a:t>п. Юрино</a:t>
            </a:r>
            <a:endParaRPr lang="ru-RU" b="1" dirty="0"/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645024"/>
            <a:ext cx="3044957" cy="271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315504" y="1916832"/>
            <a:ext cx="29242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Б) Художественно-исторический </a:t>
            </a:r>
            <a:r>
              <a:rPr lang="ru-RU" b="1" dirty="0"/>
              <a:t>музей </a:t>
            </a:r>
            <a:endParaRPr lang="ru-RU" b="1" dirty="0" smtClean="0"/>
          </a:p>
          <a:p>
            <a:pPr algn="ctr"/>
            <a:r>
              <a:rPr lang="ru-RU" b="1" dirty="0" smtClean="0"/>
              <a:t>им</a:t>
            </a:r>
            <a:r>
              <a:rPr lang="ru-RU" b="1" dirty="0"/>
              <a:t>. А. В. </a:t>
            </a:r>
            <a:r>
              <a:rPr lang="ru-RU" b="1" dirty="0" smtClean="0"/>
              <a:t>Григорьева </a:t>
            </a:r>
          </a:p>
          <a:p>
            <a:pPr algn="ctr"/>
            <a:r>
              <a:rPr lang="ru-RU" b="1" dirty="0" smtClean="0"/>
              <a:t>г. Козьмодемьянск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4766" y="116632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4765" y="3325762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407787" y="116632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407787" y="3478162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8528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63978" y="2982477"/>
            <a:ext cx="28803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В) Памятник </a:t>
            </a:r>
            <a:r>
              <a:rPr lang="ru-RU" b="1" dirty="0" err="1" smtClean="0"/>
              <a:t>Акпарсу</a:t>
            </a:r>
            <a:r>
              <a:rPr lang="ru-RU" b="1" dirty="0" smtClean="0"/>
              <a:t>, </a:t>
            </a:r>
            <a:r>
              <a:rPr lang="ru-RU" b="1" dirty="0" err="1" smtClean="0"/>
              <a:t>горномарийскому</a:t>
            </a:r>
            <a:r>
              <a:rPr lang="ru-RU" b="1" dirty="0" smtClean="0"/>
              <a:t> национальному герою</a:t>
            </a:r>
            <a:endParaRPr lang="ru-RU" b="1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60648"/>
            <a:ext cx="3354108" cy="2431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10532" y="247593"/>
            <a:ext cx="28803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А) Гора </a:t>
            </a:r>
            <a:r>
              <a:rPr lang="ru-RU" b="1" dirty="0" err="1"/>
              <a:t>Аламнер</a:t>
            </a:r>
            <a:r>
              <a:rPr lang="ru-RU" b="1" dirty="0"/>
              <a:t> — Сторожевая гора на берегу Волги возле деревни </a:t>
            </a:r>
            <a:r>
              <a:rPr lang="ru-RU" b="1" dirty="0" smtClean="0"/>
              <a:t>Кузнецово</a:t>
            </a:r>
            <a:r>
              <a:rPr lang="ru-RU" b="1" dirty="0"/>
              <a:t> 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2414996" cy="3626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59832" y="2060848"/>
            <a:ext cx="24491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Б) Указательный столб</a:t>
            </a:r>
          </a:p>
          <a:p>
            <a:r>
              <a:rPr lang="ru-RU" b="1" dirty="0" smtClean="0"/>
              <a:t>Камень «Ось земли»</a:t>
            </a:r>
            <a:endParaRPr lang="ru-RU" b="1" dirty="0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19" y="4008695"/>
            <a:ext cx="3433564" cy="2575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95936" y="5079108"/>
            <a:ext cx="20738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Г) Солнечные </a:t>
            </a:r>
            <a:r>
              <a:rPr lang="ru-RU" b="1" dirty="0"/>
              <a:t>часы</a:t>
            </a:r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47"/>
          <a:stretch/>
        </p:blipFill>
        <p:spPr bwMode="auto">
          <a:xfrm>
            <a:off x="6009842" y="3533463"/>
            <a:ext cx="2878019" cy="3088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39552" y="120519"/>
            <a:ext cx="5357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42850" y="4046074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410848" y="247593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291736" y="3611178"/>
            <a:ext cx="5357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99629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ikryakovo.cerkov.ru/wp-content/blogs.dir/17486/files/i-300x3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982" y="260647"/>
            <a:ext cx="3398945" cy="311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24982" y="268893"/>
            <a:ext cx="25748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Храм </a:t>
            </a:r>
            <a:r>
              <a:rPr lang="ru-RU" b="1" dirty="0">
                <a:solidFill>
                  <a:schemeClr val="bg1"/>
                </a:solidFill>
              </a:rPr>
              <a:t>Николая Чудотворца </a:t>
            </a:r>
            <a:endParaRPr lang="ru-RU" b="1" dirty="0" smtClean="0">
              <a:solidFill>
                <a:schemeClr val="bg1"/>
              </a:solidFill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</a:t>
            </a:r>
            <a:r>
              <a:rPr lang="ru-RU" b="1" dirty="0">
                <a:solidFill>
                  <a:schemeClr val="bg1"/>
                </a:solidFill>
              </a:rPr>
              <a:t>. </a:t>
            </a:r>
            <a:r>
              <a:rPr lang="ru-RU" b="1" dirty="0" err="1">
                <a:solidFill>
                  <a:schemeClr val="bg1"/>
                </a:solidFill>
              </a:rPr>
              <a:t>Микряково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501008"/>
            <a:ext cx="3280410" cy="3280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084790" y="3685074"/>
            <a:ext cx="263720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Храм </a:t>
            </a:r>
            <a:r>
              <a:rPr lang="ru-RU" b="1" dirty="0">
                <a:solidFill>
                  <a:schemeClr val="bg1"/>
                </a:solidFill>
              </a:rPr>
              <a:t>Рождества </a:t>
            </a:r>
            <a:r>
              <a:rPr lang="ru-RU" b="1" dirty="0" smtClean="0">
                <a:solidFill>
                  <a:schemeClr val="bg1"/>
                </a:solidFill>
              </a:rPr>
              <a:t>Христова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>
                <a:solidFill>
                  <a:schemeClr val="bg1"/>
                </a:solidFill>
              </a:rPr>
              <a:t>с. </a:t>
            </a:r>
            <a:r>
              <a:rPr lang="ru-RU" b="1" dirty="0" err="1">
                <a:solidFill>
                  <a:schemeClr val="bg1"/>
                </a:solidFill>
              </a:rPr>
              <a:t>Пайгусово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78759"/>
            <a:ext cx="3254747" cy="3254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6115944" y="2145630"/>
            <a:ext cx="25748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Храм </a:t>
            </a:r>
            <a:r>
              <a:rPr lang="ru-RU" b="1" dirty="0">
                <a:solidFill>
                  <a:schemeClr val="bg1"/>
                </a:solidFill>
              </a:rPr>
              <a:t>Рождества Пресвятой </a:t>
            </a:r>
            <a:r>
              <a:rPr lang="ru-RU" b="1" dirty="0" smtClean="0">
                <a:solidFill>
                  <a:schemeClr val="bg1"/>
                </a:solidFill>
              </a:rPr>
              <a:t>Богородицы с. Сумки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982" y="3428999"/>
            <a:ext cx="3398945" cy="3398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24982" y="3465874"/>
            <a:ext cx="23762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Храм </a:t>
            </a:r>
            <a:r>
              <a:rPr lang="ru-RU" b="1" dirty="0">
                <a:solidFill>
                  <a:schemeClr val="bg1"/>
                </a:solidFill>
              </a:rPr>
              <a:t>Петра и Павла с. Кузнецово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996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595</TotalTime>
  <Words>675</Words>
  <Application>Microsoft Office PowerPoint</Application>
  <PresentationFormat>Экран (4:3)</PresentationFormat>
  <Paragraphs>165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КОНКУРС «Найди соответствия»</vt:lpstr>
      <vt:lpstr>Исторический КВН  для 5 – 7 классов</vt:lpstr>
      <vt:lpstr>ПЕРВЫЙ КОНКУРС</vt:lpstr>
      <vt:lpstr>ВТОРОЙ КОНКУРС</vt:lpstr>
      <vt:lpstr>ТРЕТИЙ КОНКУРС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ЧЕТВЕРТЫЙ КОНКУРС</vt:lpstr>
      <vt:lpstr>Отгадай ребусы</vt:lpstr>
      <vt:lpstr>Ответы на ребусы</vt:lpstr>
      <vt:lpstr>ПЯТЫЙ КОНКУРС</vt:lpstr>
      <vt:lpstr>ПЯТЫЙ КОНКУРС</vt:lpstr>
      <vt:lpstr>ПЯТЫЙ КОНКУРС</vt:lpstr>
      <vt:lpstr>ШЕСТОЙ КОНКУРС</vt:lpstr>
      <vt:lpstr>ШЕСТОЙ КОНКУРС</vt:lpstr>
      <vt:lpstr>ШЕСТОЙ КОНКУРС</vt:lpstr>
      <vt:lpstr>ШЕСТОЙ КОНКУРС</vt:lpstr>
      <vt:lpstr>ШЕСТОЙ КОНКУРС</vt:lpstr>
      <vt:lpstr>ШЕСТОЙ КОНКУРС</vt:lpstr>
      <vt:lpstr>ШЕСТОЙ КОНКУРС</vt:lpstr>
      <vt:lpstr>СЕДЬМОЙ КОНКУРС</vt:lpstr>
      <vt:lpstr>ВОСЬМОЙ КОНКУРС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Админ</cp:lastModifiedBy>
  <cp:revision>46</cp:revision>
  <dcterms:created xsi:type="dcterms:W3CDTF">2018-11-18T19:05:41Z</dcterms:created>
  <dcterms:modified xsi:type="dcterms:W3CDTF">2021-05-22T06:13:09Z</dcterms:modified>
</cp:coreProperties>
</file>