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8" r:id="rId8"/>
    <p:sldId id="262" r:id="rId9"/>
    <p:sldId id="263" r:id="rId10"/>
    <p:sldId id="267" r:id="rId11"/>
    <p:sldId id="264" r:id="rId12"/>
    <p:sldId id="265" r:id="rId13"/>
    <p:sldId id="266" r:id="rId14"/>
    <p:sldId id="272" r:id="rId15"/>
    <p:sldId id="269" r:id="rId16"/>
    <p:sldId id="270" r:id="rId17"/>
    <p:sldId id="271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154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9A790-0BB9-4BA5-8A56-BCB1F54E122D}" type="datetimeFigureOut">
              <a:rPr lang="ru-RU" smtClean="0"/>
              <a:t>04.11.2021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5D694-B1BB-4935-8EDE-A0FB564F784C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9A790-0BB9-4BA5-8A56-BCB1F54E122D}" type="datetimeFigureOut">
              <a:rPr lang="ru-RU" smtClean="0"/>
              <a:t>04.11.2021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5D694-B1BB-4935-8EDE-A0FB564F784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9A790-0BB9-4BA5-8A56-BCB1F54E122D}" type="datetimeFigureOut">
              <a:rPr lang="ru-RU" smtClean="0"/>
              <a:t>04.11.2021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5D694-B1BB-4935-8EDE-A0FB564F784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9A790-0BB9-4BA5-8A56-BCB1F54E122D}" type="datetimeFigureOut">
              <a:rPr lang="ru-RU" smtClean="0"/>
              <a:t>04.11.2021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5D694-B1BB-4935-8EDE-A0FB564F784C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9A790-0BB9-4BA5-8A56-BCB1F54E122D}" type="datetimeFigureOut">
              <a:rPr lang="ru-RU" smtClean="0"/>
              <a:t>04.11.2021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5D694-B1BB-4935-8EDE-A0FB564F784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9A790-0BB9-4BA5-8A56-BCB1F54E122D}" type="datetimeFigureOut">
              <a:rPr lang="ru-RU" smtClean="0"/>
              <a:t>04.11.2021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5D694-B1BB-4935-8EDE-A0FB564F784C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9A790-0BB9-4BA5-8A56-BCB1F54E122D}" type="datetimeFigureOut">
              <a:rPr lang="ru-RU" smtClean="0"/>
              <a:t>04.11.2021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5D694-B1BB-4935-8EDE-A0FB564F784C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9A790-0BB9-4BA5-8A56-BCB1F54E122D}" type="datetimeFigureOut">
              <a:rPr lang="ru-RU" smtClean="0"/>
              <a:t>04.11.2021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5D694-B1BB-4935-8EDE-A0FB564F784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9A790-0BB9-4BA5-8A56-BCB1F54E122D}" type="datetimeFigureOut">
              <a:rPr lang="ru-RU" smtClean="0"/>
              <a:t>04.11.2021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5D694-B1BB-4935-8EDE-A0FB564F784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9A790-0BB9-4BA5-8A56-BCB1F54E122D}" type="datetimeFigureOut">
              <a:rPr lang="ru-RU" smtClean="0"/>
              <a:t>04.11.2021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5D694-B1BB-4935-8EDE-A0FB564F784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9A790-0BB9-4BA5-8A56-BCB1F54E122D}" type="datetimeFigureOut">
              <a:rPr lang="ru-RU" smtClean="0"/>
              <a:t>04.11.2021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5D694-B1BB-4935-8EDE-A0FB564F784C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A59A790-0BB9-4BA5-8A56-BCB1F54E122D}" type="datetimeFigureOut">
              <a:rPr lang="ru-RU" smtClean="0"/>
              <a:t>04.11.2021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0C5D694-B1BB-4935-8EDE-A0FB564F784C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63888" y="5013176"/>
            <a:ext cx="5400600" cy="1152128"/>
          </a:xfrm>
        </p:spPr>
        <p:txBody>
          <a:bodyPr>
            <a:normAutofit fontScale="77500" lnSpcReduction="20000"/>
          </a:bodyPr>
          <a:lstStyle/>
          <a:p>
            <a:pPr algn="l"/>
            <a:r>
              <a:rPr lang="ru-RU" b="1" dirty="0" smtClean="0">
                <a:solidFill>
                  <a:schemeClr val="tx1"/>
                </a:solidFill>
              </a:rPr>
              <a:t>Подготовила: </a:t>
            </a:r>
            <a:r>
              <a:rPr lang="ru-RU" b="1" dirty="0" err="1" smtClean="0">
                <a:solidFill>
                  <a:schemeClr val="tx1"/>
                </a:solidFill>
              </a:rPr>
              <a:t>Летунова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 err="1" smtClean="0">
                <a:solidFill>
                  <a:schemeClr val="tx1"/>
                </a:solidFill>
              </a:rPr>
              <a:t>Виктория,ученица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endParaRPr lang="ru-RU" b="1" dirty="0" smtClean="0">
              <a:solidFill>
                <a:schemeClr val="tx1"/>
              </a:solidFill>
            </a:endParaRPr>
          </a:p>
          <a:p>
            <a:pPr algn="l"/>
            <a:r>
              <a:rPr lang="ru-RU" b="1" dirty="0" smtClean="0">
                <a:solidFill>
                  <a:schemeClr val="tx1"/>
                </a:solidFill>
              </a:rPr>
              <a:t>9 класса</a:t>
            </a:r>
          </a:p>
          <a:p>
            <a:pPr algn="l"/>
            <a:r>
              <a:rPr lang="ru-RU" b="1" dirty="0" smtClean="0">
                <a:solidFill>
                  <a:schemeClr val="tx1"/>
                </a:solidFill>
              </a:rPr>
              <a:t>Руководитель: </a:t>
            </a:r>
            <a:r>
              <a:rPr lang="ru-RU" b="1" dirty="0" smtClean="0">
                <a:solidFill>
                  <a:schemeClr val="tx1"/>
                </a:solidFill>
              </a:rPr>
              <a:t>учитель русского языка и литературы </a:t>
            </a:r>
            <a:r>
              <a:rPr lang="ru-RU" b="1" dirty="0" err="1" smtClean="0">
                <a:solidFill>
                  <a:schemeClr val="tx1"/>
                </a:solidFill>
              </a:rPr>
              <a:t>Хогоева</a:t>
            </a:r>
            <a:r>
              <a:rPr lang="ru-RU" b="1" dirty="0" smtClean="0">
                <a:solidFill>
                  <a:schemeClr val="tx1"/>
                </a:solidFill>
              </a:rPr>
              <a:t> Юлия Викторовна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692696"/>
            <a:ext cx="7772400" cy="3312368"/>
          </a:xfrm>
        </p:spPr>
        <p:txBody>
          <a:bodyPr>
            <a:normAutofit fontScale="90000"/>
          </a:bodyPr>
          <a:lstStyle/>
          <a:p>
            <a:pPr marL="182880" indent="0">
              <a:buNone/>
            </a:pPr>
            <a:r>
              <a:rPr lang="ru-RU" dirty="0" smtClean="0">
                <a:solidFill>
                  <a:schemeClr val="tx1"/>
                </a:solidFill>
                <a:effectLst/>
              </a:rPr>
              <a:t>Информационный проект на тему: «Литературные места Иркутской области» </a:t>
            </a:r>
            <a:endParaRPr lang="ru-RU" dirty="0"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936193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540"/>
            <a:ext cx="4427984" cy="29917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427984" y="10540"/>
            <a:ext cx="4716016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Культурный центр Александра Вампилова открыт в день 75-летия драматурга 19 августа 2012 года. Работает по четырём направлениям: Картинная галерея с работами, посвящёнными Иркутску, Байкалу, Александру Вампилову и его окружению; миниатюрная, но очень содержательная Библиотека, в которой собраны не только </a:t>
            </a:r>
            <a:r>
              <a:rPr lang="ru-RU" dirty="0" err="1" smtClean="0"/>
              <a:t>вампиловские</a:t>
            </a:r>
            <a:r>
              <a:rPr lang="ru-RU" dirty="0" smtClean="0"/>
              <a:t> книги, но и литература о театре, искусстве, Прибайкалье.</a:t>
            </a:r>
            <a:endParaRPr lang="ru-RU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5628" y="3149862"/>
            <a:ext cx="4540728" cy="34495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39945" y="4149080"/>
            <a:ext cx="428396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Дом-музей Александра Вампилова —  краеведческий музей в посёлке Кутулик. Открыт в 2007. Посвящён творчеству русского драматурга и прозаика Александра Валентиновича Вампилова.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52458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69" y="52212"/>
            <a:ext cx="4114209" cy="30856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139952" y="52212"/>
            <a:ext cx="489654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Детская библиотека им. А.С. Пушкина (до 2010 г. — Центральная детская библиотека г. Иркутска)– одна из старейших библиотек города, открыла свои двери для юных иркутян 17 апреля 1923 года. В 1955 году переселилась на улицу Франк-</a:t>
            </a:r>
            <a:r>
              <a:rPr lang="ru-RU" dirty="0" err="1" smtClean="0"/>
              <a:t>Каменецкого</a:t>
            </a:r>
            <a:r>
              <a:rPr lang="ru-RU" dirty="0" smtClean="0"/>
              <a:t>, 32, где располагается и сейчас.</a:t>
            </a:r>
            <a:endParaRPr lang="ru-RU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228652"/>
            <a:ext cx="4896544" cy="32669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-2889" y="3569446"/>
            <a:ext cx="4114209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Государственное бюджетное учреждение культуры «Иркутская областная юношеская библиотека им. И.П. Уткина» основано 25 декабря 1965 года как городская юношеская библиотека №1. С 6 января 1975 года библиотеке присвоен статус областной, а в 1986 году – имя поэта Иосифа Уткина.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87322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04" y="116632"/>
            <a:ext cx="4765860" cy="28083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825228" y="163476"/>
            <a:ext cx="431877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Иркутская областная детская библиотека имени Марка Сергеева – крупнейшая в Иркутской области библиотека для детей. Основана в 1958 году. В 1997 году Областной детской библиотеке было присвоено имя известного поэта, писателя Марка Давидовича Сергеева. </a:t>
            </a:r>
          </a:p>
          <a:p>
            <a:endParaRPr lang="ru-RU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4973" y="2942412"/>
            <a:ext cx="4549027" cy="32403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6004" y="2903716"/>
            <a:ext cx="4548969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И</a:t>
            </a:r>
            <a:r>
              <a:rPr lang="ru-RU" dirty="0" smtClean="0"/>
              <a:t>ркутская областная государственная универсальная научная библиотека им. И. И. Молчанова-Сибирского (ИОГУНБ) – одно из старейших крупнейших современных фондохранилищ Восточной Сибири, методический и консультативный центр для библиотек Иркутской области, центр краеведческой библиографии, информационный центр по культуре и искусству. В год 100-летнего юбилея областной библиотеке присвоено имя поэта, общественного деятеля Ивана Ивановича Молчанова-Сибирского.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04709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823"/>
            <a:ext cx="5133302" cy="314414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635896" y="3179970"/>
            <a:ext cx="507605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Ангарская городская детская библиотека открылась 1 сентября 1953 года. В 1963 году библиотека стала Центральной детской библиотекой г. Ангарска, которой было присвоено имя русского советского писателя Аркадия Гайдара. В настоящее время ЦДБ им. А. Гайдара хорошо знакома и любима маленькими читателями города. Её двери всегда открыты и для взрослых: педагогов, родителей, студентов.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76142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8064896" cy="1143000"/>
          </a:xfrm>
        </p:spPr>
        <p:txBody>
          <a:bodyPr/>
          <a:lstStyle/>
          <a:p>
            <a:pPr algn="ctr"/>
            <a:r>
              <a:rPr lang="ru-RU" sz="3600" b="0" dirty="0" smtClean="0">
                <a:solidFill>
                  <a:schemeClr val="tx1"/>
                </a:solidFill>
                <a:effectLst/>
              </a:rPr>
              <a:t>Памятники </a:t>
            </a:r>
            <a:r>
              <a:rPr lang="ru-RU" sz="3600" b="0" dirty="0" err="1">
                <a:solidFill>
                  <a:schemeClr val="tx1"/>
                </a:solidFill>
                <a:effectLst/>
              </a:rPr>
              <a:t>г.Иркутска</a:t>
            </a:r>
            <a:r>
              <a:rPr lang="ru-RU" sz="3600" b="0" dirty="0">
                <a:solidFill>
                  <a:schemeClr val="tx1"/>
                </a:solidFill>
                <a:effectLst/>
              </a:rPr>
              <a:t>, связанные с литературой</a:t>
            </a:r>
            <a:r>
              <a:rPr lang="ru-RU" sz="4800" b="0" dirty="0">
                <a:solidFill>
                  <a:schemeClr val="tx1"/>
                </a:solidFill>
                <a:effectLst/>
              </a:rPr>
              <a:t/>
            </a:r>
            <a:br>
              <a:rPr lang="ru-RU" sz="4800" b="0" dirty="0">
                <a:solidFill>
                  <a:schemeClr val="tx1"/>
                </a:solidFill>
                <a:effectLst/>
              </a:rPr>
            </a:br>
            <a:endParaRPr lang="ru-RU" b="0" dirty="0">
              <a:effectLst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7544" y="1556792"/>
            <a:ext cx="8208912" cy="4968552"/>
          </a:xfrm>
        </p:spPr>
        <p:txBody>
          <a:bodyPr>
            <a:normAutofit fontScale="92500"/>
          </a:bodyPr>
          <a:lstStyle/>
          <a:p>
            <a:r>
              <a:rPr lang="ru-RU" dirty="0">
                <a:solidFill>
                  <a:schemeClr val="tx1"/>
                </a:solidFill>
              </a:rPr>
              <a:t>Бронзовая фигура Александра Вампилова - установлена в сквере, неподалеку от Иркутского драматического театра. Драматург не раз ходил по этой улице. </a:t>
            </a:r>
            <a:r>
              <a:rPr lang="ru-RU" dirty="0" smtClean="0">
                <a:solidFill>
                  <a:schemeClr val="tx1"/>
                </a:solidFill>
              </a:rPr>
              <a:t>И </a:t>
            </a:r>
            <a:r>
              <a:rPr lang="ru-RU" dirty="0">
                <a:solidFill>
                  <a:schemeClr val="tx1"/>
                </a:solidFill>
              </a:rPr>
              <a:t>вот теперь фигура Вампилова появилась в Иркутске, где он написал большинство своих пьес. </a:t>
            </a:r>
            <a:r>
              <a:rPr lang="ru-RU" dirty="0" smtClean="0">
                <a:solidFill>
                  <a:schemeClr val="tx1"/>
                </a:solidFill>
              </a:rPr>
              <a:t>Еще один памятник Вампилову находится в </a:t>
            </a:r>
            <a:r>
              <a:rPr lang="ru-RU" dirty="0" err="1" smtClean="0">
                <a:solidFill>
                  <a:schemeClr val="tx1"/>
                </a:solidFill>
              </a:rPr>
              <a:t>п.Кутулик</a:t>
            </a:r>
            <a:r>
              <a:rPr lang="ru-RU" dirty="0" smtClean="0">
                <a:solidFill>
                  <a:schemeClr val="tx1"/>
                </a:solidFill>
              </a:rPr>
              <a:t>, где располагается его дом-музей.</a:t>
            </a:r>
          </a:p>
          <a:p>
            <a:r>
              <a:rPr lang="ru-RU" dirty="0">
                <a:solidFill>
                  <a:schemeClr val="tx1"/>
                </a:solidFill>
              </a:rPr>
              <a:t>На центральной улице города Черемхово Иркутской области у входа в здание МОУ «Школа № 8» стоит памятник знаменитому русскому поэту Александру Сергеевичу Пушкину. Здание школы было построено в 1936 году, а через год ей присвоили имя великого поэта. Установлен памятник Пушкину перед образовательным учреждением в 1954 </a:t>
            </a:r>
            <a:r>
              <a:rPr lang="ru-RU" dirty="0" smtClean="0">
                <a:solidFill>
                  <a:schemeClr val="tx1"/>
                </a:solidFill>
              </a:rPr>
              <a:t>году.</a:t>
            </a:r>
          </a:p>
          <a:p>
            <a:r>
              <a:rPr lang="ru-RU" dirty="0">
                <a:solidFill>
                  <a:schemeClr val="tx1"/>
                </a:solidFill>
              </a:rPr>
              <a:t>Памятник знаменитому поэту Евгению Евтушенко открылся в его день рождения 18 июля 2018 года в городе Зиме, в котором он рос и которому посвятил немало поэтических строчек.</a:t>
            </a:r>
            <a:endParaRPr lang="ru-RU" dirty="0" smtClean="0">
              <a:solidFill>
                <a:schemeClr val="tx1"/>
              </a:solidFill>
            </a:endParaRP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8125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5" y="3303619"/>
            <a:ext cx="3615953" cy="35368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AutoShape 4" descr="https://open.irkobl.ru/upload/iblock/c8b/c8b7482854d47d855ed650dcb992119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061" y="83601"/>
            <a:ext cx="5202158" cy="322001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2534"/>
            <a:ext cx="2733694" cy="377650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0116" y="3789040"/>
            <a:ext cx="3824287" cy="28670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66559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88640"/>
            <a:ext cx="6984776" cy="954360"/>
          </a:xfrm>
        </p:spPr>
        <p:txBody>
          <a:bodyPr/>
          <a:lstStyle/>
          <a:p>
            <a:pPr algn="ctr"/>
            <a:r>
              <a:rPr lang="ru-RU" sz="4400" b="0" dirty="0" smtClean="0">
                <a:solidFill>
                  <a:schemeClr val="tx1"/>
                </a:solidFill>
                <a:effectLst/>
              </a:rPr>
              <a:t>Заключение</a:t>
            </a:r>
            <a:endParaRPr lang="ru-RU" sz="4400" b="0" dirty="0">
              <a:solidFill>
                <a:schemeClr val="tx1"/>
              </a:solidFill>
              <a:effectLst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1124744"/>
            <a:ext cx="8712968" cy="5616624"/>
          </a:xfrm>
        </p:spPr>
        <p:txBody>
          <a:bodyPr>
            <a:normAutofit lnSpcReduction="10000"/>
          </a:bodyPr>
          <a:lstStyle/>
          <a:p>
            <a:pPr marL="45720" indent="0">
              <a:buNone/>
            </a:pPr>
            <a:r>
              <a:rPr lang="ru-RU" dirty="0"/>
              <a:t> </a:t>
            </a:r>
            <a:r>
              <a:rPr lang="ru-RU" dirty="0" smtClean="0"/>
              <a:t>    </a:t>
            </a:r>
            <a:r>
              <a:rPr lang="ru-RU" dirty="0" smtClean="0">
                <a:solidFill>
                  <a:schemeClr val="tx1"/>
                </a:solidFill>
              </a:rPr>
              <a:t>Таким </a:t>
            </a:r>
            <a:r>
              <a:rPr lang="ru-RU" dirty="0">
                <a:solidFill>
                  <a:schemeClr val="tx1"/>
                </a:solidFill>
              </a:rPr>
              <a:t>образом, после изучения литературы  мы пришли к выводу, что выбранная нами тема достаточно актуальна. Наша гипотеза подтвердилась. В </a:t>
            </a:r>
            <a:r>
              <a:rPr lang="ru-RU" dirty="0" smtClean="0">
                <a:solidFill>
                  <a:schemeClr val="tx1"/>
                </a:solidFill>
              </a:rPr>
              <a:t>Иркутской области существуют немало мест, связанных с </a:t>
            </a:r>
            <a:r>
              <a:rPr lang="ru-RU" dirty="0">
                <a:solidFill>
                  <a:schemeClr val="tx1"/>
                </a:solidFill>
              </a:rPr>
              <a:t>литературой</a:t>
            </a:r>
            <a:r>
              <a:rPr lang="ru-RU" dirty="0" smtClean="0">
                <a:solidFill>
                  <a:schemeClr val="tx1"/>
                </a:solidFill>
              </a:rPr>
              <a:t>. </a:t>
            </a:r>
            <a:r>
              <a:rPr lang="ru-RU" dirty="0">
                <a:solidFill>
                  <a:schemeClr val="tx1"/>
                </a:solidFill>
              </a:rPr>
              <a:t>Иркутск – это город, который был свидетелем событий, оставивших след в истории не только Сибири, но и России. В нем много мест, связанных с литературой: это улицы, переулки, театры, библиотеки, памятники…</a:t>
            </a:r>
          </a:p>
          <a:p>
            <a:pPr marL="45720" indent="0">
              <a:buNone/>
            </a:pPr>
            <a:r>
              <a:rPr lang="ru-RU" dirty="0" smtClean="0">
                <a:solidFill>
                  <a:schemeClr val="tx1"/>
                </a:solidFill>
              </a:rPr>
              <a:t>      В </a:t>
            </a:r>
            <a:r>
              <a:rPr lang="ru-RU" dirty="0">
                <a:solidFill>
                  <a:schemeClr val="tx1"/>
                </a:solidFill>
              </a:rPr>
              <a:t>работе было проведено исследование некоторых литературных мест, в ходе которого были решены задачи, позволившие выявить, что Иркутск – это литературный город. Считаем, что наш проект имеет практическую значимость. </a:t>
            </a:r>
            <a:r>
              <a:rPr lang="ru-RU" dirty="0" smtClean="0">
                <a:solidFill>
                  <a:schemeClr val="tx1"/>
                </a:solidFill>
              </a:rPr>
              <a:t>Буклет-карта </a:t>
            </a:r>
            <a:r>
              <a:rPr lang="ru-RU" dirty="0">
                <a:solidFill>
                  <a:schemeClr val="tx1"/>
                </a:solidFill>
              </a:rPr>
              <a:t>может быть использована на уроках литературы педагогами, а также на дополнительных занятиях и внеклассных мероприятиях</a:t>
            </a:r>
            <a:r>
              <a:rPr lang="ru-RU" dirty="0" smtClean="0">
                <a:solidFill>
                  <a:schemeClr val="tx1"/>
                </a:solidFill>
              </a:rPr>
              <a:t>. Если доработать наш буклет, то он может являться дополнительной информацией для туристов и гостей нашей области.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8610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188640"/>
            <a:ext cx="6512511" cy="936104"/>
          </a:xfrm>
        </p:spPr>
        <p:txBody>
          <a:bodyPr/>
          <a:lstStyle/>
          <a:p>
            <a:r>
              <a:rPr lang="ru-RU" sz="4400" b="0" dirty="0" smtClean="0">
                <a:solidFill>
                  <a:schemeClr val="tx1"/>
                </a:solidFill>
                <a:effectLst/>
              </a:rPr>
              <a:t>Список литературы:</a:t>
            </a:r>
            <a:endParaRPr lang="ru-RU" sz="4400" b="0" dirty="0">
              <a:solidFill>
                <a:schemeClr val="tx1"/>
              </a:solidFill>
              <a:effectLst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39552" y="1340768"/>
            <a:ext cx="8208912" cy="2592288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Internet </a:t>
            </a:r>
            <a:r>
              <a:rPr lang="ru-RU" dirty="0" smtClean="0">
                <a:solidFill>
                  <a:schemeClr val="tx1"/>
                </a:solidFill>
              </a:rPr>
              <a:t>ресурсы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Электронные журналы, энциклопедии, карты </a:t>
            </a:r>
            <a:r>
              <a:rPr lang="ru-RU" dirty="0" err="1" smtClean="0">
                <a:solidFill>
                  <a:schemeClr val="tx1"/>
                </a:solidFill>
              </a:rPr>
              <a:t>г.Иркутска</a:t>
            </a:r>
            <a:r>
              <a:rPr lang="ru-RU" dirty="0" smtClean="0">
                <a:solidFill>
                  <a:schemeClr val="tx1"/>
                </a:solidFill>
              </a:rPr>
              <a:t> и Иркутской области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 Сетевое издание «Иркутск сегодня»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irk.kp.ru</a:t>
            </a:r>
            <a:r>
              <a:rPr lang="ru-RU" dirty="0" smtClean="0">
                <a:solidFill>
                  <a:schemeClr val="tx1"/>
                </a:solidFill>
              </a:rPr>
              <a:t> - сайт газеты «Комсомольская Правда»</a:t>
            </a:r>
          </a:p>
          <a:p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chemeClr val="tx1"/>
                </a:solidFill>
              </a:rPr>
              <a:t>irk.ru</a:t>
            </a:r>
            <a:r>
              <a:rPr lang="ru-RU" dirty="0" smtClean="0">
                <a:solidFill>
                  <a:schemeClr val="tx1"/>
                </a:solidFill>
              </a:rPr>
              <a:t> – «Все Новости Иркутска»</a:t>
            </a:r>
          </a:p>
          <a:p>
            <a:endParaRPr lang="ru-RU" dirty="0" smtClean="0"/>
          </a:p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840960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9322" y="116632"/>
            <a:ext cx="9007174" cy="640871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Цель исследования: </a:t>
            </a:r>
          </a:p>
          <a:p>
            <a:pPr marL="0" indent="0">
              <a:buNone/>
            </a:pP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создать буклет-карту города 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ркутска и Иркутской области, на которой обозначены места, связанные с литературой.</a:t>
            </a:r>
          </a:p>
          <a:p>
            <a:pPr marL="0" indent="0">
              <a:buNone/>
            </a:pP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</a:p>
          <a:p>
            <a:pPr marL="0" indent="0">
              <a:buNone/>
            </a:pP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изучить литературу по исследуемой теме;</a:t>
            </a:r>
          </a:p>
          <a:p>
            <a:pPr marL="0" indent="0">
              <a:buNone/>
            </a:pP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определить места в 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городе Иркутске и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Иркутской области, связанные с литературой;</a:t>
            </a:r>
          </a:p>
          <a:p>
            <a:pPr marL="0" indent="0">
              <a:buNone/>
            </a:pP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создать буклет- карту литературных мест города Иркутска и Иркутской области;</a:t>
            </a:r>
          </a:p>
          <a:p>
            <a:pPr marL="45720" indent="0">
              <a:buNone/>
            </a:pP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выполнить компьютерную презентацию.</a:t>
            </a:r>
          </a:p>
          <a:p>
            <a:pPr marL="0" indent="0">
              <a:buNone/>
            </a:pP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Объект исследования: </a:t>
            </a:r>
          </a:p>
          <a:p>
            <a:pPr marL="0" indent="0">
              <a:buNone/>
            </a:pP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литературные места 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города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Иркутска и Иркутской области </a:t>
            </a:r>
            <a:endParaRPr lang="ru-RU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Предмет исследования: </a:t>
            </a:r>
          </a:p>
          <a:p>
            <a:pPr marL="0" indent="0">
              <a:buNone/>
            </a:pP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привитие интереса к родному краю  через исследование литературных мест</a:t>
            </a:r>
          </a:p>
          <a:p>
            <a:pPr marL="0" indent="0">
              <a:buNone/>
            </a:pP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Методы исследования:</a:t>
            </a:r>
          </a:p>
          <a:p>
            <a:pPr marL="0" indent="0">
              <a:buNone/>
            </a:pP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метод сбора информации (изучение литературных мест)</a:t>
            </a:r>
          </a:p>
          <a:p>
            <a:pPr marL="0" indent="0">
              <a:buNone/>
            </a:pP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исследование</a:t>
            </a:r>
          </a:p>
          <a:p>
            <a:pPr marL="0" indent="0">
              <a:buNone/>
            </a:pP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Гипотеза:</a:t>
            </a:r>
          </a:p>
          <a:p>
            <a:pPr marL="0" indent="0">
              <a:buNone/>
            </a:pP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люди, не бывавшие в Иркутской области, думают, что у нас нет литературных мест. В Иркутской области  много мест, так или иначе связанных с литературой. Правда ли это? </a:t>
            </a:r>
            <a:endParaRPr lang="ru-RU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2227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9208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dirty="0" smtClean="0">
                <a:solidFill>
                  <a:schemeClr val="tx1"/>
                </a:solidFill>
                <a:effectLst/>
              </a:rPr>
              <a:t>Актуальность:</a:t>
            </a:r>
            <a:endParaRPr lang="ru-RU" sz="4400" dirty="0">
              <a:solidFill>
                <a:schemeClr val="tx1"/>
              </a:solidFill>
              <a:effectLst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908720"/>
            <a:ext cx="8640960" cy="489654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     Данная тема нам показалась актуальной. Нам захотелось заинтересовать учащихся не только нашей школы, но </a:t>
            </a:r>
            <a:r>
              <a:rPr lang="ru-RU" dirty="0">
                <a:solidFill>
                  <a:schemeClr val="tx1"/>
                </a:solidFill>
              </a:rPr>
              <a:t>и</a:t>
            </a:r>
            <a:r>
              <a:rPr lang="ru-RU" dirty="0" smtClean="0">
                <a:solidFill>
                  <a:schemeClr val="tx1"/>
                </a:solidFill>
              </a:rPr>
              <a:t> из других регионов. </a:t>
            </a:r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роект покажется интересным и значимым также и для гостей, туристов, которые приезжают в область. Мы решили создать проект с целью исследования мест в Иркутской области, так или иначе связанных с литературой.  Для исследования информация была взята из Интернета, энциклопедий, журналов. Все данные мы систематизировали и создали  продукт. В Иркутской области много замечательных мест, в которых можно побывать и восхититься увиденным. 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9745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648072"/>
          </a:xfrm>
        </p:spPr>
        <p:txBody>
          <a:bodyPr>
            <a:normAutofit fontScale="90000"/>
          </a:bodyPr>
          <a:lstStyle/>
          <a:p>
            <a:pPr marL="0" indent="0" algn="ctr">
              <a:buNone/>
            </a:pPr>
            <a:r>
              <a:rPr lang="ru-RU" dirty="0" smtClean="0">
                <a:solidFill>
                  <a:schemeClr val="tx1"/>
                </a:solidFill>
                <a:effectLst/>
              </a:rPr>
              <a:t>Введение</a:t>
            </a:r>
            <a:endParaRPr lang="ru-RU" dirty="0">
              <a:solidFill>
                <a:schemeClr val="tx1"/>
              </a:solidFill>
              <a:effectLst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57200" y="908720"/>
            <a:ext cx="8229600" cy="525658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>
                <a:solidFill>
                  <a:schemeClr val="tx1"/>
                </a:solidFill>
              </a:rPr>
              <a:t>    </a:t>
            </a:r>
          </a:p>
          <a:p>
            <a:pPr marL="0" indent="0">
              <a:buNone/>
            </a:pPr>
            <a:r>
              <a:rPr lang="ru-RU" sz="2400" dirty="0">
                <a:solidFill>
                  <a:schemeClr val="tx1"/>
                </a:solidFill>
              </a:rPr>
              <a:t> </a:t>
            </a:r>
            <a:r>
              <a:rPr lang="ru-RU" sz="2400" dirty="0" smtClean="0">
                <a:solidFill>
                  <a:schemeClr val="tx1"/>
                </a:solidFill>
              </a:rPr>
              <a:t>   </a:t>
            </a:r>
            <a:r>
              <a:rPr lang="ru-RU" dirty="0" smtClean="0">
                <a:solidFill>
                  <a:schemeClr val="tx1"/>
                </a:solidFill>
              </a:rPr>
              <a:t>Иркутск — один из самых литературных городов России. О нем писали Бродский и Чехов, Твардовский и Эренбург, в городе и области родились Вампилов и Распутин, Бородин и Евтушенко, здесь на речной барке поэты устроили свой штаб, а в одной из школ выпускал свой рукописный журнал тайный кружок </a:t>
            </a:r>
            <a:r>
              <a:rPr lang="ru-RU" dirty="0" err="1" smtClean="0">
                <a:solidFill>
                  <a:schemeClr val="tx1"/>
                </a:solidFill>
              </a:rPr>
              <a:t>есенистов</a:t>
            </a:r>
            <a:r>
              <a:rPr lang="ru-RU" dirty="0" smtClean="0">
                <a:solidFill>
                  <a:schemeClr val="tx1"/>
                </a:solidFill>
              </a:rPr>
              <a:t>. 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</a:rPr>
              <a:t>    Обратившись к этой теме, мы убедились, что в Иркутской области существует немало 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литературных мест.  У нее богатая биография. За последние годы Иркутская область очень изменилась: </a:t>
            </a:r>
            <a:r>
              <a:rPr lang="ru-RU" dirty="0">
                <a:solidFill>
                  <a:schemeClr val="tx1"/>
                </a:solidFill>
              </a:rPr>
              <a:t>в</a:t>
            </a:r>
            <a:r>
              <a:rPr lang="ru-RU" dirty="0" smtClean="0">
                <a:solidFill>
                  <a:schemeClr val="tx1"/>
                </a:solidFill>
              </a:rPr>
              <a:t> области постоянно происходят интересные события. Литературная жизнь тоже насыщена и плодотворна. 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0937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pPr marL="0" indent="0" algn="ctr">
              <a:buNone/>
            </a:pPr>
            <a:r>
              <a:rPr lang="ru-RU" dirty="0" smtClean="0">
                <a:solidFill>
                  <a:schemeClr val="tx1"/>
                </a:solidFill>
                <a:effectLst/>
              </a:rPr>
              <a:t>Основная часть</a:t>
            </a:r>
            <a:endParaRPr lang="ru-RU" dirty="0">
              <a:solidFill>
                <a:schemeClr val="tx1"/>
              </a:solidFill>
              <a:effectLst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57200" y="1268760"/>
            <a:ext cx="8229600" cy="4857403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 smtClean="0">
                <a:solidFill>
                  <a:schemeClr val="tx1"/>
                </a:solidFill>
              </a:rPr>
              <a:t>При исследовании данной темы мы условно разделили литературные места на 3 группы:</a:t>
            </a:r>
          </a:p>
          <a:p>
            <a:pPr marL="0" indent="0">
              <a:buNone/>
            </a:pPr>
            <a:endParaRPr lang="ru-RU" sz="2800" dirty="0" smtClean="0">
              <a:solidFill>
                <a:schemeClr val="tx1"/>
              </a:solidFill>
            </a:endParaRPr>
          </a:p>
          <a:p>
            <a:r>
              <a:rPr lang="ru-RU" sz="2800" dirty="0">
                <a:solidFill>
                  <a:schemeClr val="tx1"/>
                </a:solidFill>
              </a:rPr>
              <a:t>у</a:t>
            </a:r>
            <a:r>
              <a:rPr lang="ru-RU" sz="2800" dirty="0" smtClean="0">
                <a:solidFill>
                  <a:schemeClr val="tx1"/>
                </a:solidFill>
              </a:rPr>
              <a:t>лицы, названные в честь писателей </a:t>
            </a:r>
          </a:p>
          <a:p>
            <a:r>
              <a:rPr lang="ru-RU" sz="2800" dirty="0">
                <a:solidFill>
                  <a:schemeClr val="tx1"/>
                </a:solidFill>
              </a:rPr>
              <a:t>с</a:t>
            </a:r>
            <a:r>
              <a:rPr lang="ru-RU" sz="2800" dirty="0" smtClean="0">
                <a:solidFill>
                  <a:schemeClr val="tx1"/>
                </a:solidFill>
              </a:rPr>
              <a:t>оциально значимые объекты (театры, библиотеки, музеи носящие имена писателей)</a:t>
            </a:r>
          </a:p>
          <a:p>
            <a:r>
              <a:rPr lang="ru-RU" sz="2800" dirty="0">
                <a:solidFill>
                  <a:schemeClr val="tx1"/>
                </a:solidFill>
              </a:rPr>
              <a:t>п</a:t>
            </a:r>
            <a:r>
              <a:rPr lang="ru-RU" sz="2800" dirty="0" smtClean="0">
                <a:solidFill>
                  <a:schemeClr val="tx1"/>
                </a:solidFill>
              </a:rPr>
              <a:t>амятники </a:t>
            </a:r>
            <a:r>
              <a:rPr lang="ru-RU" sz="2800" dirty="0" err="1" smtClean="0">
                <a:solidFill>
                  <a:schemeClr val="tx1"/>
                </a:solidFill>
              </a:rPr>
              <a:t>г.Иркутска</a:t>
            </a:r>
            <a:r>
              <a:rPr lang="ru-RU" sz="2800" dirty="0" smtClean="0">
                <a:solidFill>
                  <a:schemeClr val="tx1"/>
                </a:solidFill>
              </a:rPr>
              <a:t>, связанные с литературой</a:t>
            </a:r>
          </a:p>
          <a:p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9736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224136"/>
          </a:xfrm>
        </p:spPr>
        <p:txBody>
          <a:bodyPr>
            <a:noAutofit/>
          </a:bodyPr>
          <a:lstStyle/>
          <a:p>
            <a:pPr algn="ctr"/>
            <a:r>
              <a:rPr lang="ru-RU" sz="3600" b="0" dirty="0" smtClean="0">
                <a:solidFill>
                  <a:schemeClr val="tx1"/>
                </a:solidFill>
                <a:effectLst/>
              </a:rPr>
              <a:t>Улицы, названные в честь писателей </a:t>
            </a:r>
            <a:r>
              <a:rPr lang="ru-RU" sz="3600" dirty="0" smtClean="0">
                <a:solidFill>
                  <a:schemeClr val="tx1"/>
                </a:solidFill>
                <a:effectLst/>
              </a:rPr>
              <a:t/>
            </a:r>
            <a:br>
              <a:rPr lang="ru-RU" sz="3600" dirty="0" smtClean="0">
                <a:solidFill>
                  <a:schemeClr val="tx1"/>
                </a:solidFill>
                <a:effectLst/>
              </a:rPr>
            </a:br>
            <a:endParaRPr lang="ru-RU" sz="3600" dirty="0">
              <a:solidFill>
                <a:schemeClr val="tx1"/>
              </a:solidFill>
              <a:effectLst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1412776"/>
            <a:ext cx="8784976" cy="5256584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smtClean="0"/>
              <a:t>   </a:t>
            </a:r>
            <a:r>
              <a:rPr lang="ru-RU" dirty="0" smtClean="0">
                <a:solidFill>
                  <a:schemeClr val="tx1"/>
                </a:solidFill>
              </a:rPr>
              <a:t>Именами </a:t>
            </a:r>
            <a:r>
              <a:rPr lang="ru-RU" dirty="0">
                <a:solidFill>
                  <a:schemeClr val="tx1"/>
                </a:solidFill>
              </a:rPr>
              <a:t>писателей в Иркутске названо около 65 улиц, переулков, проездов. Улицы Горького и Герцена, Гончарова и Достоевского, Чехова и Чернышевского, Толстого, Пушкина, Лермонтова. В Свердловском районе литературных улиц целая россыпь: там «соседствуют» Гоголь, Лермонтов, Тургенев, Маяковский, Жуковский, Грибоедов. Большую часть улиц, в том числе в честь </a:t>
            </a:r>
            <a:r>
              <a:rPr lang="ru-RU" dirty="0" smtClean="0">
                <a:solidFill>
                  <a:schemeClr val="tx1"/>
                </a:solidFill>
              </a:rPr>
              <a:t>Пушкина назвали </a:t>
            </a:r>
            <a:r>
              <a:rPr lang="ru-RU" dirty="0">
                <a:solidFill>
                  <a:schemeClr val="tx1"/>
                </a:solidFill>
              </a:rPr>
              <a:t>ещё до революции, а в советское время традицию решили продолжить.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</a:rPr>
              <a:t>    Улица </a:t>
            </a:r>
            <a:r>
              <a:rPr lang="ru-RU" dirty="0">
                <a:solidFill>
                  <a:schemeClr val="tx1"/>
                </a:solidFill>
              </a:rPr>
              <a:t>Тургенева названа в честь русского писателя Тургенева Ивана Сергеевича. Интересно, что рядом находятся улицы, названые в честь Крылова, Достоевского и Жуковского. Улица Ломоносова была в </a:t>
            </a:r>
            <a:r>
              <a:rPr lang="ru-RU" dirty="0" err="1">
                <a:solidFill>
                  <a:schemeClr val="tx1"/>
                </a:solidFill>
              </a:rPr>
              <a:t>Глазково</a:t>
            </a:r>
            <a:r>
              <a:rPr lang="ru-RU" dirty="0">
                <a:solidFill>
                  <a:schemeClr val="tx1"/>
                </a:solidFill>
              </a:rPr>
              <a:t>. Новая улица, ведущая от "</a:t>
            </a:r>
            <a:r>
              <a:rPr lang="ru-RU" dirty="0" err="1">
                <a:solidFill>
                  <a:schemeClr val="tx1"/>
                </a:solidFill>
              </a:rPr>
              <a:t>политеха</a:t>
            </a:r>
            <a:r>
              <a:rPr lang="ru-RU" dirty="0">
                <a:solidFill>
                  <a:schemeClr val="tx1"/>
                </a:solidFill>
              </a:rPr>
              <a:t>" до Академгородка, была названа именем </a:t>
            </a:r>
            <a:r>
              <a:rPr lang="ru-RU" dirty="0" err="1">
                <a:solidFill>
                  <a:schemeClr val="tx1"/>
                </a:solidFill>
              </a:rPr>
              <a:t>М.Ю.Лермонтова</a:t>
            </a:r>
            <a:r>
              <a:rPr lang="ru-RU" dirty="0">
                <a:solidFill>
                  <a:schemeClr val="tx1"/>
                </a:solidFill>
              </a:rPr>
              <a:t>. Гениальный поэт-классик умер молодым(27 лет), но заслужил всемирную славу и любовь. Появилась она в Иркутске весной 1958 года, строиться начала в районе политехнического института. Кроме того, память об авторах книг сохраняют мемориальные и информационные доски - таких на городских зданиях больше 35.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82910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0551" y="-11164"/>
            <a:ext cx="3888432" cy="218724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57" y="2176079"/>
            <a:ext cx="3069365" cy="23020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80" y="4398052"/>
            <a:ext cx="6235112" cy="245994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7881" y="52628"/>
            <a:ext cx="3189734" cy="21234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7167" y="2283631"/>
            <a:ext cx="3539083" cy="20674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2454" y="2287275"/>
            <a:ext cx="2317183" cy="231718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83225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5579"/>
            <a:ext cx="8640960" cy="1675229"/>
          </a:xfrm>
        </p:spPr>
        <p:txBody>
          <a:bodyPr/>
          <a:lstStyle/>
          <a:p>
            <a:pPr marL="228600" lvl="0" indent="-182880" algn="ctr">
              <a:spcBef>
                <a:spcPct val="20000"/>
              </a:spcBef>
              <a:spcAft>
                <a:spcPts val="300"/>
              </a:spcAft>
            </a:pPr>
            <a:r>
              <a:rPr lang="ru-RU" sz="3600" b="0" dirty="0" smtClean="0">
                <a:solidFill>
                  <a:schemeClr val="tx1"/>
                </a:solidFill>
                <a:effectLst/>
                <a:ea typeface="+mn-ea"/>
                <a:cs typeface="+mn-cs"/>
              </a:rPr>
              <a:t>Социально </a:t>
            </a:r>
            <a:r>
              <a:rPr lang="ru-RU" sz="3600" b="0" dirty="0">
                <a:solidFill>
                  <a:schemeClr val="tx1"/>
                </a:solidFill>
                <a:effectLst/>
                <a:ea typeface="+mn-ea"/>
                <a:cs typeface="+mn-cs"/>
              </a:rPr>
              <a:t>значимые объекты (театры, библиотеки, музеи носящие имена писателей)</a:t>
            </a:r>
            <a:br>
              <a:rPr lang="ru-RU" sz="3600" b="0" dirty="0">
                <a:solidFill>
                  <a:schemeClr val="tx1"/>
                </a:solidFill>
                <a:effectLst/>
                <a:ea typeface="+mn-ea"/>
                <a:cs typeface="+mn-cs"/>
              </a:rPr>
            </a:br>
            <a:endParaRPr lang="ru-RU" sz="66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1988840"/>
            <a:ext cx="8712968" cy="4608512"/>
          </a:xfrm>
        </p:spPr>
        <p:txBody>
          <a:bodyPr/>
          <a:lstStyle/>
          <a:p>
            <a:pPr marL="45720" indent="0">
              <a:buNone/>
            </a:pPr>
            <a:r>
              <a:rPr lang="ru-RU" dirty="0" smtClean="0">
                <a:solidFill>
                  <a:schemeClr val="tx1"/>
                </a:solidFill>
              </a:rPr>
              <a:t>     В </a:t>
            </a:r>
            <a:r>
              <a:rPr lang="ru-RU" dirty="0">
                <a:solidFill>
                  <a:schemeClr val="tx1"/>
                </a:solidFill>
              </a:rPr>
              <a:t>настоящее время в Иркутской области действует 1 758 государственных и муниципальных учреждений культуры (35 государственных и 1 723 муниципальных учреждения). Среди них: 10 театров, 3 концертные организации, 49 музеев (из них 14 – филиалы), 748 библиотек (из них 499 в структуре КДЦ), 812 учреждений культурно-досугового типа, 121 учреждение дополнительного образования детей (из них 27 – филиалы), 5 учреждений среднего профессионального образования, 10 иных учреждений.</a:t>
            </a:r>
          </a:p>
        </p:txBody>
      </p:sp>
    </p:spTree>
    <p:extLst>
      <p:ext uri="{BB962C8B-B14F-4D97-AF65-F5344CB8AC3E}">
        <p14:creationId xmlns:p14="http://schemas.microsoft.com/office/powerpoint/2010/main" val="3471787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0319"/>
            <a:ext cx="4211960" cy="31589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2955" y="3284984"/>
            <a:ext cx="5016648" cy="31683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79512" y="3853497"/>
            <a:ext cx="36004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Для музея В. Г. Распутина выбрали деревянное здание в центре Иркутска по адресу ул. Свердлова, дом 20. Здание представляет собой традиционный для города деревянный одноэтажный особняк, построенный в конце XIX века.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211960" y="124669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Театр юного зрителя </a:t>
            </a:r>
            <a:r>
              <a:rPr lang="ru-RU" dirty="0" err="1"/>
              <a:t>им.А.Вампилова</a:t>
            </a:r>
            <a:r>
              <a:rPr lang="ru-RU" dirty="0"/>
              <a:t> создан в 1928 из молодых актеров – участников клубной художественной самодеятельности, в 1929 показан первый спектакль «Бузливая когорта». В первые годы назывался ТРАМ (Театр рабочей молодежи</a:t>
            </a:r>
            <a:r>
              <a:rPr lang="ru-RU" dirty="0" smtClean="0"/>
              <a:t>).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8431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3681</TotalTime>
  <Words>1378</Words>
  <Application>Microsoft Office PowerPoint</Application>
  <PresentationFormat>Экран (4:3)</PresentationFormat>
  <Paragraphs>60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Воздушный поток</vt:lpstr>
      <vt:lpstr>Информационный проект на тему: «Литературные места Иркутской области» </vt:lpstr>
      <vt:lpstr>Презентация PowerPoint</vt:lpstr>
      <vt:lpstr>Актуальность:</vt:lpstr>
      <vt:lpstr>Введение</vt:lpstr>
      <vt:lpstr>Основная часть</vt:lpstr>
      <vt:lpstr>Улицы, названные в честь писателей  </vt:lpstr>
      <vt:lpstr>Презентация PowerPoint</vt:lpstr>
      <vt:lpstr>Социально значимые объекты (театры, библиотеки, музеи носящие имена писателей)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Памятники г.Иркутска, связанные с литературой </vt:lpstr>
      <vt:lpstr>Презентация PowerPoint</vt:lpstr>
      <vt:lpstr>Заключение</vt:lpstr>
      <vt:lpstr>Список литературы: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Comp</dc:creator>
  <cp:lastModifiedBy>Comp</cp:lastModifiedBy>
  <cp:revision>42</cp:revision>
  <dcterms:created xsi:type="dcterms:W3CDTF">2021-03-12T01:43:20Z</dcterms:created>
  <dcterms:modified xsi:type="dcterms:W3CDTF">2021-11-04T13:07:32Z</dcterms:modified>
</cp:coreProperties>
</file>