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33" r:id="rId2"/>
    <p:sldId id="316" r:id="rId3"/>
    <p:sldId id="287" r:id="rId4"/>
    <p:sldId id="338" r:id="rId5"/>
    <p:sldId id="273" r:id="rId6"/>
    <p:sldId id="275" r:id="rId7"/>
    <p:sldId id="279" r:id="rId8"/>
    <p:sldId id="324" r:id="rId9"/>
    <p:sldId id="334" r:id="rId10"/>
    <p:sldId id="257" r:id="rId11"/>
    <p:sldId id="335" r:id="rId12"/>
    <p:sldId id="336" r:id="rId13"/>
    <p:sldId id="337" r:id="rId14"/>
    <p:sldId id="284" r:id="rId15"/>
    <p:sldId id="33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DF2F65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62" y="28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25A04-0B17-4509-AF7A-819BFD1CBBDA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9B37C-C9E2-4C3E-955B-0355841A2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663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9F7D017B-7750-4A8F-90EE-6196D92889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FE6A8A06-ED3F-460D-81BB-5F6BCE230A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ru-RU" altLang="ru-RU"/>
              <a:t>Компонент направлен не только и не столько на разработку конкретных цифровых ресурсов и учебных материалов, но на создание устойчивого потенциала в области производства высококачественных материалов, о чем сказано в целях проекта.</a:t>
            </a:r>
          </a:p>
          <a:p>
            <a:pPr marL="228600" indent="-228600"/>
            <a:endParaRPr lang="ru-RU" altLang="ru-RU"/>
          </a:p>
          <a:p>
            <a:pPr marL="228600" indent="-228600"/>
            <a:r>
              <a:rPr lang="ru-RU" altLang="ru-RU"/>
              <a:t>Условием для этого, на наш взгляд, является:</a:t>
            </a:r>
          </a:p>
          <a:p>
            <a:pPr marL="228600" indent="-228600">
              <a:buFontTx/>
              <a:buAutoNum type="arabicPeriod"/>
            </a:pPr>
            <a:r>
              <a:rPr lang="ru-RU" altLang="ru-RU"/>
              <a:t>Использование процедур педагогического дизайна</a:t>
            </a:r>
          </a:p>
          <a:p>
            <a:pPr marL="228600" indent="-228600">
              <a:buFontTx/>
              <a:buAutoNum type="arabicPeriod"/>
            </a:pPr>
            <a:r>
              <a:rPr lang="ru-RU" altLang="ru-RU"/>
              <a:t>Испытание материалов (апробация)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Вразные</a:t>
            </a:r>
            <a:r>
              <a:rPr lang="ru-RU" dirty="0"/>
              <a:t> стороны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67F83-19A7-4CFF-8F6A-E1B9978D7B5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67F83-19A7-4CFF-8F6A-E1B9978D7B5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AF82E-9261-4595-A949-8D04DC9B6765}" type="datetimeFigureOut">
              <a:rPr lang="ru-RU"/>
              <a:pPr>
                <a:defRPr/>
              </a:pPr>
              <a:t>31.01.2026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EF49F-7AB5-4833-9FD7-BBD191AD6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88DB8-2437-4F7F-989C-8305ABED42FE}" type="datetimeFigureOut">
              <a:rPr lang="ru-RU"/>
              <a:pPr>
                <a:defRPr/>
              </a:pPr>
              <a:t>31.01.2026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3768A-E46C-4D21-B35D-30FC23B48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D42B5-910F-47A7-B9BA-38EBCC917444}" type="datetimeFigureOut">
              <a:rPr lang="ru-RU"/>
              <a:pPr>
                <a:defRPr/>
              </a:pPr>
              <a:t>31.01.2026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D79BA-C570-4F1B-AE68-79BF93CAC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48FA4-1B72-4960-8464-FF8C1CDC8D02}" type="datetimeFigureOut">
              <a:rPr lang="ru-RU"/>
              <a:pPr>
                <a:defRPr/>
              </a:pPr>
              <a:t>31.01.2026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A9AE6-00AF-4C6F-B486-C7D5330A9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76559-3CAD-40FD-8099-E489D7D8CCB2}" type="datetimeFigureOut">
              <a:rPr lang="ru-RU"/>
              <a:pPr>
                <a:defRPr/>
              </a:pPr>
              <a:t>31.01.2026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E1317-26C8-4EE8-891A-2E747B0BF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9D037-DC4E-4F81-A3AA-3C1F1F6EA84A}" type="datetimeFigureOut">
              <a:rPr lang="ru-RU"/>
              <a:pPr>
                <a:defRPr/>
              </a:pPr>
              <a:t>31.01.2026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8227A-B001-4E37-A18A-91F939444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DEC34-B3CA-403E-BED5-43D76069C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F7208-20E1-4473-B784-2FE4EF221378}" type="datetimeFigureOut">
              <a:rPr lang="ru-RU"/>
              <a:pPr>
                <a:defRPr/>
              </a:pPr>
              <a:t>31.01.2026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E4A98-6215-4389-AA98-4E569C7354AB}" type="datetimeFigureOut">
              <a:rPr lang="ru-RU"/>
              <a:pPr>
                <a:defRPr/>
              </a:pPr>
              <a:t>31.01.2026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BCCB3-DFA1-43F9-86A8-1250DA867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EE998-38DA-4156-9F98-193EA15B12B9}" type="datetimeFigureOut">
              <a:rPr lang="ru-RU"/>
              <a:pPr>
                <a:defRPr/>
              </a:pPr>
              <a:t>31.01.2026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F950F-780D-4AD5-A7C2-DDC1A6DA4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7A06D-F486-4BDF-9E39-A0F197993815}" type="datetimeFigureOut">
              <a:rPr lang="ru-RU"/>
              <a:pPr>
                <a:defRPr/>
              </a:pPr>
              <a:t>31.01.2026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0673-F094-4675-AAB9-7346396DA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B4D28-B41F-4FF4-BF23-23FFC550BF5D}" type="datetimeFigureOut">
              <a:rPr lang="ru-RU"/>
              <a:pPr>
                <a:defRPr/>
              </a:pPr>
              <a:t>31.01.2026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21D8A-0A34-434E-9013-B1158270E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4E7526-1839-46B8-8839-94E1B0A097A3}" type="datetimeFigureOut">
              <a:rPr lang="ru-RU"/>
              <a:pPr>
                <a:defRPr/>
              </a:pPr>
              <a:t>31.01.2026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651FFC-E11A-4305-9C11-6AA57638B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71" r:id="rId4"/>
    <p:sldLayoutId id="2147483675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428625"/>
            <a:ext cx="8033518" cy="5786438"/>
          </a:xfrm>
        </p:spPr>
        <p:txBody>
          <a:bodyPr rtlCol="0">
            <a:normAutofit fontScale="475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ru-RU" sz="3600" b="1" dirty="0">
                <a:solidFill>
                  <a:schemeClr val="bg1"/>
                </a:solidFill>
                <a:latin typeface="+mj-lt"/>
              </a:rPr>
              <a:t>МИНИСТЕРСТВО ОБРАЗОВАНИЯ </a:t>
            </a:r>
          </a:p>
          <a:p>
            <a:pPr>
              <a:buFont typeface="Arial" charset="0"/>
              <a:buNone/>
              <a:defRPr/>
            </a:pPr>
            <a:r>
              <a:rPr lang="ru-RU" sz="3600" b="1" dirty="0">
                <a:solidFill>
                  <a:schemeClr val="bg1"/>
                </a:solidFill>
                <a:latin typeface="+mj-lt"/>
              </a:rPr>
              <a:t>РЕСПУБЛИКИ МОРДОВИЯ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  <a:p>
            <a:pPr>
              <a:buFont typeface="Arial" charset="0"/>
              <a:buNone/>
              <a:defRPr/>
            </a:pPr>
            <a:r>
              <a:rPr lang="ru-RU" sz="3600" b="1" dirty="0">
                <a:solidFill>
                  <a:schemeClr val="bg1"/>
                </a:solidFill>
                <a:latin typeface="+mj-lt"/>
              </a:rPr>
              <a:t>ГБПОУ РМ «САРАНСКИЙ ЭЛЕКТРОМЕХАНИЧЕСКИЙ КОЛЛЕДЖ»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  <a:p>
            <a:pPr>
              <a:buFont typeface="Arial" charset="0"/>
              <a:buNone/>
              <a:defRPr/>
            </a:pPr>
            <a:r>
              <a:rPr lang="ru-RU" dirty="0">
                <a:solidFill>
                  <a:schemeClr val="bg1"/>
                </a:solidFill>
                <a:latin typeface="+mj-lt"/>
              </a:rPr>
              <a:t> </a:t>
            </a:r>
          </a:p>
          <a:p>
            <a:pPr>
              <a:buFont typeface="Arial" charset="0"/>
              <a:buNone/>
              <a:defRPr/>
            </a:pPr>
            <a:r>
              <a:rPr lang="ru-RU" dirty="0">
                <a:solidFill>
                  <a:schemeClr val="bg1"/>
                </a:solidFill>
                <a:latin typeface="+mj-lt"/>
              </a:rPr>
              <a:t> </a:t>
            </a:r>
          </a:p>
          <a:p>
            <a:pPr>
              <a:buFont typeface="Arial" charset="0"/>
              <a:buNone/>
              <a:defRPr/>
            </a:pPr>
            <a:r>
              <a:rPr lang="ru-RU" dirty="0">
                <a:solidFill>
                  <a:schemeClr val="bg1"/>
                </a:solidFill>
                <a:latin typeface="+mj-lt"/>
              </a:rPr>
              <a:t> </a:t>
            </a:r>
          </a:p>
          <a:p>
            <a:pPr>
              <a:buFont typeface="Arial" charset="0"/>
              <a:buNone/>
              <a:defRPr/>
            </a:pPr>
            <a:r>
              <a:rPr lang="ru-RU" dirty="0">
                <a:solidFill>
                  <a:schemeClr val="bg1"/>
                </a:solidFill>
                <a:latin typeface="+mj-lt"/>
              </a:rPr>
              <a:t> </a:t>
            </a:r>
          </a:p>
          <a:p>
            <a:pPr>
              <a:buFont typeface="Arial" charset="0"/>
              <a:buNone/>
              <a:defRPr/>
            </a:pPr>
            <a:r>
              <a:rPr lang="ru-RU" dirty="0">
                <a:solidFill>
                  <a:schemeClr val="bg1"/>
                </a:solidFill>
                <a:latin typeface="+mj-lt"/>
              </a:rPr>
              <a:t> </a:t>
            </a:r>
          </a:p>
          <a:p>
            <a:pPr>
              <a:buFont typeface="Arial" charset="0"/>
              <a:buNone/>
              <a:defRPr/>
            </a:pPr>
            <a:r>
              <a:rPr lang="ru-RU" sz="4500" b="1" dirty="0">
                <a:solidFill>
                  <a:schemeClr val="bg1"/>
                </a:solidFill>
                <a:latin typeface="+mj-lt"/>
              </a:rPr>
              <a:t>Методическая разработка</a:t>
            </a:r>
            <a:endParaRPr lang="ru-RU" sz="4500" dirty="0">
              <a:solidFill>
                <a:schemeClr val="bg1"/>
              </a:solidFill>
              <a:latin typeface="+mj-lt"/>
            </a:endParaRPr>
          </a:p>
          <a:p>
            <a:pPr>
              <a:buFont typeface="Arial" charset="0"/>
              <a:buNone/>
              <a:defRPr/>
            </a:pPr>
            <a:r>
              <a:rPr lang="ru-RU" sz="4500" b="1" dirty="0">
                <a:solidFill>
                  <a:schemeClr val="bg1"/>
                </a:solidFill>
                <a:latin typeface="+mj-lt"/>
              </a:rPr>
              <a:t> интегрированного занятия</a:t>
            </a:r>
            <a:r>
              <a:rPr lang="en-US" sz="45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4500" b="1" dirty="0">
                <a:solidFill>
                  <a:schemeClr val="bg1"/>
                </a:solidFill>
                <a:latin typeface="+mj-lt"/>
              </a:rPr>
              <a:t>по физике</a:t>
            </a:r>
          </a:p>
          <a:p>
            <a:pPr>
              <a:buFont typeface="Arial" charset="0"/>
              <a:buNone/>
              <a:defRPr/>
            </a:pPr>
            <a:r>
              <a:rPr lang="ru-RU" sz="4500" b="1" dirty="0">
                <a:solidFill>
                  <a:schemeClr val="bg1"/>
                </a:solidFill>
                <a:latin typeface="+mj-lt"/>
              </a:rPr>
              <a:t> и английскому языку</a:t>
            </a:r>
          </a:p>
          <a:p>
            <a:pPr>
              <a:buFont typeface="Arial" charset="0"/>
              <a:buNone/>
              <a:defRPr/>
            </a:pPr>
            <a:r>
              <a:rPr lang="ru-RU" sz="4500" b="1" dirty="0">
                <a:solidFill>
                  <a:schemeClr val="bg1"/>
                </a:solidFill>
                <a:latin typeface="+mj-lt"/>
              </a:rPr>
              <a:t> по теме: </a:t>
            </a:r>
          </a:p>
          <a:p>
            <a:pPr>
              <a:buFont typeface="Arial" charset="0"/>
              <a:buNone/>
              <a:defRPr/>
            </a:pPr>
            <a:r>
              <a:rPr lang="ru-RU" sz="4500" b="1" dirty="0">
                <a:solidFill>
                  <a:schemeClr val="bg1"/>
                </a:solidFill>
                <a:latin typeface="+mj-lt"/>
              </a:rPr>
              <a:t>«По законам Ньютона»</a:t>
            </a:r>
            <a:r>
              <a:rPr lang="ru-RU" sz="4200" b="1" dirty="0">
                <a:solidFill>
                  <a:schemeClr val="bg1"/>
                </a:solidFill>
                <a:latin typeface="+mj-lt"/>
              </a:rPr>
              <a:t> </a:t>
            </a:r>
            <a:endParaRPr lang="ru-RU" sz="4200" dirty="0">
              <a:solidFill>
                <a:schemeClr val="bg1"/>
              </a:solidFill>
              <a:latin typeface="+mj-lt"/>
            </a:endParaRPr>
          </a:p>
          <a:p>
            <a:pPr>
              <a:buFont typeface="Arial" charset="0"/>
              <a:buNone/>
              <a:defRPr/>
            </a:pPr>
            <a:endParaRPr lang="ru-RU" dirty="0">
              <a:solidFill>
                <a:schemeClr val="bg1"/>
              </a:solidFill>
              <a:latin typeface="+mj-lt"/>
            </a:endParaRPr>
          </a:p>
          <a:p>
            <a:pPr>
              <a:buFont typeface="Arial" charset="0"/>
              <a:buNone/>
              <a:defRPr/>
            </a:pPr>
            <a:r>
              <a:rPr lang="ru-RU" dirty="0">
                <a:solidFill>
                  <a:schemeClr val="bg1"/>
                </a:solidFill>
                <a:latin typeface="+mj-lt"/>
              </a:rPr>
              <a:t> </a:t>
            </a:r>
          </a:p>
          <a:p>
            <a:pPr algn="r">
              <a:buFont typeface="Arial" charset="0"/>
              <a:buNone/>
              <a:defRPr/>
            </a:pPr>
            <a:r>
              <a:rPr lang="ru-RU" sz="3500" dirty="0">
                <a:solidFill>
                  <a:schemeClr val="bg1"/>
                </a:solidFill>
                <a:latin typeface="+mj-lt"/>
              </a:rPr>
              <a:t>                     Подготовили: </a:t>
            </a:r>
            <a:r>
              <a:rPr lang="ru-RU" sz="3500" dirty="0" err="1">
                <a:solidFill>
                  <a:schemeClr val="bg1"/>
                </a:solidFill>
                <a:latin typeface="+mj-lt"/>
              </a:rPr>
              <a:t>Балаева</a:t>
            </a:r>
            <a:r>
              <a:rPr lang="ru-RU" sz="3500" dirty="0">
                <a:solidFill>
                  <a:schemeClr val="bg1"/>
                </a:solidFill>
                <a:latin typeface="+mj-lt"/>
              </a:rPr>
              <a:t> Т. И., </a:t>
            </a:r>
          </a:p>
          <a:p>
            <a:pPr algn="r">
              <a:buFont typeface="Arial" charset="0"/>
              <a:buNone/>
              <a:defRPr/>
            </a:pPr>
            <a:r>
              <a:rPr lang="ru-RU" sz="3500" dirty="0">
                <a:solidFill>
                  <a:schemeClr val="bg1"/>
                </a:solidFill>
                <a:latin typeface="+mj-lt"/>
              </a:rPr>
              <a:t>преподаватель иностранного языка, </a:t>
            </a:r>
          </a:p>
          <a:p>
            <a:pPr algn="r">
              <a:buFont typeface="Arial" charset="0"/>
              <a:buNone/>
              <a:defRPr/>
            </a:pPr>
            <a:r>
              <a:rPr lang="ru-RU" sz="3500" dirty="0">
                <a:solidFill>
                  <a:schemeClr val="bg1"/>
                </a:solidFill>
                <a:latin typeface="+mj-lt"/>
              </a:rPr>
              <a:t>Володина Н. В., </a:t>
            </a:r>
          </a:p>
          <a:p>
            <a:pPr algn="r">
              <a:defRPr/>
            </a:pPr>
            <a:r>
              <a:rPr lang="ru-RU" sz="3500">
                <a:solidFill>
                  <a:schemeClr val="bg1"/>
                </a:solidFill>
                <a:latin typeface="+mj-lt"/>
              </a:rPr>
              <a:t>преподаватель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673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11479"/>
            <a:ext cx="8686800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en-US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FIRST LAW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003082"/>
            <a:ext cx="8740080" cy="1587259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200" dirty="0"/>
              <a:t>		</a:t>
            </a:r>
            <a:endParaRPr lang="en-US" sz="1200" dirty="0"/>
          </a:p>
          <a:p>
            <a:pPr marL="92075" indent="2651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There exist frames of reference relative to which any object either remains at rest or continues uniform motion in a straight line unless acted on by some outer force. (the law of inertia)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92075" indent="265113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Существуют системы отсчёта, называемые инерциальными, относительно которых свободные тела движутся равномерно и прямолинейно.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668A58D-F301-450D-ADD4-41729FC96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3181831"/>
            <a:ext cx="7416824" cy="1167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5718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/>
              <a:t>	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Acceleration of an object is directly proportional to the resultant of forces acting on the object and inversely proportional to its mass.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5718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Сила, действующая на тело, равна произведению массы тела на ускорение сообщаемое этой силой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70D52E9B-7CFE-4315-A58E-99FCC775B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941168"/>
            <a:ext cx="82296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476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forces with which two objects act on each other are equal in magnitude and opposite in direction.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47675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Силы, с которыми тела действуют друг на друга, равны по модулю и направлены вдоль одной прямой в противоположные стороны.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  <p:bldP spid="9" grpId="0" build="p"/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0"/>
            <a:ext cx="3312368" cy="8382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Problem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304800" y="548681"/>
            <a:ext cx="8686800" cy="3240360"/>
          </a:xfrm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endParaRPr lang="ru-RU" dirty="0"/>
          </a:p>
        </p:txBody>
      </p:sp>
      <p:sp>
        <p:nvSpPr>
          <p:cNvPr id="4" name="Содержимое 2">
            <a:extLst>
              <a:ext uri="{FF2B5EF4-FFF2-40B4-BE49-F238E27FC236}">
                <a16:creationId xmlns:a16="http://schemas.microsoft.com/office/drawing/2014/main" id="{6535A353-849E-4FB2-9FCE-B89E53C2D720}"/>
              </a:ext>
            </a:extLst>
          </p:cNvPr>
          <p:cNvSpPr txBox="1">
            <a:spLocks/>
          </p:cNvSpPr>
          <p:nvPr/>
        </p:nvSpPr>
        <p:spPr bwMode="auto">
          <a:xfrm>
            <a:off x="229532" y="724054"/>
            <a:ext cx="8686800" cy="396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47675" eaLnBrk="1" hangingPunct="1"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small ball is put on the platform which is performing a uniform motion in a straight line. Say, what will happen to the ball, if the platform reduces its speed?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FABCC7D-1ADF-4532-8B6F-4FBF3098AFA6}"/>
              </a:ext>
            </a:extLst>
          </p:cNvPr>
          <p:cNvSpPr/>
          <p:nvPr/>
        </p:nvSpPr>
        <p:spPr>
          <a:xfrm>
            <a:off x="2339752" y="4685809"/>
            <a:ext cx="31931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Answer 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20E59CD-3053-4C1F-8856-1B36BE6AA1D5}"/>
              </a:ext>
            </a:extLst>
          </p:cNvPr>
          <p:cNvSpPr/>
          <p:nvPr/>
        </p:nvSpPr>
        <p:spPr>
          <a:xfrm>
            <a:off x="325392" y="5003883"/>
            <a:ext cx="84950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When the platform stops, a small ball is performing in inertia. </a:t>
            </a:r>
          </a:p>
          <a:p>
            <a:pPr eaLnBrk="1" hangingPunct="1"/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 остановки платформы , мяч продолжит движение по инерции.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395536" y="871401"/>
            <a:ext cx="8686800" cy="2088232"/>
          </a:xfrm>
        </p:spPr>
        <p:txBody>
          <a:bodyPr/>
          <a:lstStyle/>
          <a:p>
            <a:pPr marL="0" indent="357188" eaLnBrk="1" hangingPunct="1"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What force acts on the cyclist when he moves down the hill with acceleration equal to 0, 8 m/c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 if the cyclist`s mass together with his bike is 50 kg.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Answer  2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>
            <a:extLst>
              <a:ext uri="{FF2B5EF4-FFF2-40B4-BE49-F238E27FC236}">
                <a16:creationId xmlns:a16="http://schemas.microsoft.com/office/drawing/2014/main" id="{B50C15B3-EACA-491B-BB62-1770F38FD10F}"/>
              </a:ext>
            </a:extLst>
          </p:cNvPr>
          <p:cNvSpPr txBox="1">
            <a:spLocks/>
          </p:cNvSpPr>
          <p:nvPr/>
        </p:nvSpPr>
        <p:spPr bwMode="auto">
          <a:xfrm>
            <a:off x="228600" y="3031642"/>
            <a:ext cx="2683024" cy="295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b="1" dirty="0">
                <a:latin typeface="Times New Roman" pitchFamily="18" charset="0"/>
                <a:cs typeface="Times New Roman" pitchFamily="18" charset="0"/>
              </a:rPr>
              <a:t>a=0,8 m\c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/>
            <a:r>
              <a:rPr lang="en-US" b="1" dirty="0">
                <a:latin typeface="Times New Roman" pitchFamily="18" charset="0"/>
                <a:cs typeface="Times New Roman" pitchFamily="18" charset="0"/>
              </a:rPr>
              <a:t>m=50 kg</a:t>
            </a:r>
          </a:p>
          <a:p>
            <a:pPr eaLnBrk="1" hangingPunct="1"/>
            <a:r>
              <a:rPr lang="en-US" b="1" dirty="0">
                <a:latin typeface="Times New Roman" pitchFamily="18" charset="0"/>
                <a:cs typeface="Times New Roman" pitchFamily="18" charset="0"/>
              </a:rPr>
              <a:t>F= ma</a:t>
            </a:r>
          </a:p>
          <a:p>
            <a:pPr eaLnBrk="1" hangingPunct="1"/>
            <a:r>
              <a:rPr lang="en-US" b="1" dirty="0">
                <a:latin typeface="Times New Roman" pitchFamily="18" charset="0"/>
                <a:cs typeface="Times New Roman" pitchFamily="18" charset="0"/>
              </a:rPr>
              <a:t>F=40n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1624" y="260648"/>
            <a:ext cx="3312368" cy="53874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107504" y="764704"/>
            <a:ext cx="8686800" cy="3314997"/>
          </a:xfrm>
        </p:spPr>
        <p:txBody>
          <a:bodyPr/>
          <a:lstStyle/>
          <a:p>
            <a:pPr marL="0" indent="447675" eaLnBrk="1" hangingPunct="1">
              <a:buNone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Two men are tugging a cord various ways with force 90 n everybody. Are the  cord tearing to the pieces if it bears surface tension 120 n?</a:t>
            </a:r>
          </a:p>
          <a:p>
            <a:pPr marL="0" indent="447675" eaLnBrk="1" hangingPunct="1">
              <a:buNone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Два человека тянут за верёвку в разные стороны с силой 90 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каждый. Разорвётся ли верёвка, если она выдерживает натяжение 120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3A01C8B-2B2F-40F1-B4A2-0EF49D93B2D1}"/>
              </a:ext>
            </a:extLst>
          </p:cNvPr>
          <p:cNvSpPr/>
          <p:nvPr/>
        </p:nvSpPr>
        <p:spPr>
          <a:xfrm>
            <a:off x="3491880" y="3501008"/>
            <a:ext cx="1803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Answer  3.</a:t>
            </a:r>
            <a:endParaRPr lang="ru-RU" sz="28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E3138B9-FA6C-4B2C-8436-7AC3D40F76F5}"/>
              </a:ext>
            </a:extLst>
          </p:cNvPr>
          <p:cNvSpPr/>
          <p:nvPr/>
        </p:nvSpPr>
        <p:spPr>
          <a:xfrm>
            <a:off x="251520" y="4293096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No, it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iasn’t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 The force which acts on the cord is 90 n. It is the third law.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Нет, не разорвётся. Сила,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действующая на верёвку 90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n.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225960"/>
            <a:ext cx="3312368" cy="53874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028903"/>
            <a:ext cx="8686800" cy="2234877"/>
          </a:xfrm>
        </p:spPr>
        <p:txBody>
          <a:bodyPr/>
          <a:lstStyle/>
          <a:p>
            <a:pPr marL="0" indent="265113" eaLnBrk="1" hangingPunct="1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There exist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relative to which any object either remains at rest or continues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in a straight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line unless acted on by some outer force.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2624" y="1780048"/>
            <a:ext cx="24867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u="sng" dirty="0">
                <a:solidFill>
                  <a:srgbClr val="FF0000"/>
                </a:solidFill>
                <a:latin typeface="+mn-lt"/>
              </a:rPr>
              <a:t>uniform motion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3296" y="1015549"/>
            <a:ext cx="3255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u="sng" dirty="0">
                <a:solidFill>
                  <a:srgbClr val="FF0000"/>
                </a:solidFill>
                <a:latin typeface="+mn-lt"/>
              </a:rPr>
              <a:t>frames of reference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 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id="{3B38A353-685C-482A-9567-2FB52E473E46}"/>
              </a:ext>
            </a:extLst>
          </p:cNvPr>
          <p:cNvSpPr txBox="1">
            <a:spLocks/>
          </p:cNvSpPr>
          <p:nvPr/>
        </p:nvSpPr>
        <p:spPr bwMode="auto">
          <a:xfrm>
            <a:off x="0" y="296492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5113"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Acceleration of an object is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to the resultant of forces acting on the object and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to its mass.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D16E4AF-1CDF-46AE-B2C5-C1F395786CEE}"/>
              </a:ext>
            </a:extLst>
          </p:cNvPr>
          <p:cNvSpPr/>
          <p:nvPr/>
        </p:nvSpPr>
        <p:spPr>
          <a:xfrm>
            <a:off x="5593195" y="2936093"/>
            <a:ext cx="15327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u="sng" dirty="0">
                <a:solidFill>
                  <a:srgbClr val="FF0000"/>
                </a:solidFill>
                <a:latin typeface="+mn-lt"/>
              </a:rPr>
              <a:t>directly</a:t>
            </a:r>
            <a:r>
              <a:rPr lang="ru-RU" sz="3200" u="sng" dirty="0">
                <a:solidFill>
                  <a:srgbClr val="FF0000"/>
                </a:solidFill>
                <a:latin typeface="+mn-lt"/>
              </a:rPr>
              <a:t> 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B6E2057-D145-4988-B31D-CAF2D4F2F0FD}"/>
              </a:ext>
            </a:extLst>
          </p:cNvPr>
          <p:cNvSpPr/>
          <p:nvPr/>
        </p:nvSpPr>
        <p:spPr>
          <a:xfrm>
            <a:off x="171430" y="3471997"/>
            <a:ext cx="23036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u="sng" dirty="0">
                <a:solidFill>
                  <a:srgbClr val="FF0000"/>
                </a:solidFill>
                <a:latin typeface="+mn-lt"/>
              </a:rPr>
              <a:t>Proportional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B1C84EB-1031-46E9-9929-EB3C59A2A68E}"/>
              </a:ext>
            </a:extLst>
          </p:cNvPr>
          <p:cNvSpPr/>
          <p:nvPr/>
        </p:nvSpPr>
        <p:spPr>
          <a:xfrm>
            <a:off x="2887916" y="3975461"/>
            <a:ext cx="41925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u="sng" dirty="0">
                <a:solidFill>
                  <a:srgbClr val="FF0000"/>
                </a:solidFill>
                <a:latin typeface="+mn-lt"/>
              </a:rPr>
              <a:t>inversely proportional</a:t>
            </a:r>
            <a:r>
              <a:rPr lang="en-US" sz="3200" dirty="0">
                <a:solidFill>
                  <a:srgbClr val="FF0000"/>
                </a:solidFill>
                <a:latin typeface="+mn-lt"/>
              </a:rPr>
              <a:t> 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Содержимое 2">
            <a:extLst>
              <a:ext uri="{FF2B5EF4-FFF2-40B4-BE49-F238E27FC236}">
                <a16:creationId xmlns:a16="http://schemas.microsoft.com/office/drawing/2014/main" id="{6236B650-C47F-4458-9743-5393B4BD0172}"/>
              </a:ext>
            </a:extLst>
          </p:cNvPr>
          <p:cNvSpPr txBox="1">
            <a:spLocks/>
          </p:cNvSpPr>
          <p:nvPr/>
        </p:nvSpPr>
        <p:spPr bwMode="auto">
          <a:xfrm>
            <a:off x="171430" y="5072687"/>
            <a:ext cx="8686800" cy="183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ru-RU" dirty="0">
                <a:solidFill>
                  <a:srgbClr val="FF0000"/>
                </a:solidFill>
              </a:rPr>
              <a:t>                  </a:t>
            </a:r>
            <a:r>
              <a:rPr lang="ru-RU" dirty="0"/>
              <a:t>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with which two objects act on each other are equal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and opposite in direction. 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7687C34-BCF8-41E8-8126-B6F60354F165}"/>
              </a:ext>
            </a:extLst>
          </p:cNvPr>
          <p:cNvSpPr/>
          <p:nvPr/>
        </p:nvSpPr>
        <p:spPr>
          <a:xfrm>
            <a:off x="462968" y="5072687"/>
            <a:ext cx="21193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u="sng" dirty="0">
                <a:solidFill>
                  <a:srgbClr val="FF0000"/>
                </a:solidFill>
                <a:latin typeface="+mn-lt"/>
              </a:rPr>
              <a:t>The forces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68313CE-C00C-4FD1-9DA1-0B12AC330BA0}"/>
              </a:ext>
            </a:extLst>
          </p:cNvPr>
          <p:cNvSpPr/>
          <p:nvPr/>
        </p:nvSpPr>
        <p:spPr>
          <a:xfrm>
            <a:off x="3021806" y="5575576"/>
            <a:ext cx="26431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u="sng" dirty="0">
                <a:solidFill>
                  <a:srgbClr val="FF0000"/>
                </a:solidFill>
                <a:latin typeface="+mn-lt"/>
              </a:rPr>
              <a:t>in magnitude</a:t>
            </a:r>
            <a:r>
              <a:rPr lang="en-US" sz="3200" dirty="0">
                <a:solidFill>
                  <a:srgbClr val="FF0000"/>
                </a:solidFill>
                <a:latin typeface="+mn-lt"/>
              </a:rPr>
              <a:t> 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uiExpand="1" build="p"/>
      <p:bldP spid="8" grpId="0"/>
      <p:bldP spid="9" grpId="0"/>
      <p:bldP spid="10" grpId="0"/>
      <p:bldP spid="11" grpId="0" build="p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88" y="285750"/>
            <a:ext cx="8429625" cy="61436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ru-RU" sz="2000" b="1" i="1" u="sng" dirty="0" err="1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b="1" i="1" u="sng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французского «пять». Таким образом, стихотворение состоящее из пяти строк.</a:t>
            </a:r>
          </a:p>
          <a:p>
            <a:pPr algn="just" eaLnBrk="1" hangingPunct="1">
              <a:defRPr/>
            </a:pPr>
            <a:r>
              <a:rPr lang="ru-RU" sz="2000" b="1" u="sng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Первая строка: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существительное, обозначающее тему </a:t>
            </a:r>
            <a:r>
              <a:rPr lang="ru-RU" sz="2000" b="1" dirty="0" err="1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defRPr/>
            </a:pPr>
            <a:r>
              <a:rPr lang="ru-RU" sz="2000" b="1" u="sng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Вторая строка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два прилагательных, раскрывающих какие-то интересные, характерные признаки явления, предмета, заявленного в теме </a:t>
            </a:r>
            <a:r>
              <a:rPr lang="ru-RU" sz="2000" b="1" dirty="0" err="1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defRPr/>
            </a:pPr>
            <a:r>
              <a:rPr lang="ru-RU" sz="2000" b="1" u="sng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Третья строка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3 глагола, раскрывающие действия, воздействия и т.д., свойственные данному явлению, предмету.</a:t>
            </a:r>
          </a:p>
          <a:p>
            <a:pPr algn="just" eaLnBrk="1" hangingPunct="1">
              <a:defRPr/>
            </a:pPr>
            <a:r>
              <a:rPr lang="ru-RU" sz="2000" b="1" u="sng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Четвертая строка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фраза, раскрывающая суть явления, предмета, усиливающая предыдущие 2 строки.</a:t>
            </a:r>
          </a:p>
          <a:p>
            <a:pPr algn="just" eaLnBrk="1" hangingPunct="1">
              <a:defRPr/>
            </a:pPr>
            <a:r>
              <a:rPr lang="ru-RU" sz="2000" b="1" u="sng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Пятая строка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существительное, выступающее как итог, вывод, подводящее черту.</a:t>
            </a:r>
          </a:p>
          <a:p>
            <a:pPr algn="just" eaLnBrk="1" hangingPunct="1">
              <a:defRPr/>
            </a:pPr>
            <a:endParaRPr lang="ru-RU" sz="20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Например: Закон</a:t>
            </a:r>
          </a:p>
          <a:p>
            <a:pPr algn="just" eaLnBrk="1" hangingPunct="1"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Справедливый, суровый</a:t>
            </a:r>
          </a:p>
          <a:p>
            <a:pPr algn="just" eaLnBrk="1" hangingPunct="1"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Предупреждает, защищает, наказывает</a:t>
            </a:r>
          </a:p>
          <a:p>
            <a:pPr algn="just" eaLnBrk="1" hangingPunct="1"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Необходимое условие существования общества</a:t>
            </a:r>
          </a:p>
          <a:p>
            <a:pPr algn="just" eaLnBrk="1" hangingPunct="1"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Необходимость</a:t>
            </a:r>
          </a:p>
          <a:p>
            <a:pPr algn="ctr" eaLnBrk="1" hangingPunct="1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337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ньютон\дом ньтона .jpg">
            <a:extLst>
              <a:ext uri="{FF2B5EF4-FFF2-40B4-BE49-F238E27FC236}">
                <a16:creationId xmlns:a16="http://schemas.microsoft.com/office/drawing/2014/main" id="{5011ABA2-7EA9-4981-A6BF-2C1A6CBE9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12369" y="554"/>
            <a:ext cx="2899406" cy="2276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:\ньютон\колледж в.jpg">
            <a:extLst>
              <a:ext uri="{FF2B5EF4-FFF2-40B4-BE49-F238E27FC236}">
                <a16:creationId xmlns:a16="http://schemas.microsoft.com/office/drawing/2014/main" id="{7EEB92D3-908B-4990-8079-EBF4B47CD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1774" y="554"/>
            <a:ext cx="2898063" cy="242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45265" y="4365105"/>
            <a:ext cx="288165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12634" y="4365104"/>
            <a:ext cx="321555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28184" y="2276873"/>
            <a:ext cx="2898735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0" y="4378984"/>
            <a:ext cx="2995553" cy="2434391"/>
          </a:xfrm>
          <a:prstGeom prst="rect">
            <a:avLst/>
          </a:prstGeom>
        </p:spPr>
      </p:pic>
      <p:pic>
        <p:nvPicPr>
          <p:cNvPr id="13" name="Picture 2" descr="C:\Documents and Settings\Администратор\Рабочий стол\Законы Ньютона\second.gif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2276872"/>
            <a:ext cx="3203848" cy="214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99" y="-9464"/>
            <a:ext cx="3312368" cy="233598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17847" y="2276872"/>
            <a:ext cx="3034754" cy="2110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13" name="AutoShape 77"/>
          <p:cNvSpPr>
            <a:spLocks noChangeArrowheads="1"/>
          </p:cNvSpPr>
          <p:nvPr/>
        </p:nvSpPr>
        <p:spPr bwMode="ltGray">
          <a:xfrm rot="5400000">
            <a:off x="-776287" y="1404937"/>
            <a:ext cx="3505200" cy="4048125"/>
          </a:xfrm>
          <a:custGeom>
            <a:avLst/>
            <a:gdLst>
              <a:gd name="G0" fmla="+- 64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4"/>
              <a:gd name="G18" fmla="*/ 64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64 10800 0"/>
              <a:gd name="G26" fmla="?: G9 G17 G25"/>
              <a:gd name="G27" fmla="?: G9 0 21600"/>
              <a:gd name="G28" fmla="cos 10800 11796480"/>
              <a:gd name="G29" fmla="sin 10800 11796480"/>
              <a:gd name="G30" fmla="sin 64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68 w 21600"/>
              <a:gd name="T15" fmla="*/ 10800 h 21600"/>
              <a:gd name="T16" fmla="*/ 10800 w 21600"/>
              <a:gd name="T17" fmla="*/ 10736 h 21600"/>
              <a:gd name="T18" fmla="*/ 16232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36" y="10800"/>
                </a:moveTo>
                <a:cubicBezTo>
                  <a:pt x="10736" y="10764"/>
                  <a:pt x="10764" y="10736"/>
                  <a:pt x="10800" y="10736"/>
                </a:cubicBezTo>
                <a:cubicBezTo>
                  <a:pt x="10835" y="10735"/>
                  <a:pt x="10863" y="10764"/>
                  <a:pt x="10864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4549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65565" name="AutoShape 29"/>
          <p:cNvSpPr>
            <a:spLocks noChangeArrowheads="1"/>
          </p:cNvSpPr>
          <p:nvPr/>
        </p:nvSpPr>
        <p:spPr bwMode="gray">
          <a:xfrm rot="5400000">
            <a:off x="-642974" y="1214422"/>
            <a:ext cx="4430713" cy="4430713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rgbClr val="00CCFF"/>
              </a:gs>
              <a:gs pos="50000">
                <a:schemeClr val="bg1">
                  <a:alpha val="0"/>
                </a:schemeClr>
              </a:gs>
              <a:gs pos="100000">
                <a:srgbClr val="00CCFF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65566" name="AutoShape 30"/>
          <p:cNvSpPr>
            <a:spLocks noChangeArrowheads="1"/>
          </p:cNvSpPr>
          <p:nvPr/>
        </p:nvSpPr>
        <p:spPr bwMode="ltGray">
          <a:xfrm>
            <a:off x="3929063" y="4143375"/>
            <a:ext cx="4826000" cy="5286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Третий Закон</a:t>
            </a:r>
            <a:endParaRPr lang="en-US" sz="2400" b="1" dirty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471" name="Group 31"/>
          <p:cNvGrpSpPr>
            <a:grpSpLocks/>
          </p:cNvGrpSpPr>
          <p:nvPr/>
        </p:nvGrpSpPr>
        <p:grpSpPr bwMode="auto">
          <a:xfrm>
            <a:off x="3357563" y="4286250"/>
            <a:ext cx="501650" cy="501650"/>
            <a:chOff x="1583" y="1494"/>
            <a:chExt cx="526" cy="526"/>
          </a:xfrm>
        </p:grpSpPr>
        <p:sp>
          <p:nvSpPr>
            <p:cNvPr id="18490" name="Oval 32"/>
            <p:cNvSpPr>
              <a:spLocks noChangeArrowheads="1"/>
            </p:cNvSpPr>
            <p:nvPr/>
          </p:nvSpPr>
          <p:spPr bwMode="gray">
            <a:xfrm>
              <a:off x="1583" y="1494"/>
              <a:ext cx="526" cy="526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8491" name="Oval 33"/>
            <p:cNvSpPr>
              <a:spLocks noChangeArrowheads="1"/>
            </p:cNvSpPr>
            <p:nvPr/>
          </p:nvSpPr>
          <p:spPr bwMode="gray">
            <a:xfrm>
              <a:off x="1634" y="1547"/>
              <a:ext cx="425" cy="425"/>
            </a:xfrm>
            <a:prstGeom prst="ellipse">
              <a:avLst/>
            </a:prstGeom>
            <a:gradFill rotWithShape="1">
              <a:gsLst>
                <a:gs pos="0">
                  <a:srgbClr val="10E470"/>
                </a:gs>
                <a:gs pos="100000">
                  <a:srgbClr val="098340"/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8492" name="Oval 34"/>
            <p:cNvSpPr>
              <a:spLocks noChangeArrowheads="1"/>
            </p:cNvSpPr>
            <p:nvPr/>
          </p:nvSpPr>
          <p:spPr bwMode="gray">
            <a:xfrm>
              <a:off x="1642" y="1557"/>
              <a:ext cx="406" cy="40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85001"/>
                  </a:srgbClr>
                </a:gs>
                <a:gs pos="100000">
                  <a:srgbClr val="A2A2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8493" name="Oval 35"/>
            <p:cNvSpPr>
              <a:spLocks noChangeArrowheads="1"/>
            </p:cNvSpPr>
            <p:nvPr/>
          </p:nvSpPr>
          <p:spPr bwMode="gray">
            <a:xfrm>
              <a:off x="1652" y="1582"/>
              <a:ext cx="265" cy="26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9940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65572" name="Oval 36"/>
            <p:cNvSpPr>
              <a:spLocks noChangeArrowheads="1"/>
            </p:cNvSpPr>
            <p:nvPr/>
          </p:nvSpPr>
          <p:spPr bwMode="gray">
            <a:xfrm>
              <a:off x="1660" y="1569"/>
              <a:ext cx="448" cy="368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0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accent5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sp>
        <p:nvSpPr>
          <p:cNvPr id="18472" name="AutoShape 38"/>
          <p:cNvSpPr>
            <a:spLocks noChangeArrowheads="1"/>
          </p:cNvSpPr>
          <p:nvPr/>
        </p:nvSpPr>
        <p:spPr bwMode="ltGray">
          <a:xfrm>
            <a:off x="3930650" y="3143250"/>
            <a:ext cx="4827588" cy="5286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onstantia" pitchFamily="18" charset="0"/>
            </a:endParaRPr>
          </a:p>
        </p:txBody>
      </p:sp>
      <p:grpSp>
        <p:nvGrpSpPr>
          <p:cNvPr id="18473" name="Group 39"/>
          <p:cNvGrpSpPr>
            <a:grpSpLocks/>
          </p:cNvGrpSpPr>
          <p:nvPr/>
        </p:nvGrpSpPr>
        <p:grpSpPr bwMode="auto">
          <a:xfrm>
            <a:off x="3357563" y="3214688"/>
            <a:ext cx="501650" cy="501650"/>
            <a:chOff x="1583" y="1494"/>
            <a:chExt cx="526" cy="526"/>
          </a:xfrm>
        </p:grpSpPr>
        <p:sp>
          <p:nvSpPr>
            <p:cNvPr id="18485" name="Oval 40"/>
            <p:cNvSpPr>
              <a:spLocks noChangeArrowheads="1"/>
            </p:cNvSpPr>
            <p:nvPr/>
          </p:nvSpPr>
          <p:spPr bwMode="gray">
            <a:xfrm>
              <a:off x="1583" y="1494"/>
              <a:ext cx="526" cy="526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8486" name="Oval 41"/>
            <p:cNvSpPr>
              <a:spLocks noChangeArrowheads="1"/>
            </p:cNvSpPr>
            <p:nvPr/>
          </p:nvSpPr>
          <p:spPr bwMode="gray">
            <a:xfrm>
              <a:off x="1634" y="1547"/>
              <a:ext cx="425" cy="425"/>
            </a:xfrm>
            <a:prstGeom prst="ellipse">
              <a:avLst/>
            </a:prstGeom>
            <a:gradFill rotWithShape="1">
              <a:gsLst>
                <a:gs pos="0">
                  <a:srgbClr val="10E470"/>
                </a:gs>
                <a:gs pos="100000">
                  <a:srgbClr val="098340"/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8487" name="Oval 42"/>
            <p:cNvSpPr>
              <a:spLocks noChangeArrowheads="1"/>
            </p:cNvSpPr>
            <p:nvPr/>
          </p:nvSpPr>
          <p:spPr bwMode="gray">
            <a:xfrm>
              <a:off x="1642" y="1557"/>
              <a:ext cx="406" cy="40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85001"/>
                  </a:srgbClr>
                </a:gs>
                <a:gs pos="100000">
                  <a:srgbClr val="A2A2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8488" name="Oval 43"/>
            <p:cNvSpPr>
              <a:spLocks noChangeArrowheads="1"/>
            </p:cNvSpPr>
            <p:nvPr/>
          </p:nvSpPr>
          <p:spPr bwMode="gray">
            <a:xfrm>
              <a:off x="1652" y="1582"/>
              <a:ext cx="265" cy="26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9940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8489" name="Oval 44"/>
            <p:cNvSpPr>
              <a:spLocks noChangeArrowheads="1"/>
            </p:cNvSpPr>
            <p:nvPr/>
          </p:nvSpPr>
          <p:spPr bwMode="gray">
            <a:xfrm>
              <a:off x="1659" y="1571"/>
              <a:ext cx="366" cy="36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0"/>
                  </a:srgbClr>
                </a:gs>
                <a:gs pos="100000">
                  <a:srgbClr val="C2C2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</p:grpSp>
      <p:sp>
        <p:nvSpPr>
          <p:cNvPr id="65581" name="AutoShape 45"/>
          <p:cNvSpPr>
            <a:spLocks noChangeArrowheads="1"/>
          </p:cNvSpPr>
          <p:nvPr/>
        </p:nvSpPr>
        <p:spPr bwMode="ltGray">
          <a:xfrm>
            <a:off x="3929063" y="2214563"/>
            <a:ext cx="4826000" cy="5302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Закон</a:t>
            </a:r>
            <a:endParaRPr lang="en-US" sz="2400" b="1" dirty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grpSp>
        <p:nvGrpSpPr>
          <p:cNvPr id="18475" name="Group 46"/>
          <p:cNvGrpSpPr>
            <a:grpSpLocks/>
          </p:cNvGrpSpPr>
          <p:nvPr/>
        </p:nvGrpSpPr>
        <p:grpSpPr bwMode="auto">
          <a:xfrm>
            <a:off x="3286125" y="2214563"/>
            <a:ext cx="501650" cy="501650"/>
            <a:chOff x="1583" y="1494"/>
            <a:chExt cx="526" cy="526"/>
          </a:xfrm>
        </p:grpSpPr>
        <p:sp>
          <p:nvSpPr>
            <p:cNvPr id="18480" name="Oval 47"/>
            <p:cNvSpPr>
              <a:spLocks noChangeArrowheads="1"/>
            </p:cNvSpPr>
            <p:nvPr/>
          </p:nvSpPr>
          <p:spPr bwMode="gray">
            <a:xfrm>
              <a:off x="1583" y="1494"/>
              <a:ext cx="526" cy="526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8481" name="Oval 48"/>
            <p:cNvSpPr>
              <a:spLocks noChangeArrowheads="1"/>
            </p:cNvSpPr>
            <p:nvPr/>
          </p:nvSpPr>
          <p:spPr bwMode="gray">
            <a:xfrm>
              <a:off x="1634" y="1547"/>
              <a:ext cx="425" cy="425"/>
            </a:xfrm>
            <a:prstGeom prst="ellipse">
              <a:avLst/>
            </a:prstGeom>
            <a:gradFill rotWithShape="1">
              <a:gsLst>
                <a:gs pos="0">
                  <a:srgbClr val="10E470"/>
                </a:gs>
                <a:gs pos="100000">
                  <a:srgbClr val="098340"/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8482" name="Oval 49"/>
            <p:cNvSpPr>
              <a:spLocks noChangeArrowheads="1"/>
            </p:cNvSpPr>
            <p:nvPr/>
          </p:nvSpPr>
          <p:spPr bwMode="gray">
            <a:xfrm>
              <a:off x="1642" y="1557"/>
              <a:ext cx="406" cy="406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85001"/>
                  </a:srgbClr>
                </a:gs>
                <a:gs pos="100000">
                  <a:srgbClr val="A2A2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8483" name="Oval 50"/>
            <p:cNvSpPr>
              <a:spLocks noChangeArrowheads="1"/>
            </p:cNvSpPr>
            <p:nvPr/>
          </p:nvSpPr>
          <p:spPr bwMode="gray">
            <a:xfrm>
              <a:off x="1652" y="1582"/>
              <a:ext cx="265" cy="26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9940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8484" name="Oval 51"/>
            <p:cNvSpPr>
              <a:spLocks noChangeArrowheads="1"/>
            </p:cNvSpPr>
            <p:nvPr/>
          </p:nvSpPr>
          <p:spPr bwMode="gray">
            <a:xfrm>
              <a:off x="1583" y="1794"/>
              <a:ext cx="366" cy="218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0"/>
                  </a:srgbClr>
                </a:gs>
                <a:gs pos="100000">
                  <a:srgbClr val="C2C2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  <a:latin typeface="Constantia" pitchFamily="18" charset="0"/>
                </a:rPr>
                <a:t>1</a:t>
              </a:r>
            </a:p>
            <a:p>
              <a:endParaRPr lang="ru-RU">
                <a:latin typeface="Constantia" pitchFamily="18" charset="0"/>
              </a:endParaRPr>
            </a:p>
          </p:txBody>
        </p:sp>
      </p:grpSp>
      <p:sp>
        <p:nvSpPr>
          <p:cNvPr id="65602" name="Text Box 66"/>
          <p:cNvSpPr txBox="1">
            <a:spLocks noChangeArrowheads="1"/>
          </p:cNvSpPr>
          <p:nvPr/>
        </p:nvSpPr>
        <p:spPr bwMode="white">
          <a:xfrm>
            <a:off x="116572" y="3275573"/>
            <a:ext cx="3214688" cy="2554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tx1">
                  <a:lumMod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tx1">
                  <a:lumMod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tx1">
                  <a:lumMod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>
                  <a:lumMod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>
                  <a:lumMod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ФУНДАМЕНТАЛЬНЫЕ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ЗАКОНЫ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МЕХАНИКИ</a:t>
            </a:r>
            <a:endParaRPr lang="en-US" sz="2000" b="1" dirty="0">
              <a:solidFill>
                <a:schemeClr val="tx1">
                  <a:lumMod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609" name="Text Box 73"/>
          <p:cNvSpPr txBox="1">
            <a:spLocks noChangeArrowheads="1"/>
          </p:cNvSpPr>
          <p:nvPr/>
        </p:nvSpPr>
        <p:spPr bwMode="black">
          <a:xfrm>
            <a:off x="4071938" y="3214688"/>
            <a:ext cx="3733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Второй закон</a:t>
            </a:r>
            <a:endParaRPr lang="en-US" sz="2400" b="1" dirty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78" name="Text Box 68"/>
          <p:cNvSpPr txBox="1">
            <a:spLocks noChangeArrowheads="1"/>
          </p:cNvSpPr>
          <p:nvPr/>
        </p:nvSpPr>
        <p:spPr bwMode="auto">
          <a:xfrm>
            <a:off x="3500438" y="3286125"/>
            <a:ext cx="311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b="1">
                <a:solidFill>
                  <a:srgbClr val="000000"/>
                </a:solidFill>
                <a:latin typeface="Constantia" pitchFamily="18" charset="0"/>
              </a:rPr>
              <a:t>2</a:t>
            </a:r>
          </a:p>
        </p:txBody>
      </p:sp>
      <p:pic>
        <p:nvPicPr>
          <p:cNvPr id="18479" name="Picture 7" descr="Ньюто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4932" y="1414477"/>
            <a:ext cx="2374900" cy="33940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3" name="Заголовок 1">
            <a:extLst>
              <a:ext uri="{FF2B5EF4-FFF2-40B4-BE49-F238E27FC236}">
                <a16:creationId xmlns:a16="http://schemas.microsoft.com/office/drawing/2014/main" id="{0F7CEA03-2365-499D-A7F4-23280D68A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i="1" dirty="0">
                <a:solidFill>
                  <a:schemeClr val="tx1"/>
                </a:solidFill>
              </a:rPr>
              <a:t>ПО ЗАКОНАМ НЬЮТОНА</a:t>
            </a:r>
          </a:p>
        </p:txBody>
      </p:sp>
      <p:sp>
        <p:nvSpPr>
          <p:cNvPr id="34" name="Заголовок 2">
            <a:extLst>
              <a:ext uri="{FF2B5EF4-FFF2-40B4-BE49-F238E27FC236}">
                <a16:creationId xmlns:a16="http://schemas.microsoft.com/office/drawing/2014/main" id="{0A6BA9FF-53CF-44B8-A70F-7CBC59C6F4CE}"/>
              </a:ext>
            </a:extLst>
          </p:cNvPr>
          <p:cNvSpPr txBox="1">
            <a:spLocks/>
          </p:cNvSpPr>
          <p:nvPr/>
        </p:nvSpPr>
        <p:spPr>
          <a:xfrm>
            <a:off x="2195735" y="4396154"/>
            <a:ext cx="7128793" cy="2143116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algn="ctr">
              <a:defRPr/>
            </a:pP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Закон всемирного  тяготения</a:t>
            </a:r>
            <a:r>
              <a:rPr lang="ru-RU" sz="5400" b="1" dirty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/>
            </a:r>
            <a:br>
              <a:rPr lang="ru-RU" sz="5400" b="1" dirty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</a:br>
            <a:endParaRPr lang="ru-RU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ньютон\дом ньтона .jpg">
            <a:extLst>
              <a:ext uri="{FF2B5EF4-FFF2-40B4-BE49-F238E27FC236}">
                <a16:creationId xmlns:a16="http://schemas.microsoft.com/office/drawing/2014/main" id="{5011ABA2-7EA9-4981-A6BF-2C1A6CBE9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839" y="20877"/>
            <a:ext cx="2915816" cy="3192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:\ньютон\колледж в.jpg">
            <a:extLst>
              <a:ext uri="{FF2B5EF4-FFF2-40B4-BE49-F238E27FC236}">
                <a16:creationId xmlns:a16="http://schemas.microsoft.com/office/drawing/2014/main" id="{7EEB92D3-908B-4990-8079-EBF4B47CD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242" y="0"/>
            <a:ext cx="3083918" cy="319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M:\ньютон\ньютон 1.jpg">
            <a:extLst>
              <a:ext uri="{FF2B5EF4-FFF2-40B4-BE49-F238E27FC236}">
                <a16:creationId xmlns:a16="http://schemas.microsoft.com/office/drawing/2014/main" id="{F6C260A4-A9C1-45CB-9FF2-8BE251B5C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35426" y="20878"/>
            <a:ext cx="3076354" cy="3192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27" y="3212976"/>
            <a:ext cx="2923016" cy="366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44308" y="3212976"/>
            <a:ext cx="3067852" cy="364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G:\ньютон\телескоп ньтона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04189" y="3212975"/>
            <a:ext cx="3147116" cy="364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6600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876800" y="3886200"/>
            <a:ext cx="3810000" cy="27432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i="1">
                <a:latin typeface="Times New Roman" pitchFamily="18" charset="0"/>
              </a:rPr>
              <a:t>  </a:t>
            </a:r>
            <a:r>
              <a:rPr lang="ru-RU" sz="3600" b="1" i="1">
                <a:latin typeface="Times New Roman" pitchFamily="18" charset="0"/>
              </a:rPr>
              <a:t>Скорость тела изменяется,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600" b="1" i="1">
                <a:latin typeface="Times New Roman" pitchFamily="18" charset="0"/>
              </a:rPr>
              <a:t>если на него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600" b="1" i="1">
                <a:solidFill>
                  <a:srgbClr val="CC0000"/>
                </a:solidFill>
                <a:latin typeface="Times New Roman" pitchFamily="18" charset="0"/>
              </a:rPr>
              <a:t>действуют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600" b="1" i="1">
                <a:solidFill>
                  <a:srgbClr val="CC0000"/>
                </a:solidFill>
                <a:latin typeface="Times New Roman" pitchFamily="18" charset="0"/>
              </a:rPr>
              <a:t>другие тела!!!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274638"/>
            <a:ext cx="7858180" cy="79690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tx1"/>
                </a:solidFill>
                <a:latin typeface="Times New Roman" pitchFamily="18" charset="0"/>
              </a:rPr>
              <a:t>Как можно изменить скорость тела?</a:t>
            </a:r>
          </a:p>
        </p:txBody>
      </p:sp>
      <p:pic>
        <p:nvPicPr>
          <p:cNvPr id="34820" name="Picture 4" descr="11в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52400"/>
            <a:ext cx="852488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17" descr="Image24"/>
          <p:cNvPicPr>
            <a:picLocks noChangeAspect="1" noChangeArrowheads="1"/>
          </p:cNvPicPr>
          <p:nvPr/>
        </p:nvPicPr>
        <p:blipFill>
          <a:blip r:embed="rId3" cstate="email"/>
          <a:srcRect t="4996" b="4996"/>
          <a:stretch>
            <a:fillRect/>
          </a:stretch>
        </p:blipFill>
        <p:spPr bwMode="auto">
          <a:xfrm>
            <a:off x="762000" y="4267200"/>
            <a:ext cx="2193925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Picture 18" descr="Image6"/>
          <p:cNvPicPr>
            <a:picLocks noChangeAspect="1" noChangeArrowheads="1"/>
          </p:cNvPicPr>
          <p:nvPr/>
        </p:nvPicPr>
        <p:blipFill>
          <a:blip r:embed="rId4" cstate="email"/>
          <a:srcRect l="7559" r="13606" b="6299"/>
          <a:stretch>
            <a:fillRect/>
          </a:stretch>
        </p:blipFill>
        <p:spPr bwMode="auto">
          <a:xfrm>
            <a:off x="2895600" y="3886200"/>
            <a:ext cx="1878013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Picture 20" descr="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48000" y="1752600"/>
            <a:ext cx="36576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21" descr="06e-i3"/>
          <p:cNvPicPr>
            <a:picLocks noChangeAspect="1" noChangeArrowheads="1"/>
          </p:cNvPicPr>
          <p:nvPr/>
        </p:nvPicPr>
        <p:blipFill>
          <a:blip r:embed="rId6" cstate="email"/>
          <a:srcRect l="56265"/>
          <a:stretch>
            <a:fillRect/>
          </a:stretch>
        </p:blipFill>
        <p:spPr bwMode="auto">
          <a:xfrm>
            <a:off x="685800" y="1219200"/>
            <a:ext cx="223361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4" name="Picture 24" descr="06e-i3"/>
          <p:cNvPicPr>
            <a:picLocks noChangeAspect="1" noChangeArrowheads="1"/>
          </p:cNvPicPr>
          <p:nvPr/>
        </p:nvPicPr>
        <p:blipFill>
          <a:blip r:embed="rId6" cstate="email"/>
          <a:srcRect t="15118" r="73389"/>
          <a:stretch>
            <a:fillRect/>
          </a:stretch>
        </p:blipFill>
        <p:spPr bwMode="auto">
          <a:xfrm>
            <a:off x="7072313" y="1143000"/>
            <a:ext cx="15176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6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"/>
                            </p:stCondLst>
                            <p:childTnLst>
                              <p:par>
                                <p:cTn id="5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800"/>
                            </p:stCondLst>
                            <p:childTnLst>
                              <p:par>
                                <p:cTn id="5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371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</a:rPr>
              <a:t>Как зависит изменение скорости тела </a:t>
            </a:r>
            <a:br>
              <a:rPr lang="ru-RU" sz="3200" b="1" i="1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</a:rPr>
              <a:t>от величины действия другого тела?</a:t>
            </a:r>
          </a:p>
        </p:txBody>
      </p:sp>
      <p:pic>
        <p:nvPicPr>
          <p:cNvPr id="35843" name="Picture 9" descr="11в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52400"/>
            <a:ext cx="852488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381000" y="4724400"/>
            <a:ext cx="8382000" cy="167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CC0000"/>
                </a:solidFill>
                <a:latin typeface="Times New Roman" pitchFamily="18" charset="0"/>
              </a:rPr>
              <a:t>Чем меньше действие другого тела, тем дольше сохраняется скорость движения и тем ближе движение к равномерному!!!</a:t>
            </a:r>
          </a:p>
        </p:txBody>
      </p:sp>
      <p:pic>
        <p:nvPicPr>
          <p:cNvPr id="15371" name="Picture 11" descr="14a-i1"/>
          <p:cNvPicPr>
            <a:picLocks noChangeAspect="1" noChangeArrowheads="1"/>
          </p:cNvPicPr>
          <p:nvPr/>
        </p:nvPicPr>
        <p:blipFill>
          <a:blip r:embed="rId3" cstate="email"/>
          <a:srcRect b="65991"/>
          <a:stretch>
            <a:fillRect/>
          </a:stretch>
        </p:blipFill>
        <p:spPr bwMode="auto">
          <a:xfrm>
            <a:off x="457200" y="1447800"/>
            <a:ext cx="82296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2" descr="14a-i1"/>
          <p:cNvPicPr>
            <a:picLocks noChangeAspect="1" noChangeArrowheads="1"/>
          </p:cNvPicPr>
          <p:nvPr/>
        </p:nvPicPr>
        <p:blipFill>
          <a:blip r:embed="rId3" cstate="email"/>
          <a:srcRect b="29996"/>
          <a:stretch>
            <a:fillRect/>
          </a:stretch>
        </p:blipFill>
        <p:spPr bwMode="auto">
          <a:xfrm>
            <a:off x="457200" y="1447800"/>
            <a:ext cx="82296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13" descr="14a-i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447800"/>
            <a:ext cx="8229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05800" cy="14779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</a:rPr>
              <a:t>1. Водитель микроавтобуса, увидев стоящий на дороге автомобиль, нажал на тормоза, но не избежал столкновения. Объясните, почему?</a:t>
            </a:r>
          </a:p>
        </p:txBody>
      </p:sp>
      <p:pic>
        <p:nvPicPr>
          <p:cNvPr id="37891" name="Picture 4" descr="index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583" y="1754510"/>
            <a:ext cx="2957033" cy="189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6CEB871D-41FD-48D3-88E8-661E968E2F17}"/>
              </a:ext>
            </a:extLst>
          </p:cNvPr>
          <p:cNvSpPr txBox="1">
            <a:spLocks noChangeArrowheads="1"/>
          </p:cNvSpPr>
          <p:nvPr/>
        </p:nvSpPr>
        <p:spPr>
          <a:xfrm>
            <a:off x="476300" y="3462189"/>
            <a:ext cx="8229601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latin typeface="Times New Roman" pitchFamily="18" charset="0"/>
              </a:rPr>
              <a:t>2. Объясните назначение ремней безопасности в автомобиле.</a:t>
            </a:r>
          </a:p>
        </p:txBody>
      </p:sp>
      <p:pic>
        <p:nvPicPr>
          <p:cNvPr id="6" name="Picture 4" descr="49">
            <a:extLst>
              <a:ext uri="{FF2B5EF4-FFF2-40B4-BE49-F238E27FC236}">
                <a16:creationId xmlns:a16="http://schemas.microsoft.com/office/drawing/2014/main" id="{CA99612C-96E1-4CAE-B19A-F13C3D58E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95926" y="4679157"/>
            <a:ext cx="2952148" cy="2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>
            <a:extLst>
              <a:ext uri="{FF2B5EF4-FFF2-40B4-BE49-F238E27FC236}">
                <a16:creationId xmlns:a16="http://schemas.microsoft.com/office/drawing/2014/main" id="{62C6BD30-47C1-4B32-9551-9EAD8A4580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01379" name="Picture 3" descr="законы Ньютона КМ">
            <a:extLst>
              <a:ext uri="{FF2B5EF4-FFF2-40B4-BE49-F238E27FC236}">
                <a16:creationId xmlns:a16="http://schemas.microsoft.com/office/drawing/2014/main" id="{89DFEADE-A4F4-4C7B-A2B1-C9B463099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VOCABULARY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143500"/>
          </a:xfrm>
        </p:spPr>
        <p:txBody>
          <a:bodyPr/>
          <a:lstStyle/>
          <a:p>
            <a:pPr eaLnBrk="1" hangingPunct="1"/>
            <a:r>
              <a:rPr lang="ru-RU" sz="2000" dirty="0"/>
              <a:t>а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cceleration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ək,selə’reiʃn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] 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ускорение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 magnitude [‘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mægnit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ju:d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]-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величине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force [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fɔ:s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]-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сила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outer of force [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autə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]-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внешняя сила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frame of reference [‘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refrəns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]-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система отсчета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inversely proportional[‘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in’və:sli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prə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pɔ:ʃənl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]-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обратно пропорционально 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directly proportional[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di’rektli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prə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pɔ:ʃənl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]-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прямо пропорциональна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resultant of forces [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ri’zʌltənt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]-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равнодействующая сил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inertia [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i’nə:ʃjə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]-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инерция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opposite  in direction [‘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ɔpəzit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]-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противоположные стороны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relative to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smth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.[‘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relətiv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]-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относительно чего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to move in a straight line-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двигаться по прямой линии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to remain at rest-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оставаться в покое</a:t>
            </a:r>
          </a:p>
          <a:p>
            <a:pPr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uniform motion[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məuʃən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равномерное движение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727</TotalTime>
  <Words>688</Words>
  <Application>Microsoft Office PowerPoint</Application>
  <PresentationFormat>Экран (4:3)</PresentationFormat>
  <Paragraphs>116</Paragraphs>
  <Slides>15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Constantia</vt:lpstr>
      <vt:lpstr>Monotype Corsiva</vt:lpstr>
      <vt:lpstr>Times New Roman</vt:lpstr>
      <vt:lpstr>Wingdings</vt:lpstr>
      <vt:lpstr>Wingdings 2</vt:lpstr>
      <vt:lpstr>Бумажная</vt:lpstr>
      <vt:lpstr>Презентация PowerPoint</vt:lpstr>
      <vt:lpstr>Презентация PowerPoint</vt:lpstr>
      <vt:lpstr>ПО ЗАКОНАМ НЬЮТОНА</vt:lpstr>
      <vt:lpstr>Презентация PowerPoint</vt:lpstr>
      <vt:lpstr>Как можно изменить скорость тела?</vt:lpstr>
      <vt:lpstr>Как зависит изменение скорости тела  от величины действия другого тела?</vt:lpstr>
      <vt:lpstr>1. Водитель микроавтобуса, увидев стоящий на дороге автомобиль, нажал на тормоза, но не избежал столкновения. Объясните, почему?</vt:lpstr>
      <vt:lpstr>Презентация PowerPoint</vt:lpstr>
      <vt:lpstr> VOCABULARY </vt:lpstr>
      <vt:lpstr>     THE FIRST LAW</vt:lpstr>
      <vt:lpstr>Problem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70</cp:revision>
  <dcterms:created xsi:type="dcterms:W3CDTF">2012-11-06T15:12:43Z</dcterms:created>
  <dcterms:modified xsi:type="dcterms:W3CDTF">2026-01-31T06:57:59Z</dcterms:modified>
</cp:coreProperties>
</file>