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pen Sans" panose="020B0604020202020204" charset="0"/>
      <p:regular r:id="rId16"/>
    </p:embeddedFont>
    <p:embeddedFont>
      <p:font typeface="Open Sans Extra Bold" panose="020B0604020202020204" charset="0"/>
      <p:regular r:id="rId17"/>
    </p:embeddedFont>
    <p:embeddedFont>
      <p:font typeface="Ubuntu" panose="020B0604020202020204" charset="0"/>
      <p:regular r:id="rId18"/>
    </p:embeddedFont>
    <p:embeddedFont>
      <p:font typeface="Ubuntu Bold" panose="020B0604020202020204" charset="0"/>
      <p:regular r:id="rId19"/>
    </p:embeddedFont>
    <p:embeddedFont>
      <p:font typeface="Vollkorn" panose="020B0604020202020204" charset="0"/>
      <p:regular r:id="rId20"/>
    </p:embeddedFont>
    <p:embeddedFont>
      <p:font typeface="Vollkorn 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438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709" t="8385" r="709" b="838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338424" y="-983527"/>
            <a:ext cx="10974169" cy="12130857"/>
          </a:xfrm>
          <a:prstGeom prst="rect">
            <a:avLst/>
          </a:prstGeom>
          <a:solidFill>
            <a:srgbClr val="F8FFEF">
              <a:alpha val="94901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286666" y="1028700"/>
            <a:ext cx="1112937" cy="96461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9570251" y="6282114"/>
            <a:ext cx="7689049" cy="2033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810"/>
              </a:lnSpc>
            </a:pPr>
            <a:r>
              <a:rPr lang="en-US" sz="7100">
                <a:solidFill>
                  <a:srgbClr val="755B60"/>
                </a:solidFill>
                <a:latin typeface="Ubuntu Bold"/>
              </a:rPr>
              <a:t>"ЛЕСНЫЕ ПРОФЕССИИ"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484703" y="5081901"/>
            <a:ext cx="4914900" cy="8370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dirty="0" err="1">
                <a:solidFill>
                  <a:srgbClr val="755B60"/>
                </a:solidFill>
                <a:latin typeface="Ubuntu Bold"/>
              </a:rPr>
              <a:t>Классный</a:t>
            </a:r>
            <a:r>
              <a:rPr lang="en-US" sz="5200" dirty="0">
                <a:solidFill>
                  <a:srgbClr val="755B60"/>
                </a:solidFill>
                <a:latin typeface="Ubuntu Bold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 Bold"/>
              </a:rPr>
              <a:t>час</a:t>
            </a:r>
            <a:endParaRPr lang="en-US" sz="5200" dirty="0">
              <a:solidFill>
                <a:srgbClr val="755B60"/>
              </a:solidFill>
              <a:latin typeface="Ubuntu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38175" y="-590550"/>
            <a:ext cx="19564350" cy="11430000"/>
            <a:chOff x="0" y="0"/>
            <a:chExt cx="26085800" cy="15240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21436" r="21436"/>
            <a:stretch>
              <a:fillRect/>
            </a:stretch>
          </p:blipFill>
          <p:spPr>
            <a:xfrm>
              <a:off x="0" y="0"/>
              <a:ext cx="13042900" cy="15240000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l="21436" r="21436"/>
            <a:stretch>
              <a:fillRect/>
            </a:stretch>
          </p:blipFill>
          <p:spPr>
            <a:xfrm>
              <a:off x="13042900" y="0"/>
              <a:ext cx="13042900" cy="15240000"/>
            </a:xfrm>
            <a:prstGeom prst="rect">
              <a:avLst/>
            </a:prstGeom>
          </p:spPr>
        </p:pic>
      </p:grpSp>
      <p:grpSp>
        <p:nvGrpSpPr>
          <p:cNvPr id="5" name="Group 5"/>
          <p:cNvGrpSpPr/>
          <p:nvPr/>
        </p:nvGrpSpPr>
        <p:grpSpPr>
          <a:xfrm>
            <a:off x="4474422" y="1549400"/>
            <a:ext cx="9339157" cy="7188200"/>
            <a:chOff x="0" y="0"/>
            <a:chExt cx="12452209" cy="9584267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12452209" cy="9584267"/>
            </a:xfrm>
            <a:prstGeom prst="rect">
              <a:avLst/>
            </a:prstGeom>
            <a:solidFill>
              <a:srgbClr val="F8FFEF">
                <a:alpha val="94901"/>
              </a:srgbClr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859140" y="927752"/>
              <a:ext cx="10733930" cy="64975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50"/>
                </a:lnSpc>
              </a:pPr>
              <a:r>
                <a:rPr lang="en-US" sz="3125" dirty="0">
                  <a:solidFill>
                    <a:srgbClr val="755B60"/>
                  </a:solidFill>
                  <a:latin typeface="Vollkorn Bold"/>
                </a:rPr>
                <a:t>ЕГЕРЬ</a:t>
              </a:r>
            </a:p>
            <a:p>
              <a:pPr algn="ctr">
                <a:lnSpc>
                  <a:spcPts val="3750"/>
                </a:lnSpc>
              </a:pPr>
              <a:r>
                <a:rPr lang="en-US" sz="3125" dirty="0">
                  <a:solidFill>
                    <a:srgbClr val="755B60"/>
                  </a:solidFill>
                  <a:latin typeface="Vollkorn Bold"/>
                </a:rPr>
                <a:t>ЭТО СОТРУДНИК ОХОТНИЧЬЕГО</a:t>
              </a:r>
            </a:p>
            <a:p>
              <a:pPr algn="ctr">
                <a:lnSpc>
                  <a:spcPts val="3750"/>
                </a:lnSpc>
              </a:pPr>
              <a:r>
                <a:rPr lang="en-US" sz="3125" dirty="0">
                  <a:solidFill>
                    <a:srgbClr val="755B60"/>
                  </a:solidFill>
                  <a:latin typeface="Vollkorn Bold"/>
                </a:rPr>
                <a:t>ХОЗЯЙСТВА, КОТОРЫЙ ОТВЕЧАЕТ ЗА ОХРАНУ ЖИВОТНЫХ, СОЗДАНИЕ ДЛЯ НИХ УСЛОВИЙ И</a:t>
              </a:r>
            </a:p>
            <a:p>
              <a:pPr algn="ctr">
                <a:lnSpc>
                  <a:spcPts val="3750"/>
                </a:lnSpc>
              </a:pPr>
              <a:r>
                <a:rPr lang="en-US" sz="3125" dirty="0">
                  <a:solidFill>
                    <a:srgbClr val="755B60"/>
                  </a:solidFill>
                  <a:latin typeface="Vollkorn Bold"/>
                </a:rPr>
                <a:t>ОРГАНИЗАЦИЮ ОХОТЫ НА ВВЕРЕННОМ ЕМУ УЧАСТКЕ. ОБЫЧНО ЕГЕРЯ ЯВЛЯЮТСЯ ПРОФЕССИОНАЛЬНЫМИ ОХОТНИКАМИ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0519" b="40519"/>
          <a:stretch>
            <a:fillRect/>
          </a:stretch>
        </p:blipFill>
        <p:spPr>
          <a:xfrm>
            <a:off x="-436439" y="6792436"/>
            <a:ext cx="19218028" cy="242776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1028700"/>
            <a:ext cx="6888264" cy="83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30"/>
              </a:lnSpc>
            </a:pPr>
            <a:r>
              <a:rPr lang="en-US" sz="5525">
                <a:solidFill>
                  <a:srgbClr val="755B60"/>
                </a:solidFill>
                <a:latin typeface="Vollkorn Bold"/>
              </a:rPr>
              <a:t>Лесничий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849935" y="942975"/>
            <a:ext cx="8317287" cy="1464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55B60"/>
                </a:solidFill>
                <a:latin typeface="Vollkorn"/>
              </a:rPr>
              <a:t>специалист по лесоустройству, защите и использованию леса.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588199" y="9789795"/>
            <a:ext cx="8407701" cy="306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en-US" sz="1800">
                <a:solidFill>
                  <a:srgbClr val="755B60"/>
                </a:solidFill>
                <a:latin typeface="Vollkorn"/>
              </a:rPr>
              <a:t>"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21436" y="4799616"/>
            <a:ext cx="13779698" cy="1661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80"/>
              </a:lnSpc>
            </a:pPr>
            <a:r>
              <a:rPr lang="en-US" sz="3200">
                <a:solidFill>
                  <a:srgbClr val="755B60"/>
                </a:solidFill>
                <a:latin typeface="Open Sans Extra Bold"/>
              </a:rPr>
              <a:t>Лесничий - не только охраняет лес от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755B60"/>
                </a:solidFill>
                <a:latin typeface="Open Sans Extra Bold"/>
              </a:rPr>
              <a:t>браконьерства и вырубок, но также оказывает помощь лесу, </a:t>
            </a:r>
          </a:p>
          <a:p>
            <a:pPr>
              <a:lnSpc>
                <a:spcPts val="4480"/>
              </a:lnSpc>
            </a:pPr>
            <a:r>
              <a:rPr lang="en-US" sz="3200">
                <a:solidFill>
                  <a:srgbClr val="755B60"/>
                </a:solidFill>
                <a:latin typeface="Open Sans Extra Bold"/>
              </a:rPr>
              <a:t>как целостной экосистеме.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08501" y="1050608"/>
            <a:ext cx="11036601" cy="61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755B60"/>
                </a:solidFill>
                <a:latin typeface="Ubuntu"/>
              </a:rPr>
              <a:t>Обязанности лесничего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2896883"/>
            <a:ext cx="7798101" cy="1428750"/>
            <a:chOff x="0" y="0"/>
            <a:chExt cx="10397469" cy="1905000"/>
          </a:xfrm>
        </p:grpSpPr>
        <p:sp>
          <p:nvSpPr>
            <p:cNvPr id="4" name="TextBox 4"/>
            <p:cNvSpPr txBox="1"/>
            <p:nvPr/>
          </p:nvSpPr>
          <p:spPr>
            <a:xfrm>
              <a:off x="1016000" y="-9525"/>
              <a:ext cx="9381469" cy="191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ПОДГОТОВКА ТЕРРИТОРИИ ПОД ПОСАДКУ НОВЫХ</a:t>
              </a:r>
            </a:p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ДЕРЕВЬЕВ</a:t>
              </a:r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9461199" y="2896883"/>
            <a:ext cx="7798101" cy="476250"/>
            <a:chOff x="0" y="0"/>
            <a:chExt cx="10397469" cy="635000"/>
          </a:xfrm>
        </p:grpSpPr>
        <p:sp>
          <p:nvSpPr>
            <p:cNvPr id="8" name="TextBox 8"/>
            <p:cNvSpPr txBox="1"/>
            <p:nvPr/>
          </p:nvSpPr>
          <p:spPr>
            <a:xfrm>
              <a:off x="1016000" y="-9525"/>
              <a:ext cx="9381469" cy="64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УБОРКА МУСОРА</a:t>
              </a: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028700" y="6040133"/>
            <a:ext cx="7798101" cy="476250"/>
            <a:chOff x="0" y="0"/>
            <a:chExt cx="10397469" cy="635000"/>
          </a:xfrm>
        </p:grpSpPr>
        <p:sp>
          <p:nvSpPr>
            <p:cNvPr id="12" name="TextBox 12"/>
            <p:cNvSpPr txBox="1"/>
            <p:nvPr/>
          </p:nvSpPr>
          <p:spPr>
            <a:xfrm>
              <a:off x="1016000" y="-9525"/>
              <a:ext cx="9381469" cy="64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ОХРАНА ЛЕСОВ ОТ ПОЖАРА</a:t>
              </a:r>
            </a:p>
          </p:txBody>
        </p:sp>
        <p:grpSp>
          <p:nvGrpSpPr>
            <p:cNvPr id="13" name="Group 13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alphaModFix amt="19999"/>
          </a:blip>
          <a:srcRect/>
          <a:stretch>
            <a:fillRect/>
          </a:stretch>
        </p:blipFill>
        <p:spPr>
          <a:xfrm>
            <a:off x="13584827" y="5296304"/>
            <a:ext cx="6226267" cy="5396471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9594549" y="6040133"/>
            <a:ext cx="7798101" cy="476250"/>
            <a:chOff x="0" y="0"/>
            <a:chExt cx="10397469" cy="635000"/>
          </a:xfrm>
        </p:grpSpPr>
        <p:sp>
          <p:nvSpPr>
            <p:cNvPr id="17" name="TextBox 17"/>
            <p:cNvSpPr txBox="1"/>
            <p:nvPr/>
          </p:nvSpPr>
          <p:spPr>
            <a:xfrm>
              <a:off x="1016000" y="-9525"/>
              <a:ext cx="9381469" cy="64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ВОССТАНОВЛЕНИЕ ЛЕСА</a:t>
              </a:r>
            </a:p>
          </p:txBody>
        </p:sp>
        <p:grpSp>
          <p:nvGrpSpPr>
            <p:cNvPr id="18" name="Group 18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40519" b="40519"/>
          <a:stretch>
            <a:fillRect/>
          </a:stretch>
        </p:blipFill>
        <p:spPr>
          <a:xfrm>
            <a:off x="-436439" y="6792436"/>
            <a:ext cx="19218028" cy="242776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220843" y="2846549"/>
            <a:ext cx="3040676" cy="2325855"/>
            <a:chOff x="0" y="0"/>
            <a:chExt cx="4054234" cy="3101140"/>
          </a:xfrm>
        </p:grpSpPr>
        <p:sp>
          <p:nvSpPr>
            <p:cNvPr id="4" name="TextBox 4"/>
            <p:cNvSpPr txBox="1"/>
            <p:nvPr/>
          </p:nvSpPr>
          <p:spPr>
            <a:xfrm>
              <a:off x="0" y="0"/>
              <a:ext cx="4054234" cy="10642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313"/>
                </a:lnSpc>
              </a:pPr>
              <a:r>
                <a:rPr lang="en-US" sz="5261">
                  <a:solidFill>
                    <a:srgbClr val="755B60"/>
                  </a:solidFill>
                  <a:latin typeface="Vollkorn Bold"/>
                </a:rPr>
                <a:t>ЛЕСНИК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2505997"/>
              <a:ext cx="3824618" cy="5951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570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847888" y="2938307"/>
            <a:ext cx="12411412" cy="721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>
                <a:solidFill>
                  <a:srgbClr val="755B60"/>
                </a:solidFill>
                <a:latin typeface="Vollkorn"/>
              </a:rPr>
              <a:t>сторож леса, защита от браконьерства и вырубок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308501" y="1050608"/>
            <a:ext cx="11036601" cy="615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4200">
                <a:solidFill>
                  <a:srgbClr val="755B60"/>
                </a:solidFill>
                <a:latin typeface="Ubuntu"/>
              </a:rPr>
              <a:t>Обязанности лесника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2896883"/>
            <a:ext cx="7798101" cy="1428750"/>
            <a:chOff x="0" y="0"/>
            <a:chExt cx="10397469" cy="1905000"/>
          </a:xfrm>
        </p:grpSpPr>
        <p:sp>
          <p:nvSpPr>
            <p:cNvPr id="4" name="TextBox 4"/>
            <p:cNvSpPr txBox="1"/>
            <p:nvPr/>
          </p:nvSpPr>
          <p:spPr>
            <a:xfrm>
              <a:off x="1016000" y="-9525"/>
              <a:ext cx="9381469" cy="191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ПРОВЕРЯЕТ ДОКУМЕНТЫ НА ПРАВО ВЫРУБКИ, ОХОТУ, ВЫПАС СКОТА...</a:t>
              </a:r>
            </a:p>
          </p:txBody>
        </p:sp>
        <p:grpSp>
          <p:nvGrpSpPr>
            <p:cNvPr id="5" name="Group 5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grpSp>
        <p:nvGrpSpPr>
          <p:cNvPr id="7" name="Group 7"/>
          <p:cNvGrpSpPr/>
          <p:nvPr/>
        </p:nvGrpSpPr>
        <p:grpSpPr>
          <a:xfrm>
            <a:off x="9461199" y="2896883"/>
            <a:ext cx="7798101" cy="952500"/>
            <a:chOff x="0" y="0"/>
            <a:chExt cx="10397469" cy="1270000"/>
          </a:xfrm>
        </p:grpSpPr>
        <p:sp>
          <p:nvSpPr>
            <p:cNvPr id="8" name="TextBox 8"/>
            <p:cNvSpPr txBox="1"/>
            <p:nvPr/>
          </p:nvSpPr>
          <p:spPr>
            <a:xfrm>
              <a:off x="1016000" y="-9525"/>
              <a:ext cx="9381469" cy="1279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ВПРАВЕ СОСТАВИТЬ АКТ О ЛЕСОНАРУШЕНИИ</a:t>
              </a:r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grpSp>
        <p:nvGrpSpPr>
          <p:cNvPr id="11" name="Group 11"/>
          <p:cNvGrpSpPr/>
          <p:nvPr/>
        </p:nvGrpSpPr>
        <p:grpSpPr>
          <a:xfrm>
            <a:off x="1028700" y="6040133"/>
            <a:ext cx="7798101" cy="476250"/>
            <a:chOff x="0" y="0"/>
            <a:chExt cx="10397469" cy="635000"/>
          </a:xfrm>
        </p:grpSpPr>
        <p:sp>
          <p:nvSpPr>
            <p:cNvPr id="12" name="TextBox 12"/>
            <p:cNvSpPr txBox="1"/>
            <p:nvPr/>
          </p:nvSpPr>
          <p:spPr>
            <a:xfrm>
              <a:off x="1016000" y="-9525"/>
              <a:ext cx="9381469" cy="64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ОХРАНА ЛЕСОВ ОТ ПОЖАРА</a:t>
              </a:r>
            </a:p>
          </p:txBody>
        </p:sp>
        <p:grpSp>
          <p:nvGrpSpPr>
            <p:cNvPr id="13" name="Group 13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">
            <a:alphaModFix amt="19999"/>
          </a:blip>
          <a:srcRect/>
          <a:stretch>
            <a:fillRect/>
          </a:stretch>
        </p:blipFill>
        <p:spPr>
          <a:xfrm>
            <a:off x="13584827" y="5296304"/>
            <a:ext cx="6226267" cy="5396471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9594549" y="6040133"/>
            <a:ext cx="7798101" cy="476250"/>
            <a:chOff x="0" y="0"/>
            <a:chExt cx="10397469" cy="635000"/>
          </a:xfrm>
        </p:grpSpPr>
        <p:sp>
          <p:nvSpPr>
            <p:cNvPr id="17" name="TextBox 17"/>
            <p:cNvSpPr txBox="1"/>
            <p:nvPr/>
          </p:nvSpPr>
          <p:spPr>
            <a:xfrm>
              <a:off x="1016000" y="-9525"/>
              <a:ext cx="9381469" cy="6445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750"/>
                </a:lnSpc>
              </a:pPr>
              <a:r>
                <a:rPr lang="en-US" sz="3125">
                  <a:solidFill>
                    <a:srgbClr val="755B60"/>
                  </a:solidFill>
                  <a:latin typeface="Vollkorn Bold"/>
                </a:rPr>
                <a:t>ВОССТАНОВЛЕНИЕ ЛЕСА</a:t>
              </a:r>
            </a:p>
          </p:txBody>
        </p:sp>
        <p:grpSp>
          <p:nvGrpSpPr>
            <p:cNvPr id="18" name="Group 18"/>
            <p:cNvGrpSpPr/>
            <p:nvPr/>
          </p:nvGrpSpPr>
          <p:grpSpPr>
            <a:xfrm>
              <a:off x="0" y="103717"/>
              <a:ext cx="368300" cy="368300"/>
              <a:chOff x="0" y="0"/>
              <a:chExt cx="6350000" cy="6350000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97C160"/>
              </a:solidFill>
            </p:spPr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2014" t="2856" r="2014" b="1596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33289" y="-552450"/>
            <a:ext cx="8039100" cy="11391900"/>
          </a:xfrm>
          <a:prstGeom prst="rect">
            <a:avLst/>
          </a:prstGeom>
          <a:solidFill>
            <a:srgbClr val="F8FFEF">
              <a:alpha val="94901"/>
            </a:srgbClr>
          </a:solidFill>
        </p:spPr>
      </p:sp>
      <p:sp>
        <p:nvSpPr>
          <p:cNvPr id="3" name="TextBox 3"/>
          <p:cNvSpPr txBox="1"/>
          <p:nvPr/>
        </p:nvSpPr>
        <p:spPr>
          <a:xfrm>
            <a:off x="1483556" y="1038225"/>
            <a:ext cx="5966466" cy="18478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20"/>
              </a:lnSpc>
            </a:pPr>
            <a:r>
              <a:rPr lang="en-US" sz="4100">
                <a:solidFill>
                  <a:srgbClr val="755B60"/>
                </a:solidFill>
                <a:latin typeface="Vollkorn Bold"/>
              </a:rPr>
              <a:t>Самая большая опасность для леса – это </a:t>
            </a:r>
            <a:r>
              <a:rPr lang="en-US" sz="4100">
                <a:solidFill>
                  <a:srgbClr val="FF1616"/>
                </a:solidFill>
                <a:latin typeface="Vollkorn Bold"/>
              </a:rPr>
              <a:t>пожар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00100" y="2889231"/>
            <a:ext cx="8072289" cy="5926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755B60"/>
                </a:solidFill>
                <a:latin typeface="Ubuntu"/>
              </a:rPr>
              <a:t>Лесник участвует в тушении лесных пожаров.</a:t>
            </a:r>
          </a:p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755B60"/>
                </a:solidFill>
                <a:latin typeface="Ubuntu"/>
              </a:rPr>
              <a:t>А чтобы их не было, он следит за тем, чтобы люди не разводили костров, вырубает</a:t>
            </a:r>
          </a:p>
          <a:p>
            <a:pPr algn="ctr">
              <a:lnSpc>
                <a:spcPts val="6719"/>
              </a:lnSpc>
            </a:pPr>
            <a:r>
              <a:rPr lang="en-US" sz="4800">
                <a:solidFill>
                  <a:srgbClr val="755B60"/>
                </a:solidFill>
                <a:latin typeface="Ubuntu"/>
              </a:rPr>
              <a:t>и вывозит из леса сухостой.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l="709" t="8385" r="709" b="838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338424" y="-983527"/>
            <a:ext cx="10974169" cy="12130857"/>
          </a:xfrm>
          <a:prstGeom prst="rect">
            <a:avLst/>
          </a:prstGeom>
          <a:solidFill>
            <a:srgbClr val="F8FFEF">
              <a:alpha val="94901"/>
            </a:srgbClr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6286666" y="1028700"/>
            <a:ext cx="1112937" cy="96461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8338424" y="745620"/>
            <a:ext cx="9949576" cy="9230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200" dirty="0" err="1">
                <a:solidFill>
                  <a:srgbClr val="755B60"/>
                </a:solidFill>
                <a:latin typeface="Ubuntu"/>
              </a:rPr>
              <a:t>Леснику</a:t>
            </a:r>
            <a:endParaRPr lang="en-US" sz="5200" dirty="0">
              <a:solidFill>
                <a:srgbClr val="755B60"/>
              </a:solidFill>
              <a:latin typeface="Ubuntu"/>
            </a:endParaRPr>
          </a:p>
          <a:p>
            <a:pPr algn="ctr">
              <a:lnSpc>
                <a:spcPts val="7279"/>
              </a:lnSpc>
            </a:pPr>
            <a:r>
              <a:rPr lang="en-US" sz="5200" dirty="0" err="1">
                <a:solidFill>
                  <a:srgbClr val="755B60"/>
                </a:solidFill>
                <a:latin typeface="Ubuntu"/>
              </a:rPr>
              <a:t>нужны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знания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в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области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ботаники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,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зоологии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,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экологии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,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природопользования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.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Он</a:t>
            </a:r>
            <a:endParaRPr lang="en-US" sz="5200" dirty="0">
              <a:solidFill>
                <a:srgbClr val="755B60"/>
              </a:solidFill>
              <a:latin typeface="Ubuntu"/>
            </a:endParaRPr>
          </a:p>
          <a:p>
            <a:pPr algn="ctr">
              <a:lnSpc>
                <a:spcPts val="7279"/>
              </a:lnSpc>
            </a:pPr>
            <a:r>
              <a:rPr lang="en-US" sz="5200" dirty="0" err="1">
                <a:solidFill>
                  <a:srgbClr val="755B60"/>
                </a:solidFill>
                <a:latin typeface="Ubuntu"/>
              </a:rPr>
              <a:t>должен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хорошо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ориентироваться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на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местности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,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уметь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читать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и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составлять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карты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,</a:t>
            </a:r>
          </a:p>
          <a:p>
            <a:pPr algn="ctr">
              <a:lnSpc>
                <a:spcPts val="7280"/>
              </a:lnSpc>
            </a:pPr>
            <a:r>
              <a:rPr lang="en-US" sz="5200" dirty="0" err="1">
                <a:solidFill>
                  <a:srgbClr val="755B60"/>
                </a:solidFill>
                <a:latin typeface="Ubuntu"/>
              </a:rPr>
              <a:t>владеть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методами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ведения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лесного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 </a:t>
            </a:r>
            <a:r>
              <a:rPr lang="en-US" sz="5200" dirty="0" err="1">
                <a:solidFill>
                  <a:srgbClr val="755B60"/>
                </a:solidFill>
                <a:latin typeface="Ubuntu"/>
              </a:rPr>
              <a:t>хозяйства</a:t>
            </a:r>
            <a:r>
              <a:rPr lang="en-US" sz="5200" dirty="0">
                <a:solidFill>
                  <a:srgbClr val="755B60"/>
                </a:solidFill>
                <a:latin typeface="Ubuntu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7C1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</a:blip>
          <a:srcRect/>
          <a:stretch>
            <a:fillRect/>
          </a:stretch>
        </p:blipFill>
        <p:spPr>
          <a:xfrm>
            <a:off x="13584827" y="5296304"/>
            <a:ext cx="6226267" cy="539647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62947" y="2748443"/>
            <a:ext cx="16848919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80"/>
              </a:lnSpc>
            </a:pPr>
            <a:r>
              <a:rPr lang="en-US" sz="5200">
                <a:solidFill>
                  <a:srgbClr val="000000"/>
                </a:solidFill>
                <a:latin typeface="Open Sans"/>
              </a:rPr>
              <a:t>пытаются понять и объяснить, например, почему высыхают озера или гибнут его обитатели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25168" y="3003629"/>
            <a:ext cx="1188115" cy="116732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162947" y="1310168"/>
            <a:ext cx="6685653" cy="15335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9000" dirty="0">
                <a:solidFill>
                  <a:srgbClr val="755B60"/>
                </a:solidFill>
                <a:latin typeface="Open Sans Extra Bold"/>
              </a:rPr>
              <a:t>ЭКОЛОГИ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5143500"/>
            <a:ext cx="1188115" cy="116732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291571" y="5249792"/>
            <a:ext cx="14024629" cy="887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200" dirty="0" err="1">
                <a:solidFill>
                  <a:srgbClr val="000000"/>
                </a:solidFill>
                <a:latin typeface="Open Sans"/>
              </a:rPr>
              <a:t>изучают</a:t>
            </a:r>
            <a:r>
              <a:rPr lang="en-US" sz="5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5200" dirty="0" err="1">
                <a:solidFill>
                  <a:srgbClr val="000000"/>
                </a:solidFill>
                <a:latin typeface="Open Sans"/>
              </a:rPr>
              <a:t>состояние</a:t>
            </a:r>
            <a:r>
              <a:rPr lang="en-US" sz="52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5200" dirty="0" err="1">
                <a:solidFill>
                  <a:srgbClr val="000000"/>
                </a:solidFill>
                <a:latin typeface="Open Sans"/>
              </a:rPr>
              <a:t>земли</a:t>
            </a:r>
            <a:r>
              <a:rPr lang="en-US" sz="5200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5200" dirty="0" err="1">
                <a:solidFill>
                  <a:srgbClr val="000000"/>
                </a:solidFill>
                <a:latin typeface="Open Sans"/>
              </a:rPr>
              <a:t>воды</a:t>
            </a:r>
            <a:r>
              <a:rPr lang="en-US" sz="5200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5200" dirty="0" err="1">
                <a:solidFill>
                  <a:srgbClr val="000000"/>
                </a:solidFill>
                <a:latin typeface="Open Sans"/>
              </a:rPr>
              <a:t>воздуха</a:t>
            </a:r>
            <a:endParaRPr lang="en-US" sz="5200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95907" y="6358448"/>
            <a:ext cx="16892093" cy="2734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80"/>
              </a:lnSpc>
            </a:pPr>
            <a:r>
              <a:rPr lang="en-US" sz="5200">
                <a:solidFill>
                  <a:srgbClr val="000000"/>
                </a:solidFill>
                <a:latin typeface="Open Sans"/>
              </a:rPr>
              <a:t>выявляют степень загрязненности, анализируют причины и составляют прогноз ситуации в будущем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456" y="6827217"/>
            <a:ext cx="1188115" cy="116732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rcRect t="7061" b="706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76350" y="4617733"/>
            <a:ext cx="10934700" cy="4229100"/>
            <a:chOff x="0" y="0"/>
            <a:chExt cx="14579600" cy="5638800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14579600" cy="5638800"/>
            </a:xfrm>
            <a:prstGeom prst="rect">
              <a:avLst/>
            </a:prstGeom>
            <a:solidFill>
              <a:srgbClr val="F8FFEF">
                <a:alpha val="94901"/>
              </a:srgbClr>
            </a:solidFill>
          </p:spPr>
        </p:sp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3073400" y="1005234"/>
              <a:ext cx="1483915" cy="1286149"/>
            </a:xfrm>
            <a:prstGeom prst="rect">
              <a:avLst/>
            </a:prstGeom>
          </p:spPr>
        </p:pic>
      </p:grpSp>
      <p:sp>
        <p:nvSpPr>
          <p:cNvPr id="5" name="TextBox 5"/>
          <p:cNvSpPr txBox="1"/>
          <p:nvPr/>
        </p:nvSpPr>
        <p:spPr>
          <a:xfrm>
            <a:off x="2775282" y="4817895"/>
            <a:ext cx="6755185" cy="83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30"/>
              </a:lnSpc>
            </a:pPr>
            <a:r>
              <a:rPr lang="en-US" sz="5525">
                <a:solidFill>
                  <a:srgbClr val="755B60"/>
                </a:solidFill>
                <a:latin typeface="Vollkorn Bold"/>
              </a:rPr>
              <a:t>Энтомолог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2551" y="6722758"/>
            <a:ext cx="8897916" cy="1914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0"/>
              </a:lnSpc>
              <a:spcBef>
                <a:spcPct val="0"/>
              </a:spcBef>
            </a:pPr>
            <a:r>
              <a:rPr lang="en-US" sz="3125">
                <a:solidFill>
                  <a:srgbClr val="755B60"/>
                </a:solidFill>
                <a:latin typeface="Vollkorn Bold"/>
              </a:rPr>
              <a:t>ДОЛЖЕН ВЫЯВИТЬ ВРЕДНЫХ НАСЕКОМЫХ, ОПРЕДЕЛИТЬ ОПТИМАЛЬНЫЙ СПОСОБ БОРЬБЫ С</a:t>
            </a:r>
          </a:p>
          <a:p>
            <a:pPr algn="ctr">
              <a:lnSpc>
                <a:spcPts val="3750"/>
              </a:lnSpc>
              <a:spcBef>
                <a:spcPct val="0"/>
              </a:spcBef>
            </a:pPr>
            <a:r>
              <a:rPr lang="en-US" sz="3125">
                <a:solidFill>
                  <a:srgbClr val="755B60"/>
                </a:solidFill>
                <a:latin typeface="Vollkorn Bold"/>
              </a:rPr>
              <a:t>НИМИ И ПРОКОНТРОЛИРОВАТЬ ПРОЦЕСС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236</Words>
  <Application>Microsoft Office PowerPoint</Application>
  <PresentationFormat>Произвольный</PresentationFormat>
  <Paragraphs>40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Ubuntu</vt:lpstr>
      <vt:lpstr>Open Sans</vt:lpstr>
      <vt:lpstr>Vollkorn Bold</vt:lpstr>
      <vt:lpstr>Vollkorn</vt:lpstr>
      <vt:lpstr>Ubuntu Bold</vt:lpstr>
      <vt:lpstr>Arial</vt:lpstr>
      <vt:lpstr>Calibri</vt:lpstr>
      <vt:lpstr>Open Sans Extra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"лесные профессии"</dc:title>
  <dc:creator>Виктор Зиберт</dc:creator>
  <cp:lastModifiedBy>Виктор Зиберт</cp:lastModifiedBy>
  <cp:revision>2</cp:revision>
  <dcterms:created xsi:type="dcterms:W3CDTF">2006-08-16T00:00:00Z</dcterms:created>
  <dcterms:modified xsi:type="dcterms:W3CDTF">2020-10-01T14:53:27Z</dcterms:modified>
  <dc:identifier>DAEJXIM6UAg</dc:identifier>
</cp:coreProperties>
</file>