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71" r:id="rId4"/>
    <p:sldId id="270" r:id="rId5"/>
    <p:sldId id="269" r:id="rId6"/>
    <p:sldId id="273" r:id="rId7"/>
    <p:sldId id="274" r:id="rId8"/>
    <p:sldId id="275" r:id="rId9"/>
    <p:sldId id="266" r:id="rId10"/>
    <p:sldId id="257" r:id="rId11"/>
    <p:sldId id="259" r:id="rId12"/>
    <p:sldId id="263" r:id="rId13"/>
    <p:sldId id="260" r:id="rId14"/>
    <p:sldId id="264" r:id="rId15"/>
    <p:sldId id="261" r:id="rId16"/>
    <p:sldId id="265" r:id="rId17"/>
    <p:sldId id="27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Слова</c:v>
                </c:pt>
                <c:pt idx="1">
                  <c:v>Звуки и интонации</c:v>
                </c:pt>
                <c:pt idx="2">
                  <c:v>Позы и жесты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7.0000000000000007E-2</c:v>
                </c:pt>
                <c:pt idx="1">
                  <c:v>0.38</c:v>
                </c:pt>
                <c:pt idx="2">
                  <c:v>0.55000000000000004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145280"/>
        <c:axId val="42146816"/>
      </c:barChart>
      <c:catAx>
        <c:axId val="421452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ru-RU"/>
          </a:p>
        </c:txPr>
        <c:crossAx val="42146816"/>
        <c:crosses val="autoZero"/>
        <c:auto val="1"/>
        <c:lblAlgn val="ctr"/>
        <c:lblOffset val="100"/>
        <c:noMultiLvlLbl val="0"/>
      </c:catAx>
      <c:valAx>
        <c:axId val="421468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21452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Стихотворение Агнии </a:t>
            </a:r>
            <a:r>
              <a:rPr lang="ru-RU" dirty="0" err="1" smtClean="0"/>
              <a:t>Барто</a:t>
            </a:r>
            <a:r>
              <a:rPr lang="ru-RU" dirty="0" smtClean="0"/>
              <a:t> «Сильное кино»</a:t>
            </a:r>
            <a:endParaRPr lang="ru-RU" dirty="0"/>
          </a:p>
        </p:txBody>
      </p:sp>
      <p:pic>
        <p:nvPicPr>
          <p:cNvPr id="1026" name="Picture 2" descr="Есть такие мальчики - Агния Бар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3"/>
            <a:ext cx="5400600" cy="4805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88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«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57" y="1389910"/>
            <a:ext cx="3800854" cy="4415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3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«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7" y="1196752"/>
            <a:ext cx="427557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30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/>
          <a:lstStyle/>
          <a:p>
            <a:r>
              <a:rPr lang="ru-RU" b="1" dirty="0" smtClean="0"/>
              <a:t>  </a:t>
            </a:r>
            <a:endParaRPr lang="ru-RU" b="1" dirty="0"/>
          </a:p>
        </p:txBody>
      </p:sp>
      <p:pic>
        <p:nvPicPr>
          <p:cNvPr id="7170" name="Picture 2" descr="«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297748" cy="486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klike.net/uploads/posts/2019-09/1568622603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176464" cy="496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20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/>
          <a:lstStyle/>
          <a:p>
            <a:r>
              <a:rPr lang="ru-RU" b="1" dirty="0" smtClean="0"/>
              <a:t>  </a:t>
            </a:r>
            <a:endParaRPr lang="ru-RU" b="1" dirty="0"/>
          </a:p>
        </p:txBody>
      </p:sp>
      <p:pic>
        <p:nvPicPr>
          <p:cNvPr id="8196" name="Picture 4" descr="Разочарованное лиц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5162"/>
            <a:ext cx="4248471" cy="469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22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Лицо, кричащее от страх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49059"/>
            <a:ext cx="4320480" cy="511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0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«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51583"/>
            <a:ext cx="3923928" cy="45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02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Диаграмма «Средства общения»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28942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75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484784"/>
            <a:ext cx="6192688" cy="475252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93858" y="2400790"/>
            <a:ext cx="2124236" cy="1768388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cxnSp>
        <p:nvCxnSpPr>
          <p:cNvPr id="10" name="Прямая соединительная линия 9"/>
          <p:cNvCxnSpPr>
            <a:endCxn id="4" idx="2"/>
          </p:cNvCxnSpPr>
          <p:nvPr/>
        </p:nvCxnSpPr>
        <p:spPr>
          <a:xfrm flipH="1">
            <a:off x="1259632" y="1484784"/>
            <a:ext cx="2952328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619672" y="1052736"/>
            <a:ext cx="3798422" cy="3116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4" idx="3"/>
          </p:cNvCxnSpPr>
          <p:nvPr/>
        </p:nvCxnSpPr>
        <p:spPr>
          <a:xfrm flipH="1">
            <a:off x="2166530" y="2060848"/>
            <a:ext cx="3989646" cy="3480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203848" y="2096852"/>
            <a:ext cx="3744416" cy="3348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572000" y="2924944"/>
            <a:ext cx="2736304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625645"/>
              </p:ext>
            </p:extLst>
          </p:nvPr>
        </p:nvGraphicFramePr>
        <p:xfrm>
          <a:off x="1356320" y="507048"/>
          <a:ext cx="6096000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РЕФЛЕКСИЯ: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039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36912"/>
            <a:ext cx="86409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b="1" dirty="0"/>
              <a:t>Эпиграф:</a:t>
            </a:r>
            <a:r>
              <a:rPr lang="ru-RU" sz="4400" dirty="0"/>
              <a:t> </a:t>
            </a:r>
            <a:r>
              <a:rPr lang="ru-RU" sz="4400" i="1" dirty="0"/>
              <a:t>“Единственная роскошь в мире – это роскошь человеческого общения</a:t>
            </a:r>
            <a:r>
              <a:rPr lang="ru-RU" sz="4400" i="1" dirty="0" smtClean="0"/>
              <a:t>”</a:t>
            </a:r>
          </a:p>
          <a:p>
            <a:pPr algn="r"/>
            <a:endParaRPr lang="ru-RU" sz="4400" dirty="0" smtClean="0"/>
          </a:p>
          <a:p>
            <a:pPr algn="r"/>
            <a:r>
              <a:rPr lang="ru-RU" sz="4400" dirty="0" smtClean="0"/>
              <a:t> </a:t>
            </a:r>
            <a:r>
              <a:rPr lang="ru-RU" sz="3600" i="1" dirty="0" err="1" smtClean="0"/>
              <a:t>Антуант</a:t>
            </a:r>
            <a:r>
              <a:rPr lang="ru-RU" sz="3600" i="1" dirty="0" smtClean="0"/>
              <a:t> де Сент-Экзюпери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251672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 статистике человек произносит за сутки: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20 </a:t>
            </a:r>
          </a:p>
          <a:p>
            <a:pPr marL="0" indent="0" algn="ctr">
              <a:buNone/>
            </a:pPr>
            <a:r>
              <a:rPr lang="ru-RU" sz="6000" dirty="0" smtClean="0"/>
              <a:t>200</a:t>
            </a:r>
          </a:p>
          <a:p>
            <a:pPr marL="0" indent="0" algn="ctr">
              <a:buNone/>
            </a:pPr>
            <a:r>
              <a:rPr lang="ru-RU" sz="6000" dirty="0" smtClean="0"/>
              <a:t>2 000</a:t>
            </a:r>
          </a:p>
          <a:p>
            <a:pPr marL="0" indent="0" algn="ctr">
              <a:buNone/>
            </a:pPr>
            <a:r>
              <a:rPr lang="ru-RU" sz="6000" dirty="0" smtClean="0"/>
              <a:t>20 000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52692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70C0"/>
                </a:solidFill>
              </a:rPr>
              <a:t>Тема урока: «Общение»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91880" y="2276872"/>
            <a:ext cx="2304256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5436096" y="1322766"/>
            <a:ext cx="1152128" cy="9541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4427984" y="692696"/>
            <a:ext cx="72008" cy="1260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411760" y="1628800"/>
            <a:ext cx="122413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1547664" y="3356992"/>
            <a:ext cx="165618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12160" y="342900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411760" y="4365104"/>
            <a:ext cx="1080120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644008" y="4869160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796136" y="4581128"/>
            <a:ext cx="1224136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541284"/>
              </p:ext>
            </p:extLst>
          </p:nvPr>
        </p:nvGraphicFramePr>
        <p:xfrm>
          <a:off x="1571082" y="287770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КЛАСТЕР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01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dirty="0"/>
              <a:t>Опр.1</a:t>
            </a:r>
            <a:r>
              <a:rPr lang="ru-RU" b="1" dirty="0"/>
              <a:t> </a:t>
            </a:r>
            <a:r>
              <a:rPr lang="ru-RU" b="1" dirty="0" smtClean="0"/>
              <a:t>в </a:t>
            </a:r>
            <a:r>
              <a:rPr lang="ru-RU" b="1" dirty="0"/>
              <a:t>широком смысле.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i="1" dirty="0" smtClean="0"/>
              <a:t>Под </a:t>
            </a:r>
            <a:r>
              <a:rPr lang="ru-RU" i="1" dirty="0"/>
              <a:t>общением понимают особые отношения, складывающиеся между людьми в ходе их делового или дружеского взаимодействия. </a:t>
            </a:r>
            <a:endParaRPr lang="ru-RU" i="1" dirty="0" smtClean="0"/>
          </a:p>
          <a:p>
            <a:endParaRPr lang="ru-RU" dirty="0"/>
          </a:p>
          <a:p>
            <a:r>
              <a:rPr lang="ru-RU" dirty="0" err="1" smtClean="0"/>
              <a:t>Опр</a:t>
            </a:r>
            <a:r>
              <a:rPr lang="ru-RU" dirty="0" smtClean="0"/>
              <a:t> </a:t>
            </a:r>
            <a:r>
              <a:rPr lang="ru-RU" dirty="0"/>
              <a:t>2. </a:t>
            </a:r>
            <a:r>
              <a:rPr lang="ru-RU" b="1" dirty="0"/>
              <a:t>в</a:t>
            </a:r>
            <a:r>
              <a:rPr lang="ru-RU" b="1" dirty="0" smtClean="0"/>
              <a:t> </a:t>
            </a:r>
            <a:r>
              <a:rPr lang="ru-RU" b="1" dirty="0"/>
              <a:t>узком смысле.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i="1" dirty="0" smtClean="0"/>
              <a:t>Общение</a:t>
            </a:r>
            <a:r>
              <a:rPr lang="ru-RU" i="1" dirty="0"/>
              <a:t> –взаимные деловые и дружеские отношения </a:t>
            </a:r>
            <a:r>
              <a:rPr lang="ru-RU" i="1" dirty="0" smtClean="0"/>
              <a:t>.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30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8501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Высказывания известных людей об общении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1)  </a:t>
            </a:r>
            <a:r>
              <a:rPr lang="ru-RU" sz="2000" dirty="0"/>
              <a:t>«Никогда не подходите к человеку, думая, что в нём больше плохого, чем хорошего» </a:t>
            </a:r>
            <a:r>
              <a:rPr lang="ru-RU" sz="2000" i="1" dirty="0"/>
              <a:t>А.М. Горький.</a:t>
            </a:r>
            <a:endParaRPr lang="ru-RU" sz="2000" dirty="0"/>
          </a:p>
          <a:p>
            <a:pPr lvl="0"/>
            <a:r>
              <a:rPr lang="ru-RU" sz="2000" dirty="0" smtClean="0"/>
              <a:t>2) Человек </a:t>
            </a:r>
            <a:r>
              <a:rPr lang="ru-RU" sz="2000" dirty="0"/>
              <a:t>по своей природе есть существо общественное. Аристотель.</a:t>
            </a:r>
          </a:p>
          <a:p>
            <a:pPr lvl="0"/>
            <a:r>
              <a:rPr lang="ru-RU" sz="2000" dirty="0" smtClean="0"/>
              <a:t>3) Человек </a:t>
            </a:r>
            <a:r>
              <a:rPr lang="ru-RU" sz="2000" dirty="0"/>
              <a:t>создан для общества. Он не способен и не имеет мужества жить один. </a:t>
            </a:r>
            <a:r>
              <a:rPr lang="ru-RU" sz="2000" i="1" dirty="0"/>
              <a:t>Уильям </a:t>
            </a:r>
            <a:r>
              <a:rPr lang="ru-RU" sz="2000" i="1" dirty="0" err="1"/>
              <a:t>Блэкстоун</a:t>
            </a:r>
            <a:r>
              <a:rPr lang="ru-RU" sz="2000" i="1" dirty="0"/>
              <a:t>.</a:t>
            </a:r>
            <a:endParaRPr lang="ru-RU" sz="2000" dirty="0"/>
          </a:p>
          <a:p>
            <a:pPr lvl="0"/>
            <a:r>
              <a:rPr lang="ru-RU" sz="2000" dirty="0" smtClean="0"/>
              <a:t>4) Общение </a:t>
            </a:r>
            <a:r>
              <a:rPr lang="ru-RU" sz="2000" dirty="0"/>
              <a:t>облагораживает и возвышает. </a:t>
            </a:r>
            <a:r>
              <a:rPr lang="ru-RU" sz="2000" i="1" dirty="0"/>
              <a:t>Людвиг Фейербах.</a:t>
            </a:r>
            <a:endParaRPr lang="ru-RU" sz="2000" dirty="0"/>
          </a:p>
          <a:p>
            <a:pPr lvl="0"/>
            <a:r>
              <a:rPr lang="ru-RU" sz="2000" dirty="0" smtClean="0"/>
              <a:t>5) Совершенствоваться </a:t>
            </a:r>
            <a:r>
              <a:rPr lang="ru-RU" sz="2000" dirty="0"/>
              <a:t>можно только в жизни  и в общении с людьми.</a:t>
            </a:r>
          </a:p>
          <a:p>
            <a:r>
              <a:rPr lang="ru-RU" sz="2000" dirty="0"/>
              <a:t> </a:t>
            </a:r>
            <a:r>
              <a:rPr lang="ru-RU" sz="2000" i="1" dirty="0"/>
              <a:t>Л.Н. Толстой.   </a:t>
            </a:r>
            <a:endParaRPr lang="ru-RU" sz="2000" dirty="0"/>
          </a:p>
          <a:p>
            <a:r>
              <a:rPr lang="ru-RU" sz="2000" dirty="0" smtClean="0"/>
              <a:t>6) Чем </a:t>
            </a:r>
            <a:r>
              <a:rPr lang="ru-RU" sz="2000" dirty="0"/>
              <a:t>совершеннее техника общения (интернет, электронная почта, мобильный телефон и т. д.), тем меньше есть что сказать друг другу. </a:t>
            </a:r>
            <a:r>
              <a:rPr lang="ru-RU" sz="2000" i="1" dirty="0"/>
              <a:t>В. Зубков</a:t>
            </a:r>
            <a:endParaRPr lang="ru-RU" sz="2000" dirty="0"/>
          </a:p>
          <a:p>
            <a:r>
              <a:rPr lang="ru-RU" sz="2000" dirty="0"/>
              <a:t>7</a:t>
            </a:r>
            <a:r>
              <a:rPr lang="ru-RU" sz="2000" dirty="0" smtClean="0"/>
              <a:t>) </a:t>
            </a:r>
            <a:r>
              <a:rPr lang="ru-RU" sz="2000" dirty="0"/>
              <a:t>Без многого может обходиться человек, но только не без человека. </a:t>
            </a:r>
            <a:r>
              <a:rPr lang="ru-RU" sz="2000" i="1" dirty="0"/>
              <a:t>Людвиг Берне</a:t>
            </a:r>
            <a:endParaRPr lang="ru-RU" sz="2000" dirty="0"/>
          </a:p>
          <a:p>
            <a:r>
              <a:rPr lang="ru-RU" sz="2000" dirty="0"/>
              <a:t>8</a:t>
            </a:r>
            <a:r>
              <a:rPr lang="ru-RU" sz="2000" dirty="0" smtClean="0"/>
              <a:t>) </a:t>
            </a:r>
            <a:r>
              <a:rPr lang="ru-RU" sz="2000" dirty="0"/>
              <a:t>Создает человека природа, но развивает и образует его общество.                               </a:t>
            </a:r>
            <a:r>
              <a:rPr lang="ru-RU" sz="2000" i="1" dirty="0"/>
              <a:t>В. </a:t>
            </a:r>
            <a:r>
              <a:rPr lang="ru-RU" sz="2000" i="1" dirty="0" err="1"/>
              <a:t>Г.Белинский</a:t>
            </a:r>
            <a:r>
              <a:rPr lang="ru-RU" sz="2000" dirty="0"/>
              <a:t> </a:t>
            </a:r>
          </a:p>
          <a:p>
            <a:r>
              <a:rPr lang="ru-RU" sz="2000" dirty="0"/>
              <a:t>9</a:t>
            </a:r>
            <a:r>
              <a:rPr lang="ru-RU" sz="2000" dirty="0" smtClean="0"/>
              <a:t>) </a:t>
            </a:r>
            <a:r>
              <a:rPr lang="ru-RU" sz="2000" dirty="0"/>
              <a:t>Сегодня стоит подойти к двери, как она автоматически открывается, стоит подойти к человеку, как он автоматически закрывается. </a:t>
            </a:r>
            <a:r>
              <a:rPr lang="ru-RU" sz="2000" i="1" dirty="0"/>
              <a:t>Пер </a:t>
            </a:r>
            <a:r>
              <a:rPr lang="ru-RU" sz="2000" i="1" dirty="0" err="1"/>
              <a:t>Хальворсен</a:t>
            </a:r>
            <a:endParaRPr lang="ru-RU" sz="2000" dirty="0"/>
          </a:p>
          <a:p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388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2987824" y="800708"/>
            <a:ext cx="2736304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ОБЩЕНИЕ </a:t>
            </a:r>
            <a:endParaRPr lang="ru-RU" sz="2800" b="1" dirty="0"/>
          </a:p>
        </p:txBody>
      </p:sp>
      <p:sp>
        <p:nvSpPr>
          <p:cNvPr id="9" name="Овал 8"/>
          <p:cNvSpPr/>
          <p:nvPr/>
        </p:nvSpPr>
        <p:spPr>
          <a:xfrm>
            <a:off x="323528" y="1484784"/>
            <a:ext cx="259228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0" name="Овал 9"/>
          <p:cNvSpPr/>
          <p:nvPr/>
        </p:nvSpPr>
        <p:spPr>
          <a:xfrm>
            <a:off x="6156176" y="1484784"/>
            <a:ext cx="2592288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8770" y="2955308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2955308"/>
            <a:ext cx="187220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4008" y="2783672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3603380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72160" y="2794219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83500" y="3613070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835696" y="1124744"/>
            <a:ext cx="11521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1" idx="0"/>
          </p:cNvCxnSpPr>
          <p:nvPr/>
        </p:nvCxnSpPr>
        <p:spPr>
          <a:xfrm flipH="1">
            <a:off x="1152866" y="2492896"/>
            <a:ext cx="250782" cy="462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195736" y="2492896"/>
            <a:ext cx="504056" cy="462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3" idx="0"/>
          </p:cNvCxnSpPr>
          <p:nvPr/>
        </p:nvCxnSpPr>
        <p:spPr>
          <a:xfrm flipH="1">
            <a:off x="5508104" y="2132856"/>
            <a:ext cx="648072" cy="650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244408" y="2458264"/>
            <a:ext cx="216024" cy="325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6372200" y="2492896"/>
            <a:ext cx="50405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0" idx="4"/>
            <a:endCxn id="16" idx="0"/>
          </p:cNvCxnSpPr>
          <p:nvPr/>
        </p:nvCxnSpPr>
        <p:spPr>
          <a:xfrm>
            <a:off x="7452320" y="2492896"/>
            <a:ext cx="595276" cy="1120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508104" y="1124744"/>
            <a:ext cx="111612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157329"/>
              </p:ext>
            </p:extLst>
          </p:nvPr>
        </p:nvGraphicFramePr>
        <p:xfrm>
          <a:off x="1524000" y="188640"/>
          <a:ext cx="609600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СРЕДСТВА ОБЩЕНИЯ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5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9600" b="1" dirty="0" smtClean="0">
                <a:solidFill>
                  <a:srgbClr val="0070C0"/>
                </a:solidFill>
              </a:rPr>
              <a:t>МИМИКА</a:t>
            </a:r>
            <a:endParaRPr lang="ru-RU" sz="9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8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264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Стихотворение Агнии Барто «Сильное кино»</vt:lpstr>
      <vt:lpstr>Презентация PowerPoint</vt:lpstr>
      <vt:lpstr>По статистике человек произносит за сутки:</vt:lpstr>
      <vt:lpstr>Презентация PowerPoint</vt:lpstr>
      <vt:lpstr>Презентация PowerPoint</vt:lpstr>
      <vt:lpstr>Презентация PowerPoint</vt:lpstr>
      <vt:lpstr>Высказывания известных людей об общении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  </vt:lpstr>
      <vt:lpstr>Презентация PowerPoint</vt:lpstr>
      <vt:lpstr>Презентация PowerPoint</vt:lpstr>
      <vt:lpstr>Диаграмма «Средства общения»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Директор</dc:creator>
  <cp:lastModifiedBy>Директор</cp:lastModifiedBy>
  <cp:revision>55</cp:revision>
  <dcterms:created xsi:type="dcterms:W3CDTF">2021-01-28T09:08:50Z</dcterms:created>
  <dcterms:modified xsi:type="dcterms:W3CDTF">2021-03-15T01:42:41Z</dcterms:modified>
</cp:coreProperties>
</file>