
<file path=[Content_Types].xml><?xml version="1.0" encoding="utf-8"?>
<Types xmlns="http://schemas.openxmlformats.org/package/2006/content-types"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sldIdLst>
    <p:sldId id="256" r:id="rId2"/>
    <p:sldId id="268" r:id="rId3"/>
    <p:sldId id="269" r:id="rId4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18"/>
    <p:restoredTop sz="94698"/>
  </p:normalViewPr>
  <p:slideViewPr>
    <p:cSldViewPr>
      <p:cViewPr varScale="1">
        <p:scale>
          <a:sx n="100" d="100"/>
          <a:sy n="100" d="100"/>
        </p:scale>
        <p:origin x="1280" y="1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9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A43A2E-6632-4F9D-8728-2CF59ACBBE60}" type="datetimeFigureOut">
              <a:rPr lang="en-US" smtClean="0"/>
              <a:t>1/23/22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268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A43A2E-6632-4F9D-8728-2CF59ACBBE60}" type="datetimeFigureOut">
              <a:rPr lang="en-US" smtClean="0"/>
              <a:t>1/23/22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7038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53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98123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9501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680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868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 bwMode="auto"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5" name="Picture 7" descr="SD-PanelTitle-R1.png"/>
            <p:cNvPicPr>
              <a:picLocks noChangeAspect="1"/>
            </p:cNvPicPr>
            <p:nvPr/>
          </p:nvPicPr>
          <p:blipFill>
            <a:blip r:embed="rId2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6" name="Rectangle 10"/>
            <p:cNvSpPr/>
            <p:nvPr/>
          </p:nvSpPr>
          <p:spPr bwMode="auto"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7" name="Picture 11" descr="HDRibbonTitle-UniformTrim.png"/>
            <p:cNvPicPr>
              <a:picLocks noChangeAspect="1"/>
            </p:cNvPicPr>
            <p:nvPr/>
          </p:nvPicPr>
          <p:blipFill>
            <a:blip r:embed="rId3"/>
            <a:srcRect l="-2" r="47959"/>
            <a:stretch/>
          </p:blipFill>
          <p:spPr bwMode="auto"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8" name="Picture 12" descr="HDRibbonTitle-UniformTrim.png"/>
            <p:cNvPicPr>
              <a:picLocks noChangeAspect="1"/>
            </p:cNvPicPr>
            <p:nvPr/>
          </p:nvPicPr>
          <p:blipFill>
            <a:blip r:embed="rId3"/>
            <a:srcRect l="-2" r="47959"/>
            <a:stretch/>
          </p:blipFill>
          <p:spPr bwMode="auto"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9" name="Title 1"/>
          <p:cNvSpPr>
            <a:spLocks noGrp="1"/>
          </p:cNvSpPr>
          <p:nvPr>
            <p:ph type="ctrTitle"/>
          </p:nvPr>
        </p:nvSpPr>
        <p:spPr bwMode="auto"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auto"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 bwMode="auto"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1/23/22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  <p:cxnSp>
        <p:nvCxnSpPr>
          <p:cNvPr id="14" name="Straight Connector 14"/>
          <p:cNvCxnSpPr>
            <a:cxnSpLocks/>
          </p:cNvCxnSpPr>
          <p:nvPr/>
        </p:nvCxnSpPr>
        <p:spPr bwMode="auto"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>
            <a:cxnSpLocks/>
          </p:cNvCxnSpPr>
          <p:nvPr/>
        </p:nvCxnSpPr>
        <p:spPr bwMode="auto"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BFA754-D5C3-4E66-96A6-867B257F58DC}" type="datetimeFigureOut">
              <a:rPr lang="en-US"/>
              <a:t>1/23/22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D84065D-F351-4B03-BD91-D8A6B8D4B362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1_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1/23/22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  <p:cxnSp>
        <p:nvCxnSpPr>
          <p:cNvPr id="9" name="Straight Connector 30"/>
          <p:cNvCxnSpPr>
            <a:cxnSpLocks/>
          </p:cNvCxnSpPr>
          <p:nvPr/>
        </p:nvCxnSpPr>
        <p:spPr bwMode="auto"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BFA754-D5C3-4E66-96A6-867B257F58DC}" type="datetimeFigureOut">
              <a:rPr lang="en-US" smtClean="0"/>
              <a:t>1/23/22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84065D-F351-4B03-BD91-D8A6B8D4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4100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1_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>
            <a:cxnSpLocks/>
          </p:cNvCxnSpPr>
          <p:nvPr/>
        </p:nvCxnSpPr>
        <p:spPr bwMode="auto"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xfrm>
            <a:off x="1176866" y="915337"/>
            <a:ext cx="6798734" cy="1303867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5BFA754-D5C3-4E66-96A6-867B257F58DC}" type="datetimeFigureOut">
              <a:rPr lang="en-US"/>
              <a:t>1/23/22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D84065D-F351-4B03-BD91-D8A6B8D4B362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1_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1/23/22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  <p:cxnSp>
        <p:nvCxnSpPr>
          <p:cNvPr id="12" name="Straight Connector 40"/>
          <p:cNvCxnSpPr>
            <a:cxnSpLocks/>
          </p:cNvCxnSpPr>
          <p:nvPr/>
        </p:nvCxnSpPr>
        <p:spPr bwMode="auto"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1_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176865" y="915337"/>
            <a:ext cx="6798735" cy="1303867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1/23/22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  <p:cxnSp>
        <p:nvCxnSpPr>
          <p:cNvPr id="8" name="Straight Connector 13"/>
          <p:cNvCxnSpPr>
            <a:cxnSpLocks/>
          </p:cNvCxnSpPr>
          <p:nvPr/>
        </p:nvCxnSpPr>
        <p:spPr bwMode="auto"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1_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1/23/22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1_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176865" y="1388533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1/23/22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  <p:cxnSp>
        <p:nvCxnSpPr>
          <p:cNvPr id="10" name="Straight Connector 15"/>
          <p:cNvCxnSpPr>
            <a:cxnSpLocks/>
          </p:cNvCxnSpPr>
          <p:nvPr/>
        </p:nvCxnSpPr>
        <p:spPr bwMode="auto"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1_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176865" y="1883831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1/23/22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Панорамная фотография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4A43A2E-6632-4F9D-8728-2CF59ACBBE60}" type="datetimeFigureOut">
              <a:rPr lang="en-US"/>
              <a:t>1/23/22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Заголовок и подпис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4A43A2E-6632-4F9D-8728-2CF59ACBBE60}" type="datetimeFigureOut">
              <a:rPr lang="en-US"/>
              <a:t>1/23/22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  <p:cxnSp>
        <p:nvCxnSpPr>
          <p:cNvPr id="9" name="Straight Connector 14"/>
          <p:cNvCxnSpPr>
            <a:cxnSpLocks/>
          </p:cNvCxnSpPr>
          <p:nvPr/>
        </p:nvCxnSpPr>
        <p:spPr bwMode="auto"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Цитата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/>
          </p:nvPr>
        </p:nvSpPr>
        <p:spPr bwMode="auto"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4A43A2E-6632-4F9D-8728-2CF59ACBBE60}" type="datetimeFigureOut">
              <a:rPr lang="en-US"/>
              <a:t>1/23/22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  <p:sp>
        <p:nvSpPr>
          <p:cNvPr id="10" name="TextBox 13"/>
          <p:cNvSpPr txBox="1"/>
          <p:nvPr/>
        </p:nvSpPr>
        <p:spPr bwMode="auto">
          <a:xfrm>
            <a:off x="849969" y="905362"/>
            <a:ext cx="457319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7200">
                <a:solidFill>
                  <a:schemeClr val="tx1"/>
                </a:solidFill>
              </a:rPr>
              <a:t>“</a:t>
            </a:r>
            <a:endParaRPr/>
          </a:p>
        </p:txBody>
      </p:sp>
      <p:sp>
        <p:nvSpPr>
          <p:cNvPr id="11" name="TextBox 14"/>
          <p:cNvSpPr txBox="1"/>
          <p:nvPr/>
        </p:nvSpPr>
        <p:spPr bwMode="auto">
          <a:xfrm>
            <a:off x="7633503" y="2827870"/>
            <a:ext cx="457319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>
              <a:defRPr/>
            </a:pPr>
            <a:r>
              <a:rPr lang="en-US" sz="7200">
                <a:solidFill>
                  <a:schemeClr val="tx1"/>
                </a:solidFill>
              </a:rPr>
              <a:t>”</a:t>
            </a:r>
            <a:endParaRPr/>
          </a:p>
        </p:txBody>
      </p:sp>
      <p:cxnSp>
        <p:nvCxnSpPr>
          <p:cNvPr id="12" name="Straight Connector 18"/>
          <p:cNvCxnSpPr>
            <a:cxnSpLocks/>
          </p:cNvCxnSpPr>
          <p:nvPr/>
        </p:nvCxnSpPr>
        <p:spPr bwMode="auto"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Карточка имен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4A43A2E-6632-4F9D-8728-2CF59ACBBE60}" type="datetimeFigureOut">
              <a:rPr lang="en-US"/>
              <a:t>1/23/22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6424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Цитата карточки имени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3"/>
          </p:nvPr>
        </p:nvSpPr>
        <p:spPr bwMode="auto"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4A43A2E-6632-4F9D-8728-2CF59ACBBE60}" type="datetimeFigureOut">
              <a:rPr lang="en-US"/>
              <a:t>1/23/22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  <p:sp>
        <p:nvSpPr>
          <p:cNvPr id="10" name="TextBox 11"/>
          <p:cNvSpPr txBox="1"/>
          <p:nvPr/>
        </p:nvSpPr>
        <p:spPr bwMode="auto">
          <a:xfrm>
            <a:off x="878060" y="896895"/>
            <a:ext cx="457319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defRPr/>
            </a:pPr>
            <a:r>
              <a:rPr lang="en-US" sz="8000">
                <a:solidFill>
                  <a:schemeClr val="tx1"/>
                </a:solidFill>
              </a:rPr>
              <a:t>“</a:t>
            </a:r>
            <a:endParaRPr/>
          </a:p>
        </p:txBody>
      </p:sp>
      <p:sp>
        <p:nvSpPr>
          <p:cNvPr id="11" name="TextBox 12"/>
          <p:cNvSpPr txBox="1"/>
          <p:nvPr/>
        </p:nvSpPr>
        <p:spPr bwMode="auto">
          <a:xfrm>
            <a:off x="7649796" y="2607728"/>
            <a:ext cx="457319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>
              <a:defRPr/>
            </a:pPr>
            <a:r>
              <a:rPr lang="en-US" sz="8000">
                <a:solidFill>
                  <a:schemeClr val="tx1"/>
                </a:solidFill>
              </a:rPr>
              <a:t>”</a:t>
            </a:r>
            <a:endParaRPr/>
          </a:p>
        </p:txBody>
      </p:sp>
      <p:cxnSp>
        <p:nvCxnSpPr>
          <p:cNvPr id="12" name="Straight Connector 25"/>
          <p:cNvCxnSpPr>
            <a:cxnSpLocks/>
          </p:cNvCxnSpPr>
          <p:nvPr/>
        </p:nvCxnSpPr>
        <p:spPr bwMode="auto"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Истина или ложь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/>
            </a:lvl1pPr>
          </a:lstStyle>
          <a:p>
            <a:pPr marL="0"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3"/>
          </p:nvPr>
        </p:nvSpPr>
        <p:spPr bwMode="auto"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4A43A2E-6632-4F9D-8728-2CF59ACBBE60}" type="datetimeFigureOut">
              <a:rPr lang="en-US"/>
              <a:t>1/23/22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FAB73BC-B049-4115-A692-8D63A059BFB8}" type="slidenum">
              <a:rPr lang="en-US"/>
              <a:t>‹#›</a:t>
            </a:fld>
            <a:endParaRPr lang="en-US"/>
          </a:p>
        </p:txBody>
      </p:sp>
      <p:cxnSp>
        <p:nvCxnSpPr>
          <p:cNvPr id="10" name="Straight Connector 14"/>
          <p:cNvCxnSpPr>
            <a:cxnSpLocks/>
          </p:cNvCxnSpPr>
          <p:nvPr/>
        </p:nvCxnSpPr>
        <p:spPr bwMode="auto"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1_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1/23/22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  <p:cxnSp>
        <p:nvCxnSpPr>
          <p:cNvPr id="9" name="Straight Connector 13"/>
          <p:cNvCxnSpPr>
            <a:cxnSpLocks/>
          </p:cNvCxnSpPr>
          <p:nvPr/>
        </p:nvCxnSpPr>
        <p:spPr bwMode="auto"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1_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356667" y="906873"/>
            <a:ext cx="1618930" cy="496899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61BEF0D-F0BB-DE4B-95CE-6DB70DBA9567}" type="datetimeFigureOut">
              <a:rPr lang="en-US"/>
              <a:t>1/23/22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57F1E4F-1CFF-5643-939E-217C01CDF565}" type="slidenum">
              <a:rPr lang="en-US"/>
              <a:t>‹#›</a:t>
            </a:fld>
            <a:endParaRPr lang="en-US"/>
          </a:p>
        </p:txBody>
      </p:sp>
      <p:cxnSp>
        <p:nvCxnSpPr>
          <p:cNvPr id="9" name="Straight Connector 13"/>
          <p:cNvCxnSpPr>
            <a:cxnSpLocks/>
          </p:cNvCxnSpPr>
          <p:nvPr/>
        </p:nvCxnSpPr>
        <p:spPr bwMode="auto"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BFA754-D5C3-4E66-96A6-867B257F58DC}" type="datetimeFigureOut">
              <a:rPr lang="en-US" smtClean="0"/>
              <a:t>1/23/22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5D84065D-F351-4B03-BD91-D8A6B8D4B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30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543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308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49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696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689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1BEF0D-F0BB-DE4B-95CE-6DB70DBA9567}" type="datetimeFigureOut">
              <a:rPr lang="en-US" smtClean="0"/>
              <a:t>1/23/22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D57F1E4F-1CFF-5643-939E-217C01CDF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85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49" r:id="rId17"/>
    <p:sldLayoutId id="2147483650" r:id="rId18"/>
    <p:sldLayoutId id="2147483651" r:id="rId19"/>
    <p:sldLayoutId id="2147483652" r:id="rId20"/>
    <p:sldLayoutId id="2147483653" r:id="rId21"/>
    <p:sldLayoutId id="2147483654" r:id="rId22"/>
    <p:sldLayoutId id="2147483655" r:id="rId23"/>
    <p:sldLayoutId id="2147483656" r:id="rId24"/>
    <p:sldLayoutId id="2147483657" r:id="rId25"/>
    <p:sldLayoutId id="2147483658" r:id="rId26"/>
    <p:sldLayoutId id="2147483659" r:id="rId27"/>
    <p:sldLayoutId id="2147483660" r:id="rId28"/>
    <p:sldLayoutId id="2147483661" r:id="rId29"/>
    <p:sldLayoutId id="2147483662" r:id="rId30"/>
    <p:sldLayoutId id="2147483663" r:id="rId31"/>
    <p:sldLayoutId id="2147483664" r:id="rId32"/>
    <p:sldLayoutId id="2147483665" r:id="rId33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jp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4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 bwMode="auto">
          <a:xfrm>
            <a:off x="628650" y="524555"/>
            <a:ext cx="5576400" cy="2007720"/>
          </a:xfrm>
          <a:prstGeom prst="rect">
            <a:avLst/>
          </a:prstGeom>
          <a:noFill/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1400" b="0" strike="noStrike" spc="-1">
                <a:solidFill>
                  <a:srgbClr val="4B2204"/>
                </a:solidFill>
                <a:latin typeface="Arial"/>
                <a:ea typeface="DejaVu Sans"/>
              </a:rPr>
              <a:t>На протяжении многих лет тема формирования здорового образа жизни является объектом исследования многих ученых. Считается, что здоровье человека на 50% зависит от образа жизни. Сюда входит множество факторов и одним немаловажным из них является правильное питание. В своей работе с детьми через познавательно — исследовательскую деятельность, я уделила этому особое внимание, в частности, о необходимости употребления в пищу полезного продукта нашей климатической зоны — яблока.  </a:t>
            </a:r>
            <a:endParaRPr lang="ru-RU" sz="1400" b="0" strike="noStrike" spc="-1">
              <a:solidFill>
                <a:srgbClr val="4B2204"/>
              </a:solidFill>
              <a:latin typeface="Arial"/>
            </a:endParaRPr>
          </a:p>
        </p:txBody>
      </p:sp>
      <p:pic>
        <p:nvPicPr>
          <p:cNvPr id="5" name="Рисунок 76"/>
          <p:cNvPicPr/>
          <p:nvPr/>
        </p:nvPicPr>
        <p:blipFill>
          <a:blip r:embed="rId5"/>
          <a:stretch/>
        </p:blipFill>
        <p:spPr bwMode="auto">
          <a:xfrm>
            <a:off x="6161760" y="578160"/>
            <a:ext cx="2301840" cy="2301840"/>
          </a:xfrm>
          <a:prstGeom prst="rect">
            <a:avLst/>
          </a:prstGeom>
          <a:ln>
            <a:noFill/>
          </a:ln>
        </p:spPr>
      </p:pic>
      <p:pic>
        <p:nvPicPr>
          <p:cNvPr id="6" name="Рисунок 77"/>
          <p:cNvPicPr/>
          <p:nvPr/>
        </p:nvPicPr>
        <p:blipFill>
          <a:blip r:embed="rId6"/>
          <a:srcRect l="2547" r="5391"/>
          <a:stretch/>
        </p:blipFill>
        <p:spPr bwMode="auto">
          <a:xfrm>
            <a:off x="628650" y="2636912"/>
            <a:ext cx="4505325" cy="3528392"/>
          </a:xfrm>
          <a:prstGeom prst="rect">
            <a:avLst/>
          </a:prstGeom>
          <a:ln>
            <a:noFill/>
          </a:ln>
        </p:spPr>
      </p:pic>
      <p:pic>
        <p:nvPicPr>
          <p:cNvPr id="7" name="Рисунок 78"/>
          <p:cNvPicPr/>
          <p:nvPr/>
        </p:nvPicPr>
        <p:blipFill>
          <a:blip r:embed="rId7"/>
          <a:srcRect l="25423"/>
          <a:stretch/>
        </p:blipFill>
        <p:spPr bwMode="auto">
          <a:xfrm>
            <a:off x="5434806" y="3073615"/>
            <a:ext cx="2619375" cy="2958885"/>
          </a:xfrm>
          <a:prstGeom prst="rect">
            <a:avLst/>
          </a:prstGeom>
          <a:ln>
            <a:noFill/>
          </a:ln>
        </p:spPr>
      </p:pic>
      <p:pic>
        <p:nvPicPr>
          <p:cNvPr id="8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/>
        </p:blipFill>
        <p:spPr bwMode="auto"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000">
        <p:split orient="vert"/>
      </p:transition>
    </mc:Choice>
    <mc:Fallback xmlns:w="http://schemas.openxmlformats.org/wordprocessingml/2006/main" xmlns:m="http://schemas.openxmlformats.org/officeDocument/2006/math" xmlns="">
      <p:transition spd="slow" advClick="0" advTm="8000">
        <p:split orient="vert" dir="ou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89"/>
          <p:cNvPicPr/>
          <p:nvPr/>
        </p:nvPicPr>
        <p:blipFill>
          <a:blip r:embed="rId2"/>
          <a:stretch/>
        </p:blipFill>
        <p:spPr bwMode="auto">
          <a:xfrm>
            <a:off x="419220" y="314820"/>
            <a:ext cx="8305560" cy="6228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000">
        <p:split orient="vert"/>
      </p:transition>
    </mc:Choice>
    <mc:Fallback xmlns:w="http://schemas.openxmlformats.org/wordprocessingml/2006/main" xmlns:m="http://schemas.openxmlformats.org/officeDocument/2006/math" xmlns="">
      <p:transition spd="slow" advClick="0" advTm="8000">
        <p:split orient="vert" dir="ou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90"/>
          <p:cNvPicPr/>
          <p:nvPr/>
        </p:nvPicPr>
        <p:blipFill>
          <a:blip r:embed="rId2"/>
          <a:stretch/>
        </p:blipFill>
        <p:spPr bwMode="auto">
          <a:xfrm>
            <a:off x="481140" y="361260"/>
            <a:ext cx="8181720" cy="6135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8000">
        <p:split orient="vert"/>
      </p:transition>
    </mc:Choice>
    <mc:Fallback xmlns:w="http://schemas.openxmlformats.org/wordprocessingml/2006/main" xmlns:m="http://schemas.openxmlformats.org/officeDocument/2006/math" xmlns="">
      <p:transition spd="slow" advClick="0" advTm="8000">
        <p:split orient="vert" dir="out"/>
      </p:transition>
    </mc:Fallback>
  </mc:AlternateContent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{3CE4AEE9-96BA-2747-A0C3-D17D13923676}tf10001069</Template>
  <TotalTime>4000</TotalTime>
  <Words>74</Words>
  <Application>Microsoft Macintosh PowerPoint</Application>
  <DocSecurity>0</DocSecurity>
  <PresentationFormat>Экран (4:3)</PresentationFormat>
  <Paragraphs>1</Paragraphs>
  <Slides>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Century Gothic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Стаз</dc:creator>
  <cp:keywords/>
  <dc:description/>
  <cp:lastModifiedBy>Ira Lapushka</cp:lastModifiedBy>
  <cp:revision>42</cp:revision>
  <dcterms:created xsi:type="dcterms:W3CDTF">2017-01-23T17:25:13Z</dcterms:created>
  <dcterms:modified xsi:type="dcterms:W3CDTF">2022-01-23T16:05:04Z</dcterms:modified>
  <cp:category/>
  <dc:identifier/>
  <cp:contentStatus/>
  <dc:language>ru-RU</dc:language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</vt:i4>
  </property>
</Properties>
</file>