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3"/>
  </p:notesMasterIdLst>
  <p:sldIdLst>
    <p:sldId id="261" r:id="rId2"/>
    <p:sldId id="266" r:id="rId3"/>
    <p:sldId id="265" r:id="rId4"/>
    <p:sldId id="267" r:id="rId5"/>
    <p:sldId id="269" r:id="rId6"/>
    <p:sldId id="268" r:id="rId7"/>
    <p:sldId id="270" r:id="rId8"/>
    <p:sldId id="271" r:id="rId9"/>
    <p:sldId id="272" r:id="rId10"/>
    <p:sldId id="273" r:id="rId11"/>
    <p:sldId id="274" r:id="rId12"/>
    <p:sldId id="276" r:id="rId13"/>
    <p:sldId id="275" r:id="rId14"/>
    <p:sldId id="278" r:id="rId15"/>
    <p:sldId id="279" r:id="rId16"/>
    <p:sldId id="280" r:id="rId17"/>
    <p:sldId id="281" r:id="rId18"/>
    <p:sldId id="284" r:id="rId19"/>
    <p:sldId id="285" r:id="rId20"/>
    <p:sldId id="286" r:id="rId21"/>
    <p:sldId id="282" r:id="rId22"/>
  </p:sldIdLst>
  <p:sldSz cx="9144000" cy="6858000" type="screen4x3"/>
  <p:notesSz cx="6858000" cy="9144000"/>
  <p:embeddedFontLst>
    <p:embeddedFont>
      <p:font typeface="Matilda" charset="0"/>
      <p:regular r:id="rId24"/>
    </p:embeddedFont>
    <p:embeddedFont>
      <p:font typeface="Aharoni" pitchFamily="2" charset="-79"/>
      <p:bold r:id="rId25"/>
    </p:embeddedFont>
    <p:embeddedFont>
      <p:font typeface="Calibri" pitchFamily="34" charset="0"/>
      <p:regular r:id="rId26"/>
      <p:bold r:id="rId27"/>
      <p:italic r:id="rId28"/>
      <p:boldItalic r:id="rId2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53" d="100"/>
          <a:sy n="53" d="100"/>
        </p:scale>
        <p:origin x="-9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B939E-8116-414B-B8B4-7889E2C049B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C3FBE-6780-4042-BDCC-39F1183346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203141-A335-4583-B9DA-960F68946257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BD4A55-E3F6-47C7-A18C-85B0C19B08CE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DD0DF3-5BD7-469A-8C59-806DD310760A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BB9902-ABA9-43AF-B920-CA7F0EFD2D24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39DF62-706C-49C1-B71B-23E48A4F3402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00A0FC-5758-43E9-A7B3-FA9B24703598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468493-AC9F-4EBF-8FA3-41903D731653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3EF539-0596-439F-A7DE-8FF789DBA3AD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49B18-6132-4212-93C9-6E8922880030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DAB30D-78EF-4B17-9F1A-CDF1E109645C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6DF905-1627-4C98-96D4-E3574FB04241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http://www.berdov.com/img/docs/exponenta/simplest_equation_test_variant2/formula1.png" TargetMode="External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berdov.com/img/docs/exponenta/simplest_equation_test_variant2/formula4.png" TargetMode="External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image" Target="../media/image33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000108"/>
            <a:ext cx="6809410" cy="4797160"/>
            <a:chOff x="1115616" y="2170633"/>
            <a:chExt cx="7528897" cy="523752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70633"/>
              <a:ext cx="7165477" cy="426341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7200" b="1" spc="-300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8A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haroni" pitchFamily="2" charset="-79"/>
                </a:rPr>
                <a:t>Решение показательных уравнений</a:t>
              </a:r>
              <a:endParaRPr lang="ru-RU" sz="7200" b="1" spc="-300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8A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haroni" pitchFamily="2" charset="-79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1"/>
              <a:ext cx="7528897" cy="10080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ru-RU" i="1" dirty="0" smtClean="0">
                  <a:solidFill>
                    <a:schemeClr val="tx1">
                      <a:lumMod val="50000"/>
                    </a:schemeClr>
                  </a:solidFill>
                </a:rPr>
                <a:t>Подготовила преподаватель</a:t>
              </a:r>
            </a:p>
            <a:p>
              <a:pPr algn="r">
                <a:defRPr/>
              </a:pPr>
              <a:r>
                <a:rPr lang="ru-RU" i="1" dirty="0" smtClean="0">
                  <a:solidFill>
                    <a:schemeClr val="tx1">
                      <a:lumMod val="50000"/>
                    </a:schemeClr>
                  </a:solidFill>
                </a:rPr>
                <a:t>Математики Гареева Р.М.</a:t>
              </a:r>
            </a:p>
            <a:p>
              <a:pPr algn="r">
                <a:defRPr/>
              </a:pPr>
              <a:r>
                <a:rPr lang="ru-RU" i="1" smtClean="0">
                  <a:solidFill>
                    <a:schemeClr val="tx1">
                      <a:lumMod val="50000"/>
                    </a:schemeClr>
                  </a:solidFill>
                </a:rPr>
                <a:t>ГБПОУ  УПК</a:t>
              </a:r>
              <a:endParaRPr lang="ru-RU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00042"/>
            <a:ext cx="3643338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</a:t>
            </a:r>
            <a:r>
              <a:rPr lang="ru-RU" baseline="30000" dirty="0" smtClean="0"/>
              <a:t>х-3</a:t>
            </a:r>
            <a:r>
              <a:rPr lang="ru-RU" dirty="0" smtClean="0"/>
              <a:t> = - 5</a:t>
            </a:r>
          </a:p>
          <a:p>
            <a:pPr>
              <a:buNone/>
            </a:pPr>
            <a:r>
              <a:rPr lang="ru-RU" dirty="0" smtClean="0"/>
              <a:t>х-3 = -1</a:t>
            </a:r>
          </a:p>
          <a:p>
            <a:pPr>
              <a:buNone/>
            </a:pPr>
            <a:r>
              <a:rPr lang="ru-RU" dirty="0" smtClean="0"/>
              <a:t>х=3-1</a:t>
            </a:r>
          </a:p>
          <a:p>
            <a:pPr>
              <a:buNone/>
            </a:pPr>
            <a:r>
              <a:rPr lang="ru-RU" dirty="0" smtClean="0"/>
              <a:t>х=2 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Правильный ответ</a:t>
            </a:r>
            <a:r>
              <a:rPr lang="ru-RU" sz="2800" dirty="0" smtClean="0"/>
              <a:t>: </a:t>
            </a:r>
          </a:p>
          <a:p>
            <a:pPr>
              <a:buNone/>
            </a:pPr>
            <a:r>
              <a:rPr lang="ru-RU" sz="2800" dirty="0" smtClean="0"/>
              <a:t> нет решения 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604" y="5000636"/>
            <a:ext cx="2928958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/>
          </a:p>
          <a:p>
            <a:pPr algn="ctr"/>
            <a:r>
              <a:rPr lang="ru-RU" sz="2000" b="1" i="1" dirty="0" smtClean="0"/>
              <a:t>Допущенная ошибка:  т.к.  </a:t>
            </a:r>
            <a:r>
              <a:rPr lang="en-US" sz="2000" b="1" i="1" dirty="0" smtClean="0"/>
              <a:t>b</a:t>
            </a:r>
            <a:r>
              <a:rPr lang="ru-RU" sz="2000" b="1" i="1" dirty="0" smtClean="0"/>
              <a:t>=-5 </a:t>
            </a:r>
            <a:endParaRPr lang="ru-RU" sz="2000" b="1" dirty="0" smtClean="0"/>
          </a:p>
          <a:p>
            <a:pPr algn="ctr"/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71480"/>
            <a:ext cx="2938982" cy="500066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071546"/>
            <a:ext cx="2762250" cy="5334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90488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643050"/>
            <a:ext cx="3533775" cy="533400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90488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214554"/>
            <a:ext cx="2352675" cy="533400"/>
          </a:xfrm>
          <a:prstGeom prst="rect">
            <a:avLst/>
          </a:prstGeom>
          <a:noFill/>
        </p:spPr>
      </p:pic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90488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786058"/>
            <a:ext cx="1714512" cy="516702"/>
          </a:xfrm>
          <a:prstGeom prst="rect">
            <a:avLst/>
          </a:prstGeom>
          <a:noFill/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90488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86380" y="3286124"/>
            <a:ext cx="335758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х</a:t>
            </a:r>
            <a:r>
              <a:rPr lang="ru-RU" sz="3200" dirty="0" smtClean="0"/>
              <a:t> = 20</a:t>
            </a:r>
          </a:p>
          <a:p>
            <a:r>
              <a:rPr lang="ru-RU" sz="2800" b="1" dirty="0" smtClean="0"/>
              <a:t>Правильный ответ:   </a:t>
            </a:r>
            <a:r>
              <a:rPr lang="ru-RU" sz="2800" dirty="0" smtClean="0"/>
              <a:t>х=3</a:t>
            </a:r>
          </a:p>
          <a:p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86380" y="4643446"/>
            <a:ext cx="3500462" cy="192882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Допущенная ошибка:  результат вычислений неверный должен быть не 100, а при делении 500:4=125 . Т.к. 125= ( ответ х=3)</a:t>
            </a:r>
            <a:endParaRPr lang="ru-RU" b="1" i="1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643042" y="4643446"/>
            <a:ext cx="2857520" cy="5715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/>
          <a:p>
            <a:r>
              <a:rPr lang="ru-RU" sz="3600" b="1" dirty="0" smtClean="0"/>
              <a:t>№3. Установить соответствие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1142984"/>
            <a:ext cx="278608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 5 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3 – </a:t>
            </a:r>
            <a:r>
              <a:rPr lang="ru-RU" sz="2800" baseline="30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125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000240"/>
            <a:ext cx="278608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 2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+3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4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2857496"/>
            <a:ext cx="285752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3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108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3714752"/>
            <a:ext cx="285752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Г)  6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х-1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= -6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3042" y="464344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Д)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2071670" y="4714884"/>
          <a:ext cx="2415493" cy="428616"/>
        </p:xfrm>
        <a:graphic>
          <a:graphicData uri="http://schemas.openxmlformats.org/presentationml/2006/ole">
            <p:oleObj spid="_x0000_s24577" name="Формула" r:id="rId3" imgW="1130040" imgH="2030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00826" y="1071546"/>
            <a:ext cx="1239442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1) </a:t>
            </a:r>
            <a:r>
              <a:rPr lang="ru-RU" sz="2800" dirty="0" err="1" smtClean="0"/>
              <a:t>х</a:t>
            </a:r>
            <a:r>
              <a:rPr lang="ru-RU" sz="2800" dirty="0" smtClean="0"/>
              <a:t> = 2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500826" y="1928802"/>
            <a:ext cx="2357454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2) нет корней</a:t>
            </a:r>
            <a:endParaRPr lang="ru-RU" sz="2800" dirty="0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14763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928934"/>
            <a:ext cx="1500198" cy="5592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600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00826" y="3857628"/>
            <a:ext cx="1321196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4)  </a:t>
            </a:r>
            <a:r>
              <a:rPr lang="ru-RU" sz="2800" dirty="0" err="1" smtClean="0"/>
              <a:t>х</a:t>
            </a:r>
            <a:r>
              <a:rPr lang="ru-RU" sz="2800" dirty="0" smtClean="0"/>
              <a:t> = 0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500826" y="4714884"/>
            <a:ext cx="142876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5) </a:t>
            </a:r>
            <a:r>
              <a:rPr lang="ru-RU" sz="2800" dirty="0" err="1" smtClean="0"/>
              <a:t>х</a:t>
            </a:r>
            <a:r>
              <a:rPr lang="ru-RU" sz="2800" dirty="0" smtClean="0"/>
              <a:t> = 3</a:t>
            </a:r>
            <a:endParaRPr lang="ru-RU" sz="2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49 0.0044 L -0.17292 -0.4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-0.18108 -0.12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-0.17882 -0.26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L -0.19809 0.254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5185E-6 L -0.16545 0.5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sz="4000" b="1" dirty="0" smtClean="0"/>
              <a:t>Разбор решения уравнения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928802"/>
            <a:ext cx="7358082" cy="39830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Пусть у = 2</a:t>
            </a:r>
            <a:r>
              <a:rPr lang="ru-RU" baseline="30000" dirty="0" smtClean="0"/>
              <a:t>х</a:t>
            </a:r>
            <a:r>
              <a:rPr lang="ru-RU" dirty="0" smtClean="0"/>
              <a:t>,  у</a:t>
            </a:r>
            <a:r>
              <a:rPr lang="en-US" dirty="0" smtClean="0"/>
              <a:t>&gt;0 </a:t>
            </a:r>
            <a:r>
              <a:rPr lang="ru-RU" dirty="0" smtClean="0"/>
              <a:t>тогда</a:t>
            </a:r>
          </a:p>
          <a:p>
            <a:pPr>
              <a:buNone/>
            </a:pPr>
            <a:r>
              <a:rPr lang="ru-RU" dirty="0" smtClean="0"/>
              <a:t>у</a:t>
            </a:r>
            <a:r>
              <a:rPr lang="ru-RU" baseline="30000" dirty="0" smtClean="0"/>
              <a:t>2</a:t>
            </a:r>
            <a:r>
              <a:rPr lang="ru-RU" dirty="0" smtClean="0"/>
              <a:t> +2у –24 = 0,</a:t>
            </a:r>
          </a:p>
          <a:p>
            <a:pPr>
              <a:buNone/>
            </a:pPr>
            <a:r>
              <a:rPr lang="ru-RU" dirty="0" smtClean="0"/>
              <a:t>Д = 4 + 96 = 100,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Возвращаемся к замене 1) 2</a:t>
            </a:r>
            <a:r>
              <a:rPr lang="ru-RU" baseline="30000" dirty="0" smtClean="0"/>
              <a:t>х</a:t>
            </a:r>
            <a:r>
              <a:rPr lang="ru-RU" dirty="0" smtClean="0"/>
              <a:t> = 4,   х=2 ;   </a:t>
            </a:r>
          </a:p>
          <a:p>
            <a:pPr>
              <a:buNone/>
            </a:pPr>
            <a:r>
              <a:rPr lang="ru-RU" dirty="0" smtClean="0"/>
              <a:t>                                               2) 2</a:t>
            </a:r>
            <a:r>
              <a:rPr lang="ru-RU" baseline="30000" dirty="0" smtClean="0"/>
              <a:t>х</a:t>
            </a:r>
            <a:r>
              <a:rPr lang="ru-RU" dirty="0" smtClean="0"/>
              <a:t> = -6; 					            решений нет.</a:t>
            </a:r>
          </a:p>
          <a:p>
            <a:pPr>
              <a:buNone/>
            </a:pPr>
            <a:r>
              <a:rPr lang="ru-RU" dirty="0" smtClean="0"/>
              <a:t>Ответ: 2.</a:t>
            </a:r>
          </a:p>
          <a:p>
            <a:endParaRPr lang="ru-RU" dirty="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285852" y="1142984"/>
          <a:ext cx="4214842" cy="747705"/>
        </p:xfrm>
        <a:graphic>
          <a:graphicData uri="http://schemas.openxmlformats.org/presentationml/2006/ole">
            <p:oleObj spid="_x0000_s26626" name="Формула" r:id="rId3" imgW="1130040" imgH="203040" progId="Equation.3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714752"/>
            <a:ext cx="2276475" cy="600075"/>
          </a:xfrm>
          <a:prstGeom prst="rect">
            <a:avLst/>
          </a:prstGeom>
          <a:noFill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714752"/>
            <a:ext cx="2552700" cy="600075"/>
          </a:xfrm>
          <a:prstGeom prst="rect">
            <a:avLst/>
          </a:prstGeom>
          <a:noFill/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sz="4000" b="1" dirty="0" smtClean="0"/>
              <a:t>№4. Самостоятельная работа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1285860"/>
          <a:ext cx="7429552" cy="4685860"/>
        </p:xfrm>
        <a:graphic>
          <a:graphicData uri="http://schemas.openxmlformats.org/drawingml/2006/table">
            <a:tbl>
              <a:tblPr/>
              <a:tblGrid>
                <a:gridCol w="2347273"/>
                <a:gridCol w="2617643"/>
                <a:gridCol w="2464636"/>
              </a:tblGrid>
              <a:tr h="523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 уровень – «3»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 уровень – «4»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  <a:tabLst>
                          <a:tab pos="2562225" algn="l"/>
                        </a:tabLs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уровень – «5»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2x-3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= 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4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x+1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· </a:t>
                      </a: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4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x-2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x+1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– 4 · 3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x-2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= 69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562225" algn="l"/>
                        </a:tabLs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2400" baseline="30000" dirty="0" smtClean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– 14· 2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– 32 =0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- 2 · 3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= 63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4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5x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= 32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endParaRPr lang="ru-RU" sz="105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r>
                        <a:rPr lang="ru-RU" sz="2400" baseline="30000" dirty="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= -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125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 descr="Задача 3: показательное уравнение с дробями"/>
          <p:cNvPicPr/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928794" y="2928934"/>
            <a:ext cx="10477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500166" y="2142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786190"/>
            <a:ext cx="1785950" cy="442067"/>
          </a:xfrm>
          <a:prstGeom prst="rect">
            <a:avLst/>
          </a:prstGeom>
          <a:noFill/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-144463" y="9334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2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Задача 8: показательное уравнение с корнем и линейной функцией"/>
          <p:cNvPicPr/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4000496" y="2214554"/>
            <a:ext cx="178595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1857364"/>
            <a:ext cx="1428760" cy="618639"/>
          </a:xfrm>
          <a:prstGeom prst="rect">
            <a:avLst/>
          </a:prstGeom>
          <a:noFill/>
        </p:spPr>
      </p:pic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4" name="Picture 1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572008"/>
            <a:ext cx="1428760" cy="367635"/>
          </a:xfrm>
          <a:prstGeom prst="rect">
            <a:avLst/>
          </a:prstGeom>
          <a:noFill/>
        </p:spPr>
      </p:pic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5429264"/>
            <a:ext cx="1771650" cy="419100"/>
          </a:xfrm>
          <a:prstGeom prst="rect">
            <a:avLst/>
          </a:prstGeom>
          <a:noFill/>
        </p:spPr>
      </p:pic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8" name="Picture 1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357826"/>
            <a:ext cx="1709734" cy="626411"/>
          </a:xfrm>
          <a:prstGeom prst="rect">
            <a:avLst/>
          </a:prstGeom>
          <a:noFill/>
        </p:spPr>
      </p:pic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2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21" name="Picture 2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286256"/>
            <a:ext cx="2038346" cy="624894"/>
          </a:xfrm>
          <a:prstGeom prst="rect">
            <a:avLst/>
          </a:prstGeom>
          <a:noFill/>
        </p:spPr>
      </p:pic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sz="4000" b="1" dirty="0" smtClean="0"/>
              <a:t>№4. Самостоятельная работа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1285860"/>
          <a:ext cx="7429552" cy="4685860"/>
        </p:xfrm>
        <a:graphic>
          <a:graphicData uri="http://schemas.openxmlformats.org/drawingml/2006/table">
            <a:tbl>
              <a:tblPr/>
              <a:tblGrid>
                <a:gridCol w="2347273"/>
                <a:gridCol w="2617643"/>
                <a:gridCol w="2464636"/>
              </a:tblGrid>
              <a:tr h="5238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1 уровень – «3»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2 уровень – «4»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  <a:tabLst>
                          <a:tab pos="2562225" algn="l"/>
                        </a:tabLst>
                      </a:pPr>
                      <a:r>
                        <a:rPr lang="ru-RU" sz="2400" b="1">
                          <a:latin typeface="Times New Roman"/>
                          <a:ea typeface="Calibri"/>
                          <a:cs typeface="Times New Roman"/>
                        </a:rPr>
                        <a:t>уровень – «5»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х=1,5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Х=1,75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 -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 - 2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Х=3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Х=3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Х=2,   х=1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Х=0, х=1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smtClean="0">
                          <a:latin typeface="Times New Roman"/>
                          <a:ea typeface="Calibri"/>
                          <a:cs typeface="Times New Roman"/>
                        </a:rPr>
                        <a:t>Х=2</a:t>
                      </a:r>
                      <a:endParaRPr lang="en-US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=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Х=3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Х=3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5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Нет решения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Х= - 1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562225" algn="l"/>
                        </a:tabLs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Х=2</a:t>
                      </a:r>
                      <a:endParaRPr lang="en-US" sz="2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500166" y="2142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-144463" y="9334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2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622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357694"/>
            <a:ext cx="125017" cy="500066"/>
          </a:xfrm>
          <a:prstGeom prst="rect">
            <a:avLst/>
          </a:prstGeom>
          <a:noFill/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/>
          <a:p>
            <a:r>
              <a:rPr lang="ru-RU" sz="4000" b="1" dirty="0" smtClean="0"/>
              <a:t>Задание №5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00200"/>
            <a:ext cx="7258072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Некоторая фирма взяла кредит в банке 40 000 </a:t>
            </a:r>
            <a:r>
              <a:rPr lang="ru-RU" dirty="0" err="1" smtClean="0"/>
              <a:t>у.е</a:t>
            </a:r>
            <a:r>
              <a:rPr lang="ru-RU" dirty="0" smtClean="0"/>
              <a:t>. под 15%</a:t>
            </a:r>
            <a:r>
              <a:rPr lang="ru-RU" b="1" dirty="0" smtClean="0"/>
              <a:t> </a:t>
            </a:r>
            <a:r>
              <a:rPr lang="ru-RU" dirty="0" smtClean="0"/>
              <a:t>годовых. Сумма возврата кредита с процентами 60 835 </a:t>
            </a:r>
            <a:r>
              <a:rPr lang="ru-RU" dirty="0" err="1" smtClean="0"/>
              <a:t>у.е</a:t>
            </a:r>
            <a:r>
              <a:rPr lang="ru-RU" dirty="0" smtClean="0"/>
              <a:t>. на сколько лет взят кредит в банке?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00042"/>
            <a:ext cx="7186634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</a:p>
          <a:p>
            <a:pPr>
              <a:buNone/>
            </a:pP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1050" dirty="0" smtClean="0"/>
          </a:p>
          <a:p>
            <a:r>
              <a:rPr lang="ru-RU" dirty="0" smtClean="0"/>
              <a:t>где S – сумма возврата,</a:t>
            </a:r>
          </a:p>
          <a:p>
            <a:r>
              <a:rPr lang="ru-RU" dirty="0" err="1" smtClean="0"/>
              <a:t>s</a:t>
            </a:r>
            <a:r>
              <a:rPr lang="ru-RU" dirty="0" smtClean="0"/>
              <a:t> – сумма кредита,</a:t>
            </a:r>
          </a:p>
          <a:p>
            <a:r>
              <a:rPr lang="ru-RU" dirty="0" smtClean="0"/>
              <a:t> </a:t>
            </a:r>
          </a:p>
          <a:p>
            <a:r>
              <a:rPr lang="ru-RU" dirty="0" err="1" smtClean="0"/>
              <a:t>х</a:t>
            </a:r>
            <a:r>
              <a:rPr lang="ru-RU" dirty="0" smtClean="0"/>
              <a:t> – количество лет, на которые взят кредит.</a:t>
            </a:r>
          </a:p>
          <a:p>
            <a:pPr>
              <a:buNone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6"/>
          <p:cNvPicPr/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928794" y="3643314"/>
            <a:ext cx="3731895" cy="609600"/>
          </a:xfrm>
          <a:prstGeom prst="rect">
            <a:avLst/>
          </a:prstGeom>
          <a:noFill/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285860"/>
            <a:ext cx="4504421" cy="785818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6510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00042"/>
            <a:ext cx="7472386" cy="550072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endParaRPr lang="ru-RU" dirty="0" smtClean="0"/>
          </a:p>
          <a:p>
            <a:endParaRPr lang="en-US" sz="1600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</a:t>
            </a:r>
            <a:endParaRPr lang="en-US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ru-RU" sz="3600" b="1" dirty="0" smtClean="0"/>
              <a:t>Ответ : 3 года</a:t>
            </a:r>
          </a:p>
          <a:p>
            <a:endParaRPr lang="ru-RU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33400" y="1495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28604"/>
            <a:ext cx="4593005" cy="857256"/>
          </a:xfrm>
          <a:prstGeom prst="rect">
            <a:avLst/>
          </a:prstGeom>
          <a:noFill/>
        </p:spPr>
      </p:pic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1500166" y="1285860"/>
            <a:ext cx="3505200" cy="3819548"/>
            <a:chOff x="1500166" y="1285860"/>
            <a:chExt cx="3505200" cy="3819548"/>
          </a:xfrm>
        </p:grpSpPr>
        <p:pic>
          <p:nvPicPr>
            <p:cNvPr id="31749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00166" y="2352471"/>
              <a:ext cx="2414473" cy="853289"/>
            </a:xfrm>
            <a:prstGeom prst="rect">
              <a:avLst/>
            </a:prstGeom>
            <a:noFill/>
          </p:spPr>
        </p:pic>
        <p:pic>
          <p:nvPicPr>
            <p:cNvPr id="31752" name="Picture 8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00166" y="3561297"/>
              <a:ext cx="2143125" cy="796397"/>
            </a:xfrm>
            <a:prstGeom prst="rect">
              <a:avLst/>
            </a:prstGeom>
            <a:noFill/>
          </p:spPr>
        </p:pic>
        <p:pic>
          <p:nvPicPr>
            <p:cNvPr id="52227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00166" y="1285860"/>
              <a:ext cx="3505200" cy="796397"/>
            </a:xfrm>
            <a:prstGeom prst="rect">
              <a:avLst/>
            </a:prstGeom>
            <a:noFill/>
          </p:spPr>
        </p:pic>
        <p:pic>
          <p:nvPicPr>
            <p:cNvPr id="52229" name="Picture 5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71604" y="4572008"/>
              <a:ext cx="1066800" cy="5334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sz="3600" b="1" dirty="0" smtClean="0"/>
              <a:t>Задание №6. Домашнее задание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ru-RU" dirty="0" smtClean="0"/>
              <a:t>Придумайте сами 3 показательных уравнения, решаемые разными способами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sz="3600" b="1" dirty="0" smtClean="0"/>
              <a:t>Задание №7. Подведение итогов урока</a:t>
            </a:r>
            <a:endParaRPr lang="ru-RU" sz="3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357290" y="1928802"/>
          <a:ext cx="7429554" cy="3143271"/>
        </p:xfrm>
        <a:graphic>
          <a:graphicData uri="http://schemas.openxmlformats.org/drawingml/2006/table">
            <a:tbl>
              <a:tblPr/>
              <a:tblGrid>
                <a:gridCol w="1872866"/>
                <a:gridCol w="1841910"/>
                <a:gridCol w="1857389"/>
                <a:gridCol w="1857389"/>
              </a:tblGrid>
              <a:tr h="3968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045">
                <a:tc>
                  <a:txBody>
                    <a:bodyPr/>
                    <a:lstStyle/>
                    <a:p>
                      <a:pPr marL="5080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Оценка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0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«5»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0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«4»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000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«3»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045">
                <a:tc>
                  <a:txBody>
                    <a:bodyPr/>
                    <a:lstStyle/>
                    <a:p>
                      <a:pPr marL="76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Количество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более 21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15-20 балла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менее 15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5045">
                <a:tc>
                  <a:txBody>
                    <a:bodyPr/>
                    <a:lstStyle/>
                    <a:p>
                      <a:pPr marL="76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баллов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315">
                <a:tc>
                  <a:txBody>
                    <a:bodyPr/>
                    <a:lstStyle/>
                    <a:p>
                      <a:pPr marL="1143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357430"/>
            <a:ext cx="7572428" cy="2143140"/>
          </a:xfrm>
        </p:spPr>
        <p:txBody>
          <a:bodyPr/>
          <a:lstStyle/>
          <a:p>
            <a:pPr algn="r">
              <a:buNone/>
            </a:pPr>
            <a:r>
              <a:rPr lang="ru-RU" sz="3600" b="1" i="1" dirty="0" smtClean="0"/>
              <a:t>«Уравнения – это золотой ключ, открывающий все математические сезамы» </a:t>
            </a:r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r>
              <a:rPr lang="ru-RU" b="1" i="1" dirty="0" smtClean="0"/>
              <a:t>С.Коваль</a:t>
            </a:r>
            <a:endParaRPr lang="ru-RU" dirty="0" smtClean="0"/>
          </a:p>
          <a:p>
            <a:pPr algn="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1071548"/>
          <a:ext cx="7000923" cy="5357847"/>
        </p:xfrm>
        <a:graphic>
          <a:graphicData uri="http://schemas.openxmlformats.org/drawingml/2006/table">
            <a:tbl>
              <a:tblPr/>
              <a:tblGrid>
                <a:gridCol w="468800"/>
                <a:gridCol w="456365"/>
                <a:gridCol w="517298"/>
                <a:gridCol w="472531"/>
                <a:gridCol w="471288"/>
                <a:gridCol w="466314"/>
                <a:gridCol w="468800"/>
                <a:gridCol w="470667"/>
                <a:gridCol w="458232"/>
                <a:gridCol w="460718"/>
                <a:gridCol w="460718"/>
                <a:gridCol w="460718"/>
                <a:gridCol w="456365"/>
                <a:gridCol w="455744"/>
                <a:gridCol w="456365"/>
              </a:tblGrid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500" b="1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087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r>
                        <a:rPr lang="ru-RU" sz="15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087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kern="12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1071548"/>
          <a:ext cx="7000923" cy="5357847"/>
        </p:xfrm>
        <a:graphic>
          <a:graphicData uri="http://schemas.openxmlformats.org/drawingml/2006/table">
            <a:tbl>
              <a:tblPr/>
              <a:tblGrid>
                <a:gridCol w="468800"/>
                <a:gridCol w="456365"/>
                <a:gridCol w="517298"/>
                <a:gridCol w="472531"/>
                <a:gridCol w="471288"/>
                <a:gridCol w="466314"/>
                <a:gridCol w="468800"/>
                <a:gridCol w="470667"/>
                <a:gridCol w="458232"/>
                <a:gridCol w="460718"/>
                <a:gridCol w="460718"/>
                <a:gridCol w="460718"/>
                <a:gridCol w="456365"/>
                <a:gridCol w="455744"/>
                <a:gridCol w="456365"/>
              </a:tblGrid>
              <a:tr h="403699">
                <a:tc>
                  <a:txBody>
                    <a:bodyPr/>
                    <a:lstStyle/>
                    <a:p>
                      <a:endParaRPr lang="ru-RU" sz="800" dirty="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500" b="1" kern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5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Л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З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Т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  <a:r>
                        <a:rPr lang="ru-RU" sz="1500" b="1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В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Я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Л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Ь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087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kern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Н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4087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Ы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3699"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kern="12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r>
                        <a:rPr lang="ru-RU" sz="15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Й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>
                        <a:latin typeface="Times New Roman"/>
                      </a:endParaRPr>
                    </a:p>
                  </a:txBody>
                  <a:tcPr marL="51673" marR="51673" marT="71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728" y="1142984"/>
            <a:ext cx="7400948" cy="4525963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/>
              <a:t>Обучающая:</a:t>
            </a:r>
            <a:endParaRPr lang="ru-RU" sz="1600" dirty="0" smtClean="0"/>
          </a:p>
          <a:p>
            <a:pPr lvl="0"/>
            <a:r>
              <a:rPr lang="ru-RU" sz="1600" dirty="0" smtClean="0"/>
              <a:t>Закрепить основные знания по теме «Показательные уравнения»</a:t>
            </a:r>
          </a:p>
          <a:p>
            <a:pPr lvl="0"/>
            <a:r>
              <a:rPr lang="ru-RU" sz="1600" dirty="0" smtClean="0"/>
              <a:t>Отработать навыки решения показательных уравнений различными способами.</a:t>
            </a:r>
          </a:p>
          <a:p>
            <a:r>
              <a:rPr lang="ru-RU" sz="1600" dirty="0" smtClean="0"/>
              <a:t> Создать условия контроля усвоения знаний и умений.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b="1" dirty="0" smtClean="0"/>
              <a:t>Развивающая:</a:t>
            </a:r>
            <a:endParaRPr lang="ru-RU" sz="1600" dirty="0" smtClean="0"/>
          </a:p>
          <a:p>
            <a:r>
              <a:rPr lang="ru-RU" sz="1600" dirty="0" smtClean="0"/>
              <a:t> Способствовать развитию познавательной активности, логического мышления.</a:t>
            </a:r>
          </a:p>
          <a:p>
            <a:r>
              <a:rPr lang="ru-RU" sz="1600" dirty="0" smtClean="0"/>
              <a:t> Развивать навыки самостоятельной работы, </a:t>
            </a:r>
          </a:p>
          <a:p>
            <a:pPr lvl="0"/>
            <a:r>
              <a:rPr lang="ru-RU" sz="1600" dirty="0" smtClean="0"/>
              <a:t>Развивать навыки самоконтроля и взаимоконтроля, умение анализировать, сравнивать, систематизировать.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Воспитательная:</a:t>
            </a:r>
            <a:endParaRPr lang="ru-RU" sz="1600" dirty="0" smtClean="0"/>
          </a:p>
          <a:p>
            <a:r>
              <a:rPr lang="ru-RU" sz="1600" dirty="0" smtClean="0"/>
              <a:t> Формировать научное мировоззрение у обучающихся, культуру математической речи.</a:t>
            </a:r>
          </a:p>
          <a:p>
            <a:pPr lvl="0"/>
            <a:r>
              <a:rPr lang="ru-RU" sz="1600" dirty="0" smtClean="0"/>
              <a:t>Способствовать воспитанию активности, ответственного отношения к работе.</a:t>
            </a:r>
          </a:p>
          <a:p>
            <a:pPr lvl="0"/>
            <a:r>
              <a:rPr lang="ru-RU" sz="1600" dirty="0" smtClean="0"/>
              <a:t>Вырабатывать внимание, самостоятельность при работе на уроке.</a:t>
            </a:r>
          </a:p>
          <a:p>
            <a:endParaRPr lang="ru-RU" sz="1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sz="4000" b="1" dirty="0" smtClean="0"/>
              <a:t>№1. Устная работа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71546"/>
            <a:ext cx="7358114" cy="4697427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Какая функция называется показательной?</a:t>
            </a:r>
            <a:endParaRPr lang="en-US" sz="3000" dirty="0" smtClean="0"/>
          </a:p>
          <a:p>
            <a:pPr marL="514350" lvl="0" indent="-514350">
              <a:buFont typeface="+mj-lt"/>
              <a:buAutoNum type="arabicPeriod"/>
            </a:pPr>
            <a:endParaRPr lang="en-US" sz="3000" dirty="0" smtClean="0"/>
          </a:p>
          <a:p>
            <a:pPr marL="514350" lvl="0" indent="-514350">
              <a:buFont typeface="+mj-lt"/>
              <a:buAutoNum type="arabicPeriod"/>
            </a:pP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Какова область определения функции</a:t>
            </a:r>
          </a:p>
          <a:p>
            <a:pPr marL="514350" lvl="0" indent="-514350">
              <a:buFont typeface="+mj-lt"/>
              <a:buAutoNum type="arabicPeriod"/>
            </a:pP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endParaRPr lang="ru-RU" sz="30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000" dirty="0" smtClean="0"/>
              <a:t>Какова область значения функции         </a:t>
            </a:r>
          </a:p>
          <a:p>
            <a:pPr lvl="0"/>
            <a:endParaRPr lang="ru-RU" sz="3000" dirty="0" smtClean="0"/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1500166" y="2071678"/>
            <a:ext cx="7072362" cy="1000132"/>
            <a:chOff x="1500166" y="2643182"/>
            <a:chExt cx="7072362" cy="100013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500166" y="2643182"/>
              <a:ext cx="7072362" cy="1000132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514350" indent="-514350">
                <a:buNone/>
              </a:pPr>
              <a:r>
                <a:rPr lang="ru-RU" sz="2000" b="1" i="1" dirty="0" smtClean="0"/>
                <a:t>Функция вида  </a:t>
              </a:r>
            </a:p>
            <a:p>
              <a:pPr marL="514350" indent="-514350">
                <a:buNone/>
              </a:pPr>
              <a:r>
                <a:rPr lang="ru-RU" sz="2000" b="1" i="1" dirty="0" smtClean="0"/>
                <a:t>называется показательной с основанием а</a:t>
              </a:r>
              <a:endParaRPr lang="ru-RU" sz="2000" b="1" dirty="0"/>
            </a:p>
          </p:txBody>
        </p:sp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7554" y="2786058"/>
              <a:ext cx="2690805" cy="381481"/>
            </a:xfrm>
            <a:prstGeom prst="rect">
              <a:avLst/>
            </a:prstGeom>
            <a:noFill/>
          </p:spPr>
        </p:pic>
      </p:grp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643314"/>
            <a:ext cx="1357322" cy="441919"/>
          </a:xfrm>
          <a:prstGeom prst="rect">
            <a:avLst/>
          </a:prstGeom>
          <a:noFill/>
        </p:spPr>
      </p:pic>
      <p:sp>
        <p:nvSpPr>
          <p:cNvPr id="16" name="Скругленный прямоугольник 15"/>
          <p:cNvSpPr/>
          <p:nvPr/>
        </p:nvSpPr>
        <p:spPr>
          <a:xfrm>
            <a:off x="1500166" y="4143380"/>
            <a:ext cx="7072362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Область определения – множество </a:t>
            </a:r>
            <a:r>
              <a:rPr lang="en-US" sz="2000" b="1" i="1" dirty="0" smtClean="0"/>
              <a:t>R</a:t>
            </a:r>
            <a:r>
              <a:rPr lang="ru-RU" sz="2000" b="1" i="1" dirty="0" smtClean="0"/>
              <a:t> действительных чисел</a:t>
            </a:r>
            <a:endParaRPr lang="ru-RU" sz="2000" b="1" dirty="0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857760"/>
            <a:ext cx="1357322" cy="441919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1500166" y="5500702"/>
            <a:ext cx="7215238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/>
          </a:p>
          <a:p>
            <a:pPr algn="ctr"/>
            <a:r>
              <a:rPr lang="ru-RU" sz="2000" b="1" i="1" dirty="0" smtClean="0"/>
              <a:t>Область значений  - множество </a:t>
            </a:r>
            <a:r>
              <a:rPr lang="en-US" sz="2000" b="1" i="1" dirty="0" smtClean="0"/>
              <a:t>R</a:t>
            </a:r>
            <a:r>
              <a:rPr lang="ru-RU" sz="2000" b="1" i="1" dirty="0" smtClean="0"/>
              <a:t> , всех положительных действительных чисел.</a:t>
            </a:r>
            <a:endParaRPr lang="ru-RU" sz="2000" b="1" dirty="0" smtClean="0"/>
          </a:p>
          <a:p>
            <a:pPr algn="ctr"/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28604"/>
            <a:ext cx="7429552" cy="5554683"/>
          </a:xfrm>
        </p:spPr>
        <p:txBody>
          <a:bodyPr/>
          <a:lstStyle/>
          <a:p>
            <a:pPr marL="514350" lvl="0" indent="-514350">
              <a:buNone/>
            </a:pPr>
            <a:r>
              <a:rPr lang="ru-RU" dirty="0" smtClean="0"/>
              <a:t>4.  При каком условии показательная</a:t>
            </a:r>
          </a:p>
          <a:p>
            <a:pPr marL="514350" lvl="0" indent="-514350">
              <a:buNone/>
            </a:pPr>
            <a:r>
              <a:rPr lang="ru-RU" dirty="0" smtClean="0"/>
              <a:t> функция является возрастающей?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 marL="514350" lvl="0" indent="-514350">
              <a:buNone/>
            </a:pPr>
            <a:endParaRPr lang="ru-RU" sz="1050" dirty="0" smtClean="0"/>
          </a:p>
          <a:p>
            <a:pPr marL="514350" lvl="0" indent="-514350">
              <a:buNone/>
            </a:pPr>
            <a:endParaRPr lang="ru-RU" sz="1050" dirty="0" smtClean="0"/>
          </a:p>
          <a:p>
            <a:pPr marL="514350" lvl="0" indent="-514350">
              <a:buNone/>
            </a:pPr>
            <a:r>
              <a:rPr lang="ru-RU" dirty="0" smtClean="0"/>
              <a:t>5.  При каком условии показательная</a:t>
            </a:r>
          </a:p>
          <a:p>
            <a:pPr marL="514350" lvl="0" indent="-514350">
              <a:buNone/>
            </a:pPr>
            <a:r>
              <a:rPr lang="ru-RU" dirty="0" smtClean="0"/>
              <a:t>	 функция является убывающей?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sz="1050" dirty="0" smtClean="0"/>
          </a:p>
          <a:p>
            <a:pPr marL="514350" lvl="0" indent="-514350">
              <a:buNone/>
            </a:pPr>
            <a:r>
              <a:rPr lang="ru-RU" dirty="0" smtClean="0"/>
              <a:t>6. Возрастающая или убывающая показательная функция </a:t>
            </a:r>
            <a:r>
              <a:rPr lang="en-US" dirty="0" smtClean="0"/>
              <a:t>           </a:t>
            </a:r>
            <a:r>
              <a:rPr lang="ru-RU" dirty="0" smtClean="0"/>
              <a:t>?</a:t>
            </a:r>
          </a:p>
          <a:p>
            <a:pPr marL="514350" indent="-51435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00166" y="1714488"/>
            <a:ext cx="6929486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/>
          </a:p>
          <a:p>
            <a:pPr algn="ctr"/>
            <a:r>
              <a:rPr lang="ru-RU" sz="2000" b="1" i="1" dirty="0" smtClean="0"/>
              <a:t>При   а &gt;1 функция возрастает на всей числовой прямой</a:t>
            </a:r>
            <a:endParaRPr lang="ru-RU" sz="2000" b="1" dirty="0" smtClean="0"/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00166" y="3786190"/>
            <a:ext cx="6858048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При  0&lt; а &lt;1 функция ,убывает на всей числовой прямой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0166" y="5643578"/>
            <a:ext cx="6858048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/>
          </a:p>
          <a:p>
            <a:pPr algn="ctr"/>
            <a:r>
              <a:rPr lang="ru-RU" sz="2000" b="1" i="1" dirty="0" smtClean="0"/>
              <a:t>Возрастающая т.к. а=2, 2</a:t>
            </a:r>
            <a:r>
              <a:rPr lang="en-US" sz="2000" b="1" i="1" dirty="0" smtClean="0"/>
              <a:t>&gt;1</a:t>
            </a:r>
            <a:endParaRPr lang="ru-RU" sz="2000" b="1" dirty="0" smtClean="0"/>
          </a:p>
          <a:p>
            <a:pPr algn="ctr"/>
            <a:endParaRPr lang="ru-RU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072074"/>
            <a:ext cx="928694" cy="382403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285728"/>
            <a:ext cx="7500990" cy="6215105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7"/>
            </a:pPr>
            <a:r>
              <a:rPr lang="ru-RU" dirty="0" smtClean="0"/>
              <a:t>Какое уравнение называется показательным?</a:t>
            </a:r>
            <a:endParaRPr lang="en-US" dirty="0" smtClean="0"/>
          </a:p>
          <a:p>
            <a:pPr marL="514350" lvl="0" indent="-514350">
              <a:buFont typeface="+mj-lt"/>
              <a:buAutoNum type="arabicPeriod" startAt="7"/>
            </a:pPr>
            <a:endParaRPr lang="ru-RU" dirty="0" smtClean="0"/>
          </a:p>
          <a:p>
            <a:pPr marL="514350" indent="-514350">
              <a:buFont typeface="+mj-lt"/>
              <a:buAutoNum type="arabicPeriod" startAt="7"/>
            </a:pPr>
            <a:r>
              <a:rPr lang="ru-RU" dirty="0" smtClean="0"/>
              <a:t>При каких значениях </a:t>
            </a:r>
            <a:r>
              <a:rPr lang="en-US" dirty="0" smtClean="0"/>
              <a:t>b</a:t>
            </a:r>
            <a:r>
              <a:rPr lang="ru-RU" dirty="0" smtClean="0"/>
              <a:t> уравнение</a:t>
            </a:r>
          </a:p>
          <a:p>
            <a:pPr marL="514350" indent="-514350">
              <a:buNone/>
            </a:pPr>
            <a:r>
              <a:rPr lang="ru-RU" dirty="0" smtClean="0"/>
              <a:t> </a:t>
            </a:r>
            <a:r>
              <a:rPr lang="en-US" dirty="0" smtClean="0"/>
              <a:t>	</a:t>
            </a:r>
            <a:r>
              <a:rPr lang="ru-RU" dirty="0" smtClean="0"/>
              <a:t>а) имеет корень 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ru-RU" dirty="0" smtClean="0"/>
              <a:t>б) не имеет корней</a:t>
            </a:r>
            <a:r>
              <a:rPr lang="en-US" dirty="0" smtClean="0"/>
              <a:t>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lvl="0" indent="-514350">
              <a:buFont typeface="+mj-lt"/>
              <a:buAutoNum type="arabicPeriod" startAt="9"/>
            </a:pPr>
            <a:endParaRPr lang="en-US" sz="1050" dirty="0" smtClean="0"/>
          </a:p>
          <a:p>
            <a:pPr marL="514350" lvl="0" indent="-514350">
              <a:buFont typeface="+mj-lt"/>
              <a:buAutoNum type="arabicPeriod" startAt="9"/>
            </a:pPr>
            <a:r>
              <a:rPr lang="ru-RU" dirty="0" smtClean="0"/>
              <a:t> Является ли число 3 корнем уравнения  </a:t>
            </a:r>
          </a:p>
          <a:p>
            <a:pPr marL="514350" indent="-514350">
              <a:buFont typeface="+mj-lt"/>
              <a:buAutoNum type="arabicPeriod" startAt="9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072074"/>
            <a:ext cx="1143008" cy="412958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2071678"/>
            <a:ext cx="1000125" cy="419100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00166" y="1285860"/>
            <a:ext cx="7215238" cy="7143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i="1" dirty="0" smtClean="0"/>
          </a:p>
          <a:p>
            <a:pPr algn="ctr"/>
            <a:r>
              <a:rPr lang="ru-RU" b="1" i="1" dirty="0" smtClean="0"/>
              <a:t>Уравнение, содержащее неизвестную переменную в показателе степени, называют показательным уравнением</a:t>
            </a:r>
            <a:r>
              <a:rPr lang="ru-RU" b="1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00166" y="3643314"/>
            <a:ext cx="7143800" cy="857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b="1" i="1" dirty="0" smtClean="0"/>
          </a:p>
          <a:p>
            <a:pPr algn="ctr"/>
            <a:r>
              <a:rPr lang="ru-RU" sz="2000" b="1" i="1" dirty="0" smtClean="0"/>
              <a:t>Имеет единственное решение при  </a:t>
            </a:r>
            <a:r>
              <a:rPr lang="en-US" sz="2000" b="1" i="1" dirty="0" smtClean="0"/>
              <a:t>b</a:t>
            </a:r>
            <a:r>
              <a:rPr lang="ru-RU" sz="2000" b="1" i="1" dirty="0" smtClean="0"/>
              <a:t>&gt;0, не имеет корней при </a:t>
            </a:r>
            <a:r>
              <a:rPr lang="en-US" sz="2000" b="1" i="1" dirty="0" smtClean="0"/>
              <a:t>b</a:t>
            </a:r>
            <a:r>
              <a:rPr lang="ru-RU" sz="2000" b="1" i="1" dirty="0" smtClean="0"/>
              <a:t>&lt;0</a:t>
            </a:r>
            <a:endParaRPr lang="ru-RU" sz="2000" b="1" dirty="0" smtClean="0"/>
          </a:p>
          <a:p>
            <a:pPr algn="ctr"/>
            <a:endParaRPr lang="ru-RU" dirty="0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8" name="Группа 17"/>
          <p:cNvGrpSpPr/>
          <p:nvPr/>
        </p:nvGrpSpPr>
        <p:grpSpPr>
          <a:xfrm>
            <a:off x="1571604" y="5643578"/>
            <a:ext cx="7072362" cy="714380"/>
            <a:chOff x="1500166" y="5643578"/>
            <a:chExt cx="7143800" cy="71438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500166" y="5643578"/>
              <a:ext cx="7143800" cy="71438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b="1" i="1" dirty="0" smtClean="0"/>
            </a:p>
            <a:p>
              <a:pPr algn="ctr"/>
              <a:r>
                <a:rPr lang="ru-RU" sz="2000" b="1" i="1" dirty="0" smtClean="0"/>
                <a:t>Да является,   т.к. </a:t>
              </a:r>
              <a:endParaRPr lang="ru-RU" sz="2000" b="1" dirty="0" smtClean="0"/>
            </a:p>
            <a:p>
              <a:pPr algn="ctr"/>
              <a:endParaRPr lang="ru-RU" dirty="0"/>
            </a:p>
          </p:txBody>
        </p:sp>
        <p:pic>
          <p:nvPicPr>
            <p:cNvPr id="18442" name="Picture 1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15074" y="5857892"/>
              <a:ext cx="876299" cy="360347"/>
            </a:xfrm>
            <a:prstGeom prst="rect">
              <a:avLst/>
            </a:prstGeom>
            <a:noFill/>
          </p:spPr>
        </p:pic>
      </p:grp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428604"/>
            <a:ext cx="7186634" cy="5697559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10. </a:t>
            </a:r>
            <a:r>
              <a:rPr lang="ru-RU" dirty="0" smtClean="0"/>
              <a:t>Представьте в виде степени</a:t>
            </a:r>
            <a:r>
              <a:rPr lang="en-US" dirty="0" smtClean="0"/>
              <a:t> </a:t>
            </a:r>
            <a:r>
              <a:rPr lang="ru-RU" dirty="0" smtClean="0"/>
              <a:t>числа:  </a:t>
            </a:r>
            <a:endParaRPr lang="en-US" dirty="0" smtClean="0"/>
          </a:p>
          <a:p>
            <a:pPr lvl="0">
              <a:buNone/>
            </a:pPr>
            <a:endParaRPr lang="ru-RU" dirty="0" smtClean="0"/>
          </a:p>
          <a:p>
            <a:pPr marL="514350" lvl="0" indent="-514350">
              <a:buAutoNum type="arabicPlain" startAt="32"/>
            </a:pPr>
            <a:r>
              <a:rPr lang="ru-RU" dirty="0" smtClean="0"/>
              <a:t>=        		81  =        			 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125=  		216=       	      1000=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2" name="Picture 2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786322"/>
            <a:ext cx="928694" cy="975129"/>
          </a:xfrm>
          <a:prstGeom prst="rect">
            <a:avLst/>
          </a:prstGeom>
          <a:noFill/>
        </p:spPr>
      </p:pic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4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5072074"/>
            <a:ext cx="714380" cy="551451"/>
          </a:xfrm>
          <a:prstGeom prst="rect">
            <a:avLst/>
          </a:prstGeom>
          <a:noFill/>
        </p:spPr>
      </p:pic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6" name="Picture 2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929198"/>
            <a:ext cx="1023938" cy="860108"/>
          </a:xfrm>
          <a:prstGeom prst="rect">
            <a:avLst/>
          </a:prstGeom>
          <a:noFill/>
        </p:spPr>
      </p:pic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8" name="Picture 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072074"/>
            <a:ext cx="723905" cy="571504"/>
          </a:xfrm>
          <a:prstGeom prst="rect">
            <a:avLst/>
          </a:prstGeom>
          <a:noFill/>
        </p:spPr>
      </p:pic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0" name="Picture 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929198"/>
            <a:ext cx="642942" cy="915375"/>
          </a:xfrm>
          <a:prstGeom prst="rect">
            <a:avLst/>
          </a:prstGeom>
          <a:noFill/>
        </p:spPr>
      </p:pic>
      <p:sp>
        <p:nvSpPr>
          <p:cNvPr id="28703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2" name="Picture 3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5143512"/>
            <a:ext cx="571504" cy="441161"/>
          </a:xfrm>
          <a:prstGeom prst="rect">
            <a:avLst/>
          </a:prstGeom>
          <a:noFill/>
        </p:spPr>
      </p:pic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4" name="Picture 3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357298"/>
            <a:ext cx="642942" cy="915375"/>
          </a:xfrm>
          <a:prstGeom prst="rect">
            <a:avLst/>
          </a:prstGeom>
          <a:noFill/>
        </p:spPr>
      </p:pic>
      <p:sp>
        <p:nvSpPr>
          <p:cNvPr id="28707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6" name="Picture 3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1571612"/>
            <a:ext cx="647813" cy="500066"/>
          </a:xfrm>
          <a:prstGeom prst="rect">
            <a:avLst/>
          </a:prstGeom>
          <a:noFill/>
        </p:spPr>
      </p:pic>
      <p:sp>
        <p:nvSpPr>
          <p:cNvPr id="28709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08" name="Picture 3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571612"/>
            <a:ext cx="500066" cy="592183"/>
          </a:xfrm>
          <a:prstGeom prst="rect">
            <a:avLst/>
          </a:prstGeom>
          <a:noFill/>
        </p:spPr>
      </p:pic>
      <p:sp>
        <p:nvSpPr>
          <p:cNvPr id="28711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10" name="Picture 3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571612"/>
            <a:ext cx="500066" cy="579024"/>
          </a:xfrm>
          <a:prstGeom prst="rect">
            <a:avLst/>
          </a:prstGeom>
          <a:noFill/>
        </p:spPr>
      </p:pic>
      <p:sp>
        <p:nvSpPr>
          <p:cNvPr id="287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12" name="Picture 4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286124"/>
            <a:ext cx="493572" cy="571504"/>
          </a:xfrm>
          <a:prstGeom prst="rect">
            <a:avLst/>
          </a:prstGeom>
          <a:noFill/>
        </p:spPr>
      </p:pic>
      <p:sp>
        <p:nvSpPr>
          <p:cNvPr id="28715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14" name="Picture 4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286124"/>
            <a:ext cx="493572" cy="571504"/>
          </a:xfrm>
          <a:prstGeom prst="rect">
            <a:avLst/>
          </a:prstGeom>
          <a:noFill/>
        </p:spPr>
      </p:pic>
      <p:sp>
        <p:nvSpPr>
          <p:cNvPr id="28717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716" name="Picture 4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3357562"/>
            <a:ext cx="659178" cy="500066"/>
          </a:xfrm>
          <a:prstGeom prst="rect">
            <a:avLst/>
          </a:prstGeom>
          <a:noFill/>
        </p:spPr>
      </p:pic>
      <p:sp>
        <p:nvSpPr>
          <p:cNvPr id="28718" name="Rectangle 46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8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00042"/>
            <a:ext cx="7429552" cy="5626121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1</a:t>
            </a:r>
            <a:r>
              <a:rPr lang="en-US" dirty="0" smtClean="0"/>
              <a:t>1</a:t>
            </a:r>
            <a:r>
              <a:rPr lang="ru-RU" dirty="0" smtClean="0"/>
              <a:t>. Какие методы решения показательных уравнений существуют? </a:t>
            </a:r>
          </a:p>
          <a:p>
            <a:endParaRPr lang="ru-RU" dirty="0"/>
          </a:p>
        </p:txBody>
      </p:sp>
      <p:grpSp>
        <p:nvGrpSpPr>
          <p:cNvPr id="21506" name="Группа 45"/>
          <p:cNvGrpSpPr>
            <a:grpSpLocks/>
          </p:cNvGrpSpPr>
          <p:nvPr/>
        </p:nvGrpSpPr>
        <p:grpSpPr bwMode="auto">
          <a:xfrm>
            <a:off x="2071670" y="1857364"/>
            <a:ext cx="5822239" cy="4214758"/>
            <a:chOff x="1437" y="1892"/>
            <a:chExt cx="8853" cy="6402"/>
          </a:xfrm>
        </p:grpSpPr>
        <p:sp>
          <p:nvSpPr>
            <p:cNvPr id="46" name="Rectangle 14"/>
            <p:cNvSpPr>
              <a:spLocks noChangeArrowheads="1"/>
            </p:cNvSpPr>
            <p:nvPr/>
          </p:nvSpPr>
          <p:spPr bwMode="auto">
            <a:xfrm>
              <a:off x="1437" y="4215"/>
              <a:ext cx="3639" cy="147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Приведение к одному основанию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7" name="Group 15"/>
            <p:cNvGrpSpPr>
              <a:grpSpLocks/>
            </p:cNvGrpSpPr>
            <p:nvPr/>
          </p:nvGrpSpPr>
          <p:grpSpPr bwMode="auto">
            <a:xfrm>
              <a:off x="3392" y="1892"/>
              <a:ext cx="6898" cy="6402"/>
              <a:chOff x="3392" y="1892"/>
              <a:chExt cx="6898" cy="6402"/>
            </a:xfrm>
          </p:grpSpPr>
          <p:sp>
            <p:nvSpPr>
              <p:cNvPr id="48" name="Rectangle 16"/>
              <p:cNvSpPr>
                <a:spLocks noChangeArrowheads="1"/>
              </p:cNvSpPr>
              <p:nvPr/>
            </p:nvSpPr>
            <p:spPr bwMode="auto">
              <a:xfrm>
                <a:off x="3392" y="1892"/>
                <a:ext cx="5323" cy="143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Методы решения показательных уравнений</a:t>
                </a:r>
                <a:endPara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17"/>
              <p:cNvSpPr>
                <a:spLocks noChangeArrowheads="1"/>
              </p:cNvSpPr>
              <p:nvPr/>
            </p:nvSpPr>
            <p:spPr bwMode="auto">
              <a:xfrm>
                <a:off x="6651" y="4171"/>
                <a:ext cx="3639" cy="147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Вынесение общего множителя за скобки</a:t>
                </a:r>
                <a:endParaRPr kumimoji="0" lang="ru-RU" sz="3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18"/>
              <p:cNvSpPr>
                <a:spLocks noChangeArrowheads="1"/>
              </p:cNvSpPr>
              <p:nvPr/>
            </p:nvSpPr>
            <p:spPr bwMode="auto">
              <a:xfrm>
                <a:off x="3753" y="6585"/>
                <a:ext cx="4707" cy="170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Замена переменной (приведение к квадратному уравнению)</a:t>
                </a:r>
                <a:endPara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1" name="AutoShape 19"/>
              <p:cNvCxnSpPr>
                <a:cxnSpLocks noChangeShapeType="1"/>
              </p:cNvCxnSpPr>
              <p:nvPr/>
            </p:nvCxnSpPr>
            <p:spPr bwMode="auto">
              <a:xfrm>
                <a:off x="3495" y="3840"/>
                <a:ext cx="472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2" name="AutoShape 20"/>
              <p:cNvCxnSpPr>
                <a:cxnSpLocks noChangeShapeType="1"/>
              </p:cNvCxnSpPr>
              <p:nvPr/>
            </p:nvCxnSpPr>
            <p:spPr bwMode="auto">
              <a:xfrm>
                <a:off x="3495" y="3840"/>
                <a:ext cx="0" cy="3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3" name="AutoShape 21"/>
              <p:cNvCxnSpPr>
                <a:cxnSpLocks noChangeShapeType="1"/>
              </p:cNvCxnSpPr>
              <p:nvPr/>
            </p:nvCxnSpPr>
            <p:spPr bwMode="auto">
              <a:xfrm>
                <a:off x="8220" y="3840"/>
                <a:ext cx="0" cy="37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54" name="AutoShape 22"/>
              <p:cNvCxnSpPr>
                <a:cxnSpLocks noChangeShapeType="1"/>
              </p:cNvCxnSpPr>
              <p:nvPr/>
            </p:nvCxnSpPr>
            <p:spPr bwMode="auto">
              <a:xfrm>
                <a:off x="5910" y="3322"/>
                <a:ext cx="0" cy="32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</p:grp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00948" cy="1143000"/>
          </a:xfrm>
        </p:spPr>
        <p:txBody>
          <a:bodyPr/>
          <a:lstStyle/>
          <a:p>
            <a:r>
              <a:rPr lang="ru-RU" sz="3200" b="1" dirty="0" smtClean="0"/>
              <a:t>№2. Найти и объяснить ошибки при решении уравнений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43050"/>
            <a:ext cx="392909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4000" dirty="0" smtClean="0"/>
              <a:t>3х+1=х-7</a:t>
            </a:r>
          </a:p>
          <a:p>
            <a:pPr>
              <a:buNone/>
            </a:pPr>
            <a:r>
              <a:rPr lang="ru-RU" sz="4000" dirty="0" smtClean="0"/>
              <a:t>	4х=-8</a:t>
            </a:r>
          </a:p>
          <a:p>
            <a:pPr>
              <a:buNone/>
            </a:pPr>
            <a:r>
              <a:rPr lang="ru-RU" sz="4000" dirty="0" smtClean="0"/>
              <a:t>	х=-2</a:t>
            </a:r>
          </a:p>
          <a:p>
            <a:pPr>
              <a:buNone/>
            </a:pPr>
            <a:r>
              <a:rPr lang="ru-RU" b="1" dirty="0" smtClean="0"/>
              <a:t>Правильный ответ</a:t>
            </a:r>
            <a:r>
              <a:rPr lang="ru-RU" dirty="0" smtClean="0"/>
              <a:t>:  </a:t>
            </a:r>
            <a:r>
              <a:rPr lang="ru-RU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х=-4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571612"/>
            <a:ext cx="3090633" cy="64294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428728" y="5429264"/>
            <a:ext cx="3571900" cy="114300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dirty="0" smtClean="0"/>
          </a:p>
          <a:p>
            <a:pPr algn="ctr"/>
            <a:r>
              <a:rPr lang="ru-RU" sz="2000" b="1" i="1" dirty="0" smtClean="0"/>
              <a:t>Допущенная  ошибка: при переносе в левую часть переменной   </a:t>
            </a:r>
            <a:r>
              <a:rPr lang="ru-RU" sz="2000" b="1" i="1" dirty="0" err="1" smtClean="0"/>
              <a:t>х</a:t>
            </a:r>
            <a:endParaRPr lang="ru-RU" sz="2000" b="1" dirty="0" smtClean="0"/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1857364"/>
            <a:ext cx="2643206" cy="3793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200" dirty="0" smtClean="0"/>
              <a:t> </a:t>
            </a:r>
            <a:r>
              <a:rPr lang="ru-RU" sz="4000" dirty="0" smtClean="0"/>
              <a:t>х-1= 1</a:t>
            </a:r>
          </a:p>
          <a:p>
            <a:r>
              <a:rPr lang="ru-RU" sz="4000" dirty="0" smtClean="0"/>
              <a:t> х=2</a:t>
            </a:r>
          </a:p>
          <a:p>
            <a:endParaRPr lang="ru-RU" b="1" dirty="0" smtClean="0"/>
          </a:p>
          <a:p>
            <a:endParaRPr lang="ru-RU" sz="3200" b="1" dirty="0" smtClean="0"/>
          </a:p>
          <a:p>
            <a:endParaRPr lang="ru-RU" sz="1050" b="1" dirty="0" smtClean="0"/>
          </a:p>
          <a:p>
            <a:r>
              <a:rPr lang="ru-RU" sz="3200" b="1" dirty="0" smtClean="0"/>
              <a:t>Правильный ответ: 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х=1</a:t>
            </a:r>
          </a:p>
          <a:p>
            <a:endParaRPr lang="ru-RU" dirty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571612"/>
            <a:ext cx="1857388" cy="588173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5500694" y="5357826"/>
            <a:ext cx="3143272" cy="1214446"/>
            <a:chOff x="5500694" y="5357826"/>
            <a:chExt cx="3143272" cy="121444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5500694" y="5357826"/>
              <a:ext cx="3143272" cy="12144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b="1" i="1" dirty="0" smtClean="0"/>
            </a:p>
            <a:p>
              <a:pPr algn="ctr"/>
              <a:r>
                <a:rPr lang="ru-RU" b="1" i="1" dirty="0" smtClean="0"/>
                <a:t>Допущенная ошибка: во 2 строке не представили 1! т.к. </a:t>
              </a:r>
              <a:endParaRPr lang="ru-RU" b="1" dirty="0" smtClean="0"/>
            </a:p>
            <a:p>
              <a:pPr algn="ctr"/>
              <a:endParaRPr lang="ru-RU" dirty="0"/>
            </a:p>
          </p:txBody>
        </p:sp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58082" y="6072206"/>
              <a:ext cx="691821" cy="285752"/>
            </a:xfrm>
            <a:prstGeom prst="rect">
              <a:avLst/>
            </a:prstGeom>
            <a:noFill/>
          </p:spPr>
        </p:pic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8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2277</TotalTime>
  <Words>678</Words>
  <Application>Microsoft Office PowerPoint</Application>
  <PresentationFormat>Экран (4:3)</PresentationFormat>
  <Paragraphs>330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Matilda</vt:lpstr>
      <vt:lpstr>Aharoni</vt:lpstr>
      <vt:lpstr>Calibri</vt:lpstr>
      <vt:lpstr>Times New Roman</vt:lpstr>
      <vt:lpstr>1_Тема Office</vt:lpstr>
      <vt:lpstr>Формула</vt:lpstr>
      <vt:lpstr>Слайд 1</vt:lpstr>
      <vt:lpstr>Слайд 2</vt:lpstr>
      <vt:lpstr>Цели урока</vt:lpstr>
      <vt:lpstr>№1. Устная работа</vt:lpstr>
      <vt:lpstr>Слайд 5</vt:lpstr>
      <vt:lpstr>Слайд 6</vt:lpstr>
      <vt:lpstr>Слайд 7</vt:lpstr>
      <vt:lpstr>Слайд 8</vt:lpstr>
      <vt:lpstr>№2. Найти и объяснить ошибки при решении уравнений</vt:lpstr>
      <vt:lpstr>Слайд 10</vt:lpstr>
      <vt:lpstr>№3. Установить соответствие</vt:lpstr>
      <vt:lpstr>Разбор решения уравнения</vt:lpstr>
      <vt:lpstr>№4. Самостоятельная работа</vt:lpstr>
      <vt:lpstr>№4. Самостоятельная работа</vt:lpstr>
      <vt:lpstr>Задание №5</vt:lpstr>
      <vt:lpstr>Слайд 16</vt:lpstr>
      <vt:lpstr>Слайд 17</vt:lpstr>
      <vt:lpstr>Задание №6. Домашнее задание</vt:lpstr>
      <vt:lpstr>Задание №7. Подведение итогов урока</vt:lpstr>
      <vt:lpstr>Кроссворд</vt:lpstr>
      <vt:lpstr>Кроссворд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41N</cp:lastModifiedBy>
  <cp:revision>109</cp:revision>
  <dcterms:created xsi:type="dcterms:W3CDTF">2014-07-06T18:18:01Z</dcterms:created>
  <dcterms:modified xsi:type="dcterms:W3CDTF">2019-12-16T16:44:57Z</dcterms:modified>
</cp:coreProperties>
</file>