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76"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488"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0A9464-6A60-481A-9D8F-7F694CCB078A}" type="datetimeFigureOut">
              <a:rPr lang="ru-RU" smtClean="0"/>
              <a:pPr/>
              <a:t>24.01.2021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DA81C5-EDAE-4D93-8EE6-4E4E85BD00F2}" type="slidenum">
              <a:rPr lang="ru-RU" smtClean="0"/>
              <a:pPr/>
              <a:t>‹#›</a:t>
            </a:fld>
            <a:endParaRPr lang="ru-RU"/>
          </a:p>
        </p:txBody>
      </p:sp>
    </p:spTree>
    <p:extLst>
      <p:ext uri="{BB962C8B-B14F-4D97-AF65-F5344CB8AC3E}">
        <p14:creationId xmlns:p14="http://schemas.microsoft.com/office/powerpoint/2010/main" xmlns="" val="1447164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0DA81C5-EDAE-4D93-8EE6-4E4E85BD00F2}" type="slidenum">
              <a:rPr lang="ru-RU" smtClean="0"/>
              <a:pPr/>
              <a:t>20</a:t>
            </a:fld>
            <a:endParaRPr lang="ru-RU"/>
          </a:p>
        </p:txBody>
      </p:sp>
    </p:spTree>
    <p:extLst>
      <p:ext uri="{BB962C8B-B14F-4D97-AF65-F5344CB8AC3E}">
        <p14:creationId xmlns:p14="http://schemas.microsoft.com/office/powerpoint/2010/main" xmlns="" val="3340729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r>
              <a:rPr lang="ru-RU" smtClean="0"/>
              <a:t>28.03.2020</a:t>
            </a:r>
            <a:endParaRPr lang="ru-RU"/>
          </a:p>
        </p:txBody>
      </p:sp>
      <p:sp>
        <p:nvSpPr>
          <p:cNvPr id="5" name="Нижний колонтитул 4"/>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6" name="Номер слайда 5"/>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2045755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r>
              <a:rPr lang="ru-RU" smtClean="0"/>
              <a:t>28.03.2020</a:t>
            </a:r>
            <a:endParaRPr lang="ru-RU"/>
          </a:p>
        </p:txBody>
      </p:sp>
      <p:sp>
        <p:nvSpPr>
          <p:cNvPr id="5" name="Нижний колонтитул 4"/>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6" name="Номер слайда 5"/>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1093302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r>
              <a:rPr lang="ru-RU" smtClean="0"/>
              <a:t>28.03.2020</a:t>
            </a:r>
            <a:endParaRPr lang="ru-RU"/>
          </a:p>
        </p:txBody>
      </p:sp>
      <p:sp>
        <p:nvSpPr>
          <p:cNvPr id="5" name="Нижний колонтитул 4"/>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6" name="Номер слайда 5"/>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424578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r>
              <a:rPr lang="ru-RU" smtClean="0"/>
              <a:t>28.03.2020</a:t>
            </a:r>
            <a:endParaRPr lang="ru-RU"/>
          </a:p>
        </p:txBody>
      </p:sp>
      <p:sp>
        <p:nvSpPr>
          <p:cNvPr id="5" name="Нижний колонтитул 4"/>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6" name="Номер слайда 5"/>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627165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r>
              <a:rPr lang="ru-RU" smtClean="0"/>
              <a:t>28.03.2020</a:t>
            </a:r>
            <a:endParaRPr lang="ru-RU"/>
          </a:p>
        </p:txBody>
      </p:sp>
      <p:sp>
        <p:nvSpPr>
          <p:cNvPr id="5" name="Нижний колонтитул 4"/>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6" name="Номер слайда 5"/>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1564230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r>
              <a:rPr lang="ru-RU" smtClean="0"/>
              <a:t>28.03.2020</a:t>
            </a:r>
            <a:endParaRPr lang="ru-RU"/>
          </a:p>
        </p:txBody>
      </p:sp>
      <p:sp>
        <p:nvSpPr>
          <p:cNvPr id="6" name="Нижний колонтитул 5"/>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7" name="Номер слайда 6"/>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3433298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r>
              <a:rPr lang="ru-RU" smtClean="0"/>
              <a:t>28.03.2020</a:t>
            </a:r>
            <a:endParaRPr lang="ru-RU"/>
          </a:p>
        </p:txBody>
      </p:sp>
      <p:sp>
        <p:nvSpPr>
          <p:cNvPr id="8" name="Нижний колонтитул 7"/>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9" name="Номер слайда 8"/>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2677289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r>
              <a:rPr lang="ru-RU" smtClean="0"/>
              <a:t>28.03.2020</a:t>
            </a:r>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5" name="Номер слайда 4"/>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1105863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r>
              <a:rPr lang="ru-RU" smtClean="0"/>
              <a:t>28.03.2020</a:t>
            </a:r>
            <a:endParaRPr lang="ru-RU"/>
          </a:p>
        </p:txBody>
      </p:sp>
      <p:sp>
        <p:nvSpPr>
          <p:cNvPr id="3" name="Нижний колонтитул 2"/>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4" name="Номер слайда 3"/>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3712159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r>
              <a:rPr lang="ru-RU" smtClean="0"/>
              <a:t>28.03.2020</a:t>
            </a:r>
            <a:endParaRPr lang="ru-RU"/>
          </a:p>
        </p:txBody>
      </p:sp>
      <p:sp>
        <p:nvSpPr>
          <p:cNvPr id="6" name="Нижний колонтитул 5"/>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7" name="Номер слайда 6"/>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979598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r>
              <a:rPr lang="ru-RU" smtClean="0"/>
              <a:t>28.03.2020</a:t>
            </a:r>
            <a:endParaRPr lang="ru-RU"/>
          </a:p>
        </p:txBody>
      </p:sp>
      <p:sp>
        <p:nvSpPr>
          <p:cNvPr id="6" name="Нижний колонтитул 5"/>
          <p:cNvSpPr>
            <a:spLocks noGrp="1"/>
          </p:cNvSpPr>
          <p:nvPr>
            <p:ph type="ftr" sz="quarter" idx="11"/>
          </p:nvPr>
        </p:nvSpPr>
        <p:spPr/>
        <p:txBody>
          <a:bodyPr/>
          <a:lstStyle/>
          <a:p>
            <a:r>
              <a:rPr lang="ru-RU" smtClean="0"/>
              <a:t>Рочева Е.А., учитель математики МОУ СОШ №1 г. Коряжмы</a:t>
            </a:r>
            <a:endParaRPr lang="ru-RU"/>
          </a:p>
        </p:txBody>
      </p:sp>
      <p:sp>
        <p:nvSpPr>
          <p:cNvPr id="7" name="Номер слайда 6"/>
          <p:cNvSpPr>
            <a:spLocks noGrp="1"/>
          </p:cNvSpPr>
          <p:nvPr>
            <p:ph type="sldNum" sz="quarter" idx="12"/>
          </p:nvPr>
        </p:nvSpPr>
        <p:spPr/>
        <p:txBody>
          <a:body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3330268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ru-RU" smtClean="0"/>
              <a:t>28.03.2020</a:t>
            </a:r>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ru-RU" smtClean="0"/>
              <a:t>Рочева Е.А., учитель математики МОУ СОШ №1 г. Коряжмы</a:t>
            </a: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007CB1-FB60-4229-9B29-5654775E850B}" type="slidenum">
              <a:rPr lang="ru-RU" smtClean="0"/>
              <a:pPr/>
              <a:t>‹#›</a:t>
            </a:fld>
            <a:endParaRPr lang="ru-RU"/>
          </a:p>
        </p:txBody>
      </p:sp>
    </p:spTree>
    <p:extLst>
      <p:ext uri="{BB962C8B-B14F-4D97-AF65-F5344CB8AC3E}">
        <p14:creationId xmlns:p14="http://schemas.microsoft.com/office/powerpoint/2010/main" xmlns="" val="2498078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_________Microsoft_Office_Word1.docx"/><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156176" y="6309320"/>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TextBox 4"/>
          <p:cNvSpPr txBox="1"/>
          <p:nvPr/>
        </p:nvSpPr>
        <p:spPr>
          <a:xfrm>
            <a:off x="4876800" y="1484784"/>
            <a:ext cx="4663752" cy="646331"/>
          </a:xfrm>
          <a:prstGeom prst="rect">
            <a:avLst/>
          </a:prstGeom>
          <a:noFill/>
        </p:spPr>
        <p:txBody>
          <a:bodyPr wrap="square" rtlCol="0">
            <a:spAutoFit/>
          </a:bodyPr>
          <a:lstStyle/>
          <a:p>
            <a:pPr algn="ctr"/>
            <a:r>
              <a:rPr lang="ru-RU" sz="3600" b="1" i="1" dirty="0" smtClean="0"/>
              <a:t>Устная работа:</a:t>
            </a:r>
            <a:endParaRPr lang="ru-RU" sz="3600" b="1" i="1" dirty="0"/>
          </a:p>
        </p:txBody>
      </p:sp>
      <p:graphicFrame>
        <p:nvGraphicFramePr>
          <p:cNvPr id="9" name="Таблица 8"/>
          <p:cNvGraphicFramePr>
            <a:graphicFrameLocks noGrp="1"/>
          </p:cNvGraphicFramePr>
          <p:nvPr/>
        </p:nvGraphicFramePr>
        <p:xfrm>
          <a:off x="142844" y="5426278"/>
          <a:ext cx="8358245" cy="571628"/>
        </p:xfrm>
        <a:graphic>
          <a:graphicData uri="http://schemas.openxmlformats.org/drawingml/2006/table">
            <a:tbl>
              <a:tblPr/>
              <a:tblGrid>
                <a:gridCol w="929219"/>
                <a:gridCol w="1017986"/>
                <a:gridCol w="1017986"/>
                <a:gridCol w="898056"/>
                <a:gridCol w="977379"/>
                <a:gridCol w="1038761"/>
                <a:gridCol w="826286"/>
                <a:gridCol w="826286"/>
                <a:gridCol w="826286"/>
              </a:tblGrid>
              <a:tr h="212883">
                <a:tc>
                  <a:txBody>
                    <a:bodyPr/>
                    <a:lstStyle/>
                    <a:p>
                      <a:pPr marL="457200" algn="ctr">
                        <a:lnSpc>
                          <a:spcPct val="150000"/>
                        </a:lnSpc>
                        <a:spcAft>
                          <a:spcPts val="0"/>
                        </a:spcAft>
                      </a:pPr>
                      <a:r>
                        <a:rPr lang="ru-RU" sz="1400" dirty="0">
                          <a:latin typeface="Times New Roman"/>
                          <a:ea typeface="Calibri"/>
                          <a:cs typeface="Times New Roman"/>
                        </a:rPr>
                        <a:t>0</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0,1</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0,2</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2</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7,8</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10,5</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11</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36</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50</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883">
                <a:tc>
                  <a:txBody>
                    <a:bodyPr/>
                    <a:lstStyle/>
                    <a:p>
                      <a:pPr marL="457200" algn="ctr">
                        <a:lnSpc>
                          <a:spcPct val="150000"/>
                        </a:lnSpc>
                        <a:spcAft>
                          <a:spcPts val="0"/>
                        </a:spcAft>
                      </a:pPr>
                      <a:r>
                        <a:rPr lang="ru-RU" sz="1400" dirty="0">
                          <a:latin typeface="Times New Roman"/>
                          <a:ea typeface="Calibri"/>
                          <a:cs typeface="Times New Roman"/>
                        </a:rPr>
                        <a:t>М</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Ы</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П</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dirty="0">
                          <a:latin typeface="Times New Roman"/>
                          <a:ea typeface="Calibri"/>
                          <a:cs typeface="Times New Roman"/>
                        </a:rPr>
                        <a:t>О</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Б</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Е</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Д</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a:latin typeface="Times New Roman"/>
                          <a:ea typeface="Calibri"/>
                          <a:cs typeface="Times New Roman"/>
                        </a:rPr>
                        <a:t>И</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50000"/>
                        </a:lnSpc>
                        <a:spcAft>
                          <a:spcPts val="0"/>
                        </a:spcAft>
                      </a:pPr>
                      <a:r>
                        <a:rPr lang="ru-RU" sz="1400" dirty="0">
                          <a:latin typeface="Times New Roman"/>
                          <a:ea typeface="Calibri"/>
                          <a:cs typeface="Times New Roman"/>
                        </a:rPr>
                        <a:t>М!</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8914" name="Rectangle 2"/>
          <p:cNvSpPr>
            <a:spLocks noChangeArrowheads="1"/>
          </p:cNvSpPr>
          <p:nvPr/>
        </p:nvSpPr>
        <p:spPr bwMode="auto">
          <a:xfrm>
            <a:off x="1785918" y="0"/>
            <a:ext cx="6215106"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2000" dirty="0" smtClean="0">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Вычислить устно, записывая ответы в таблицу, расположив их в порядке возрастания:</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1,5*7 = ?Е</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0* 23,4 = ?М</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7,8 * 1 = ?Б</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2,3 * ? = 4,6О</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200 * ? = 20Ы</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36 * ? = 7,2П</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 * 10 = ? Д</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0,5 = 18И</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0,1 * 500  = ?М!</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4070874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50" y="-19050"/>
            <a:ext cx="9156700" cy="6877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1547664" y="2965172"/>
            <a:ext cx="6408712" cy="769441"/>
          </a:xfrm>
          <a:prstGeom prst="rect">
            <a:avLst/>
          </a:prstGeom>
          <a:noFill/>
        </p:spPr>
        <p:txBody>
          <a:bodyPr wrap="square" rtlCol="0">
            <a:spAutoFit/>
          </a:bodyPr>
          <a:lstStyle/>
          <a:p>
            <a:pPr algn="ctr"/>
            <a:r>
              <a:rPr lang="ru-RU" sz="4400" b="1" i="1" dirty="0" smtClean="0"/>
              <a:t>ФИЗКУЛЬТМИНУТКА</a:t>
            </a:r>
            <a:endParaRPr lang="ru-RU" sz="4400" b="1" i="1" dirty="0"/>
          </a:p>
        </p:txBody>
      </p:sp>
      <p:sp>
        <p:nvSpPr>
          <p:cNvPr id="7" name="Нижний колонтитул 3"/>
          <p:cNvSpPr txBox="1">
            <a:spLocks/>
          </p:cNvSpPr>
          <p:nvPr/>
        </p:nvSpPr>
        <p:spPr>
          <a:xfrm>
            <a:off x="6090390" y="6381328"/>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33420582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34" y="0"/>
            <a:ext cx="9139266"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90390"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6" name="TextBox 5"/>
          <p:cNvSpPr txBox="1"/>
          <p:nvPr/>
        </p:nvSpPr>
        <p:spPr>
          <a:xfrm>
            <a:off x="4283968" y="1485640"/>
            <a:ext cx="4735760" cy="1077218"/>
          </a:xfrm>
          <a:prstGeom prst="rect">
            <a:avLst/>
          </a:prstGeom>
          <a:noFill/>
        </p:spPr>
        <p:txBody>
          <a:bodyPr wrap="square" rtlCol="0">
            <a:spAutoFit/>
          </a:bodyPr>
          <a:lstStyle/>
          <a:p>
            <a:pPr algn="ctr"/>
            <a:r>
              <a:rPr lang="ru-RU" sz="3200" b="1" i="1" dirty="0" smtClean="0">
                <a:solidFill>
                  <a:srgbClr val="C00000"/>
                </a:solidFill>
              </a:rPr>
              <a:t>Задание на закрепление правила</a:t>
            </a:r>
            <a:r>
              <a:rPr lang="ru-RU" dirty="0" smtClean="0"/>
              <a:t>:</a:t>
            </a:r>
            <a:endParaRPr lang="ru-RU" dirty="0"/>
          </a:p>
        </p:txBody>
      </p:sp>
      <p:sp>
        <p:nvSpPr>
          <p:cNvPr id="28673" name="Rectangle 1"/>
          <p:cNvSpPr>
            <a:spLocks noChangeArrowheads="1"/>
          </p:cNvSpPr>
          <p:nvPr/>
        </p:nvSpPr>
        <p:spPr bwMode="auto">
          <a:xfrm>
            <a:off x="1000100" y="1571612"/>
            <a:ext cx="7702237" cy="34470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400" dirty="0" smtClean="0">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Поставьте правильно запятую, пользуясь выражением </a:t>
            </a: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25 • 35 = 875</a:t>
            </a:r>
            <a:r>
              <a:rPr kumimoji="0" lang="ru-RU"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2,5   •   3,5 =   875</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0,25 • 3,5 =     875</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2,5  •   0,35 =   875</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0,25  •  0,35 =   875</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0, 025  •  0,35  =  875</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9128751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68888"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TextBox 4"/>
          <p:cNvSpPr txBox="1"/>
          <p:nvPr/>
        </p:nvSpPr>
        <p:spPr>
          <a:xfrm>
            <a:off x="5076056" y="1484784"/>
            <a:ext cx="3888432" cy="646331"/>
          </a:xfrm>
          <a:prstGeom prst="rect">
            <a:avLst/>
          </a:prstGeom>
          <a:noFill/>
        </p:spPr>
        <p:txBody>
          <a:bodyPr wrap="square" rtlCol="0">
            <a:spAutoFit/>
          </a:bodyPr>
          <a:lstStyle/>
          <a:p>
            <a:pPr algn="ctr"/>
            <a:r>
              <a:rPr lang="ru-RU" sz="3600" b="1" i="1" dirty="0" smtClean="0"/>
              <a:t>Проверка:</a:t>
            </a:r>
            <a:endParaRPr lang="ru-RU" sz="3600" b="1" i="1" dirty="0"/>
          </a:p>
        </p:txBody>
      </p:sp>
      <p:sp>
        <p:nvSpPr>
          <p:cNvPr id="7" name="TextBox 6"/>
          <p:cNvSpPr txBox="1"/>
          <p:nvPr/>
        </p:nvSpPr>
        <p:spPr>
          <a:xfrm>
            <a:off x="395536" y="3212976"/>
            <a:ext cx="2880320" cy="1200329"/>
          </a:xfrm>
          <a:prstGeom prst="rect">
            <a:avLst/>
          </a:prstGeom>
          <a:noFill/>
        </p:spPr>
        <p:txBody>
          <a:bodyPr wrap="square" rtlCol="0">
            <a:spAutoFit/>
          </a:bodyPr>
          <a:lstStyle/>
          <a:p>
            <a:pPr algn="ctr"/>
            <a:r>
              <a:rPr lang="ru-RU" b="1" dirty="0" smtClean="0"/>
              <a:t>Критерии проверки:</a:t>
            </a:r>
          </a:p>
          <a:p>
            <a:pPr algn="ctr"/>
            <a:r>
              <a:rPr lang="ru-RU" b="1" dirty="0" smtClean="0"/>
              <a:t>Нет ошибок – «5»</a:t>
            </a:r>
          </a:p>
          <a:p>
            <a:pPr algn="ctr"/>
            <a:r>
              <a:rPr lang="ru-RU" b="1" dirty="0" smtClean="0"/>
              <a:t>1 ошибка – «4»</a:t>
            </a:r>
          </a:p>
          <a:p>
            <a:pPr algn="ctr"/>
            <a:r>
              <a:rPr lang="ru-RU" b="1" dirty="0" smtClean="0"/>
              <a:t>2 ошибки – «3»</a:t>
            </a:r>
            <a:endParaRPr lang="ru-RU" b="1" dirty="0"/>
          </a:p>
        </p:txBody>
      </p:sp>
      <p:sp>
        <p:nvSpPr>
          <p:cNvPr id="9" name="Прямоугольник 8"/>
          <p:cNvSpPr/>
          <p:nvPr/>
        </p:nvSpPr>
        <p:spPr>
          <a:xfrm>
            <a:off x="3071802" y="2357430"/>
            <a:ext cx="5357818" cy="2862322"/>
          </a:xfrm>
          <a:prstGeom prst="rect">
            <a:avLst/>
          </a:prstGeom>
        </p:spPr>
        <p:txBody>
          <a:bodyPr wrap="square">
            <a:spAutoFit/>
          </a:bodyPr>
          <a:lstStyle/>
          <a:p>
            <a:pPr lvl="0" algn="ctr" eaLnBrk="0" fontAlgn="base" hangingPunct="0">
              <a:spcBef>
                <a:spcPct val="0"/>
              </a:spcBef>
              <a:spcAft>
                <a:spcPct val="0"/>
              </a:spcAft>
            </a:pPr>
            <a:r>
              <a:rPr lang="ru-RU" sz="3600" b="1" dirty="0" smtClean="0">
                <a:latin typeface="Calibri" pitchFamily="34" charset="0"/>
                <a:ea typeface="Times New Roman" pitchFamily="18" charset="0"/>
                <a:cs typeface="Times New Roman" pitchFamily="18" charset="0"/>
              </a:rPr>
              <a:t>2,5   •   3,5 =   </a:t>
            </a:r>
            <a:r>
              <a:rPr lang="ru-RU" sz="3600" b="1" dirty="0" smtClean="0">
                <a:latin typeface="Calibri" pitchFamily="34" charset="0"/>
                <a:ea typeface="Times New Roman" pitchFamily="18" charset="0"/>
                <a:cs typeface="Times New Roman" pitchFamily="18" charset="0"/>
              </a:rPr>
              <a:t>8,75</a:t>
            </a:r>
            <a:endParaRPr lang="ru-RU" sz="3600" dirty="0" smtClean="0">
              <a:latin typeface="Arial" pitchFamily="34" charset="0"/>
              <a:cs typeface="Arial" pitchFamily="34" charset="0"/>
            </a:endParaRPr>
          </a:p>
          <a:p>
            <a:pPr lvl="0" algn="ctr" eaLnBrk="0" fontAlgn="base" hangingPunct="0">
              <a:spcBef>
                <a:spcPct val="0"/>
              </a:spcBef>
              <a:spcAft>
                <a:spcPct val="0"/>
              </a:spcAft>
            </a:pPr>
            <a:r>
              <a:rPr lang="ru-RU" sz="3600" b="1" dirty="0" smtClean="0">
                <a:latin typeface="Calibri" pitchFamily="34" charset="0"/>
                <a:ea typeface="Times New Roman" pitchFamily="18" charset="0"/>
                <a:cs typeface="Times New Roman" pitchFamily="18" charset="0"/>
              </a:rPr>
              <a:t>0,25 • 3,5 =     </a:t>
            </a:r>
            <a:r>
              <a:rPr lang="ru-RU" sz="3600" b="1" dirty="0" smtClean="0">
                <a:latin typeface="Calibri" pitchFamily="34" charset="0"/>
                <a:ea typeface="Times New Roman" pitchFamily="18" charset="0"/>
                <a:cs typeface="Times New Roman" pitchFamily="18" charset="0"/>
              </a:rPr>
              <a:t>0,875</a:t>
            </a:r>
            <a:endParaRPr lang="ru-RU" sz="3600" dirty="0" smtClean="0">
              <a:latin typeface="Arial" pitchFamily="34" charset="0"/>
              <a:cs typeface="Arial" pitchFamily="34" charset="0"/>
            </a:endParaRPr>
          </a:p>
          <a:p>
            <a:pPr lvl="0" algn="ctr" eaLnBrk="0" fontAlgn="base" hangingPunct="0">
              <a:spcBef>
                <a:spcPct val="0"/>
              </a:spcBef>
              <a:spcAft>
                <a:spcPct val="0"/>
              </a:spcAft>
            </a:pPr>
            <a:r>
              <a:rPr lang="ru-RU" sz="3600" b="1" dirty="0" smtClean="0">
                <a:latin typeface="Calibri" pitchFamily="34" charset="0"/>
                <a:ea typeface="Times New Roman" pitchFamily="18" charset="0"/>
                <a:cs typeface="Times New Roman" pitchFamily="18" charset="0"/>
              </a:rPr>
              <a:t>2,5  •   0,35 =   </a:t>
            </a:r>
            <a:r>
              <a:rPr lang="ru-RU" sz="3600" b="1" dirty="0" smtClean="0">
                <a:latin typeface="Calibri" pitchFamily="34" charset="0"/>
                <a:ea typeface="Times New Roman" pitchFamily="18" charset="0"/>
                <a:cs typeface="Times New Roman" pitchFamily="18" charset="0"/>
              </a:rPr>
              <a:t>0,875</a:t>
            </a:r>
            <a:endParaRPr lang="ru-RU" sz="3600" dirty="0" smtClean="0">
              <a:latin typeface="Arial" pitchFamily="34" charset="0"/>
              <a:cs typeface="Arial" pitchFamily="34" charset="0"/>
            </a:endParaRPr>
          </a:p>
          <a:p>
            <a:pPr lvl="0" algn="ctr" eaLnBrk="0" fontAlgn="base" hangingPunct="0">
              <a:spcBef>
                <a:spcPct val="0"/>
              </a:spcBef>
              <a:spcAft>
                <a:spcPct val="0"/>
              </a:spcAft>
            </a:pPr>
            <a:r>
              <a:rPr lang="ru-RU" sz="3600" b="1" dirty="0" smtClean="0">
                <a:latin typeface="Calibri" pitchFamily="34" charset="0"/>
                <a:ea typeface="Times New Roman" pitchFamily="18" charset="0"/>
                <a:cs typeface="Times New Roman" pitchFamily="18" charset="0"/>
              </a:rPr>
              <a:t>0,25  •  0,35 = </a:t>
            </a:r>
            <a:r>
              <a:rPr lang="ru-RU" sz="3600" b="1" dirty="0" smtClean="0">
                <a:latin typeface="Calibri" pitchFamily="34" charset="0"/>
                <a:ea typeface="Times New Roman" pitchFamily="18" charset="0"/>
                <a:cs typeface="Times New Roman" pitchFamily="18" charset="0"/>
              </a:rPr>
              <a:t>0,0875</a:t>
            </a:r>
            <a:endParaRPr lang="ru-RU" sz="3600" dirty="0" smtClean="0">
              <a:latin typeface="Arial" pitchFamily="34" charset="0"/>
              <a:cs typeface="Arial" pitchFamily="34" charset="0"/>
            </a:endParaRPr>
          </a:p>
          <a:p>
            <a:pPr lvl="0" algn="ctr" eaLnBrk="0" fontAlgn="base" hangingPunct="0">
              <a:spcBef>
                <a:spcPct val="0"/>
              </a:spcBef>
              <a:spcAft>
                <a:spcPct val="0"/>
              </a:spcAft>
            </a:pPr>
            <a:r>
              <a:rPr lang="ru-RU" sz="3600" b="1" dirty="0" smtClean="0">
                <a:latin typeface="Calibri" pitchFamily="34" charset="0"/>
                <a:ea typeface="Times New Roman" pitchFamily="18" charset="0"/>
                <a:cs typeface="Times New Roman" pitchFamily="18" charset="0"/>
              </a:rPr>
              <a:t>  0, 025  •  0,35  =  </a:t>
            </a:r>
            <a:r>
              <a:rPr lang="ru-RU" sz="3600" b="1" dirty="0" smtClean="0">
                <a:latin typeface="Calibri" pitchFamily="34" charset="0"/>
                <a:ea typeface="Times New Roman" pitchFamily="18" charset="0"/>
                <a:cs typeface="Times New Roman" pitchFamily="18" charset="0"/>
              </a:rPr>
              <a:t>0,00875</a:t>
            </a:r>
            <a:endParaRPr lang="ru-RU" sz="3600" dirty="0" smtClean="0">
              <a:latin typeface="Arial" pitchFamily="34" charset="0"/>
              <a:cs typeface="Arial" pitchFamily="34" charset="0"/>
            </a:endParaRPr>
          </a:p>
        </p:txBody>
      </p:sp>
    </p:spTree>
    <p:extLst>
      <p:ext uri="{BB962C8B-B14F-4D97-AF65-F5344CB8AC3E}">
        <p14:creationId xmlns:p14="http://schemas.microsoft.com/office/powerpoint/2010/main" xmlns="" val="208606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899"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84168" y="6309320"/>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Прямоугольник 4"/>
          <p:cNvSpPr/>
          <p:nvPr/>
        </p:nvSpPr>
        <p:spPr>
          <a:xfrm>
            <a:off x="3980791" y="1340768"/>
            <a:ext cx="4894290" cy="954107"/>
          </a:xfrm>
          <a:prstGeom prst="rect">
            <a:avLst/>
          </a:prstGeom>
        </p:spPr>
        <p:txBody>
          <a:bodyPr wrap="none">
            <a:spAutoFit/>
          </a:bodyPr>
          <a:lstStyle/>
          <a:p>
            <a:pPr algn="ctr"/>
            <a:r>
              <a:rPr lang="ru-RU" sz="2800" b="1" i="1" dirty="0">
                <a:solidFill>
                  <a:srgbClr val="C00000"/>
                </a:solidFill>
              </a:rPr>
              <a:t>Москва – </a:t>
            </a:r>
            <a:endParaRPr lang="ru-RU" sz="2800" b="1" i="1" dirty="0" smtClean="0">
              <a:solidFill>
                <a:srgbClr val="C00000"/>
              </a:solidFill>
            </a:endParaRPr>
          </a:p>
          <a:p>
            <a:pPr algn="ctr"/>
            <a:r>
              <a:rPr lang="ru-RU" sz="2800" b="1" i="1" dirty="0" smtClean="0">
                <a:solidFill>
                  <a:srgbClr val="C00000"/>
                </a:solidFill>
              </a:rPr>
              <a:t>героические </a:t>
            </a:r>
            <a:r>
              <a:rPr lang="ru-RU" sz="2800" b="1" i="1" dirty="0">
                <a:solidFill>
                  <a:srgbClr val="C00000"/>
                </a:solidFill>
              </a:rPr>
              <a:t>страницы </a:t>
            </a:r>
            <a:r>
              <a:rPr lang="ru-RU" sz="2800" b="1" i="1" dirty="0" smtClean="0">
                <a:solidFill>
                  <a:srgbClr val="C00000"/>
                </a:solidFill>
              </a:rPr>
              <a:t>славы</a:t>
            </a:r>
            <a:endParaRPr lang="ru-RU" sz="2800" b="1" i="1" dirty="0">
              <a:solidFill>
                <a:srgbClr val="C00000"/>
              </a:solidFill>
            </a:endParaRPr>
          </a:p>
        </p:txBody>
      </p:sp>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0391" y="2564904"/>
            <a:ext cx="3600400"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64087" y="2564904"/>
            <a:ext cx="3510993"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912891" y="4293096"/>
            <a:ext cx="3342015" cy="20882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548365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8519"/>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Прямоугольник 6"/>
          <p:cNvSpPr/>
          <p:nvPr/>
        </p:nvSpPr>
        <p:spPr>
          <a:xfrm>
            <a:off x="275928" y="2348880"/>
            <a:ext cx="4320480" cy="4401205"/>
          </a:xfrm>
          <a:prstGeom prst="rect">
            <a:avLst/>
          </a:prstGeom>
        </p:spPr>
        <p:txBody>
          <a:bodyPr wrap="square">
            <a:spAutoFit/>
          </a:bodyPr>
          <a:lstStyle/>
          <a:p>
            <a:pPr algn="ctr"/>
            <a:r>
              <a:rPr lang="ru-RU" sz="2000" b="1" i="1" dirty="0" smtClean="0">
                <a:latin typeface="Times New Roman" pitchFamily="18" charset="0"/>
                <a:cs typeface="Times New Roman" pitchFamily="18" charset="0"/>
              </a:rPr>
              <a:t>30 сентября 1941 г. фашистские генералы отдали приказ о наступлении на Москву. План своего наступления фашисты назвали «Тайфун». Тайфун — сильный ветер, ураган, сметающий все на своем пути. Началось одно из крупных сражений Великой Отечественной войны. Вся страна встала на защиту столицы.  Разгром немцев под Москвой имел огромное значение. На полях Подмосковья был развеян миф о непобедимости германской армии.</a:t>
            </a:r>
            <a:endParaRPr lang="ru-RU" sz="2000" b="1" i="1"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64088" y="1346832"/>
            <a:ext cx="3608784" cy="237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pic>
        <p:nvPicPr>
          <p:cNvPr id="1331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96408" y="3420481"/>
            <a:ext cx="3775427" cy="2520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575337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1207773" y="2348880"/>
            <a:ext cx="6912768" cy="3785652"/>
          </a:xfrm>
          <a:prstGeom prst="rect">
            <a:avLst/>
          </a:prstGeom>
        </p:spPr>
        <p:txBody>
          <a:bodyPr wrap="square">
            <a:spAutoFit/>
          </a:bodyPr>
          <a:lstStyle/>
          <a:p>
            <a:pPr algn="ctr"/>
            <a:r>
              <a:rPr lang="ru-RU" sz="2400" b="1" dirty="0" err="1" smtClean="0"/>
              <a:t>Задача</a:t>
            </a:r>
            <a:r>
              <a:rPr lang="ru-RU" sz="2400" dirty="0" err="1" smtClean="0"/>
              <a:t>:В</a:t>
            </a:r>
            <a:r>
              <a:rPr lang="ru-RU" sz="2400" dirty="0" smtClean="0"/>
              <a:t> </a:t>
            </a:r>
            <a:r>
              <a:rPr lang="ru-RU" sz="2400" dirty="0" smtClean="0"/>
              <a:t>период ожесточённых боёв, враг имел преимущество над нашими войсками: по личному составу в 1,9 раза, по видам и моделям танков  в 1,6 раза, по самолетам и истребителям в 3,4 раза, по минометам в 1,45 раза. Каково было вооружение немецких захватчиков, если в советских войсках  было 2,8 млн. человек, 1547 самолетов, 34895 орудий и минометов, 1892  танка?</a:t>
            </a:r>
          </a:p>
          <a:p>
            <a:pPr algn="ctr"/>
            <a:endParaRPr lang="ru-RU" sz="2400" dirty="0"/>
          </a:p>
        </p:txBody>
      </p:sp>
      <p:sp>
        <p:nvSpPr>
          <p:cNvPr id="7"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2667311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303"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5181796" y="1484784"/>
            <a:ext cx="3504486" cy="1200329"/>
          </a:xfrm>
          <a:prstGeom prst="rect">
            <a:avLst/>
          </a:prstGeom>
        </p:spPr>
        <p:txBody>
          <a:bodyPr wrap="none">
            <a:spAutoFit/>
          </a:bodyPr>
          <a:lstStyle/>
          <a:p>
            <a:pPr algn="ctr"/>
            <a:r>
              <a:rPr lang="ru-RU" sz="3600" b="1" i="1" dirty="0">
                <a:solidFill>
                  <a:srgbClr val="C00000"/>
                </a:solidFill>
              </a:rPr>
              <a:t>Воронеж – </a:t>
            </a:r>
            <a:endParaRPr lang="ru-RU" sz="3600" b="1" i="1" dirty="0" smtClean="0">
              <a:solidFill>
                <a:srgbClr val="C00000"/>
              </a:solidFill>
            </a:endParaRPr>
          </a:p>
          <a:p>
            <a:pPr algn="ctr"/>
            <a:r>
              <a:rPr lang="ru-RU" sz="3600" b="1" i="1" dirty="0" smtClean="0">
                <a:solidFill>
                  <a:srgbClr val="C00000"/>
                </a:solidFill>
              </a:rPr>
              <a:t>наша </a:t>
            </a:r>
            <a:r>
              <a:rPr lang="ru-RU" sz="3600" b="1" i="1" dirty="0">
                <a:solidFill>
                  <a:srgbClr val="C00000"/>
                </a:solidFill>
              </a:rPr>
              <a:t>гордость!</a:t>
            </a:r>
            <a:endParaRPr lang="ru-RU" sz="3600" i="1" dirty="0">
              <a:solidFill>
                <a:srgbClr val="C00000"/>
              </a:solidFill>
            </a:endParaRPr>
          </a:p>
        </p:txBody>
      </p:sp>
      <p:pic>
        <p:nvPicPr>
          <p:cNvPr id="15365" name="Picture 5"/>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404" t="3748" r="2932" b="4072"/>
          <a:stretch/>
        </p:blipFill>
        <p:spPr bwMode="auto">
          <a:xfrm>
            <a:off x="323528" y="2685113"/>
            <a:ext cx="3657600" cy="22315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81796" y="2685113"/>
            <a:ext cx="3698776" cy="22292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88975" y="4365104"/>
            <a:ext cx="3580656" cy="21602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2142012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251520" y="2636912"/>
            <a:ext cx="4572000" cy="3816429"/>
          </a:xfrm>
          <a:prstGeom prst="rect">
            <a:avLst/>
          </a:prstGeom>
        </p:spPr>
        <p:txBody>
          <a:bodyPr>
            <a:spAutoFit/>
          </a:bodyPr>
          <a:lstStyle/>
          <a:p>
            <a:pPr algn="ctr"/>
            <a:r>
              <a:rPr lang="ru-RU" dirty="0" smtClean="0"/>
              <a:t> </a:t>
            </a:r>
            <a:r>
              <a:rPr lang="ru-RU" sz="2200" b="1" i="1" dirty="0" smtClean="0"/>
              <a:t>Воронеж принял на себя первый удар главного немецко-фашистского наступления летом 1942 года. Двести двенадцать дней и ночей — с рассвета 28 июня 1942 года до середины дня 25 января 1943 года бушевала война в кварталах древнего Воронежа.  Воронеж выдержал труднейшее испытание, он выстоял и победил.</a:t>
            </a:r>
            <a:endParaRPr lang="ru-RU" sz="2200" b="1" i="1" dirty="0"/>
          </a:p>
        </p:txBody>
      </p:sp>
      <p:sp>
        <p:nvSpPr>
          <p:cNvPr id="7"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9206" y="1168896"/>
            <a:ext cx="4067944" cy="2260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70950" y="3717032"/>
            <a:ext cx="4104456" cy="24004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431017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2643"/>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1619672" y="2492896"/>
            <a:ext cx="6102424" cy="1384995"/>
          </a:xfrm>
          <a:prstGeom prst="rect">
            <a:avLst/>
          </a:prstGeom>
        </p:spPr>
        <p:txBody>
          <a:bodyPr wrap="square">
            <a:spAutoFit/>
          </a:bodyPr>
          <a:lstStyle/>
          <a:p>
            <a:pPr algn="ctr"/>
            <a:r>
              <a:rPr lang="ru-RU" sz="2800" b="1" u="sng" dirty="0" smtClean="0"/>
              <a:t>Задача: </a:t>
            </a:r>
            <a:r>
              <a:rPr lang="ru-RU" sz="2800" dirty="0" smtClean="0"/>
              <a:t>Максимальная скорость танка Т–34 54,5 км/ч. Какое расстояние преодолеет этот танк за 2,5 часа?</a:t>
            </a:r>
            <a:endParaRPr lang="ru-RU" sz="2800" dirty="0"/>
          </a:p>
        </p:txBody>
      </p:sp>
      <p:sp>
        <p:nvSpPr>
          <p:cNvPr id="7"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37069113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1331640" y="2413338"/>
            <a:ext cx="7200800" cy="2800767"/>
          </a:xfrm>
          <a:prstGeom prst="rect">
            <a:avLst/>
          </a:prstGeom>
        </p:spPr>
        <p:txBody>
          <a:bodyPr wrap="square">
            <a:spAutoFit/>
          </a:bodyPr>
          <a:lstStyle/>
          <a:p>
            <a:pPr algn="ctr"/>
            <a:r>
              <a:rPr lang="ru-RU" dirty="0" smtClean="0"/>
              <a:t> </a:t>
            </a:r>
            <a:r>
              <a:rPr lang="ru-RU" sz="2800" b="1" dirty="0" smtClean="0"/>
              <a:t>Задания для решения по колонкам </a:t>
            </a:r>
          </a:p>
          <a:p>
            <a:pPr algn="ctr"/>
            <a:r>
              <a:rPr lang="ru-RU" sz="2800" b="1" dirty="0" smtClean="0"/>
              <a:t>Решить уравнение: </a:t>
            </a:r>
          </a:p>
          <a:p>
            <a:r>
              <a:rPr lang="ru-RU" sz="4000" dirty="0" smtClean="0"/>
              <a:t>1 колонка:  (х - 0,5) : 0,8 = 2,3</a:t>
            </a:r>
          </a:p>
          <a:p>
            <a:r>
              <a:rPr lang="ru-RU" sz="4000" dirty="0" smtClean="0"/>
              <a:t>2 колонка: х : 1,1 + 0,6 = 0,9</a:t>
            </a:r>
          </a:p>
          <a:p>
            <a:r>
              <a:rPr lang="ru-RU" sz="4000" dirty="0" smtClean="0"/>
              <a:t>3 колонка: 0,6 : (х + 1,5) = 25,2</a:t>
            </a:r>
            <a:endParaRPr lang="ru-RU" sz="4000" dirty="0"/>
          </a:p>
        </p:txBody>
      </p:sp>
      <p:sp>
        <p:nvSpPr>
          <p:cNvPr id="7"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4203920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82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248400"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TextBox 4"/>
          <p:cNvSpPr txBox="1"/>
          <p:nvPr/>
        </p:nvSpPr>
        <p:spPr>
          <a:xfrm>
            <a:off x="4788024" y="1844824"/>
            <a:ext cx="4355976" cy="1200329"/>
          </a:xfrm>
          <a:prstGeom prst="rect">
            <a:avLst/>
          </a:prstGeom>
          <a:noFill/>
        </p:spPr>
        <p:txBody>
          <a:bodyPr wrap="square" rtlCol="0">
            <a:spAutoFit/>
          </a:bodyPr>
          <a:lstStyle/>
          <a:p>
            <a:pPr algn="ctr"/>
            <a:r>
              <a:rPr lang="ru-RU" sz="3600" b="1" i="1" dirty="0">
                <a:solidFill>
                  <a:srgbClr val="C00000"/>
                </a:solidFill>
              </a:rPr>
              <a:t>БРЕСТ – отважный город – герой</a:t>
            </a:r>
            <a:r>
              <a:rPr lang="ru-RU" sz="3200" b="1" dirty="0">
                <a:solidFill>
                  <a:srgbClr val="C00000"/>
                </a:solidFill>
              </a:rPr>
              <a:t>!</a:t>
            </a:r>
            <a:endParaRPr lang="ru-RU" sz="3200" dirty="0">
              <a:solidFill>
                <a:srgbClr val="C00000"/>
              </a:solidFill>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5" y="2821090"/>
            <a:ext cx="3456384" cy="23042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24636" y="3061042"/>
            <a:ext cx="3482752" cy="22560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843808" y="4226595"/>
            <a:ext cx="3287688" cy="23919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136052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0209" y="2367"/>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5" name="Объект 4"/>
          <p:cNvGraphicFramePr>
            <a:graphicFrameLocks noChangeAspect="1"/>
          </p:cNvGraphicFramePr>
          <p:nvPr>
            <p:extLst>
              <p:ext uri="{D42A27DB-BD31-4B8C-83A1-F6EECF244321}">
                <p14:modId xmlns:p14="http://schemas.microsoft.com/office/powerpoint/2010/main" xmlns="" val="2340916130"/>
              </p:ext>
            </p:extLst>
          </p:nvPr>
        </p:nvGraphicFramePr>
        <p:xfrm>
          <a:off x="971600" y="2996952"/>
          <a:ext cx="7720012" cy="2660650"/>
        </p:xfrm>
        <a:graphic>
          <a:graphicData uri="http://schemas.openxmlformats.org/presentationml/2006/ole">
            <p:oleObj spid="_x0000_s19460" name="Документ" r:id="rId5" imgW="6700651" imgH="2297237" progId="Word.Document.12">
              <p:embed/>
            </p:oleObj>
          </a:graphicData>
        </a:graphic>
      </p:graphicFrame>
      <p:sp>
        <p:nvSpPr>
          <p:cNvPr id="6" name="TextBox 5"/>
          <p:cNvSpPr txBox="1"/>
          <p:nvPr/>
        </p:nvSpPr>
        <p:spPr>
          <a:xfrm>
            <a:off x="3851920" y="1844824"/>
            <a:ext cx="4680520" cy="646331"/>
          </a:xfrm>
          <a:prstGeom prst="rect">
            <a:avLst/>
          </a:prstGeom>
          <a:noFill/>
        </p:spPr>
        <p:txBody>
          <a:bodyPr wrap="square" rtlCol="0">
            <a:spAutoFit/>
          </a:bodyPr>
          <a:lstStyle/>
          <a:p>
            <a:pPr algn="ctr"/>
            <a:r>
              <a:rPr lang="ru-RU" sz="3600" b="1" i="1" dirty="0" smtClean="0"/>
              <a:t>Проверим решения</a:t>
            </a:r>
            <a:r>
              <a:rPr lang="ru-RU" sz="3200" b="1" i="1" dirty="0" smtClean="0"/>
              <a:t>:</a:t>
            </a:r>
            <a:endParaRPr lang="ru-RU" sz="3200" b="1" i="1" dirty="0"/>
          </a:p>
        </p:txBody>
      </p:sp>
      <p:sp>
        <p:nvSpPr>
          <p:cNvPr id="8" name="Нижний колонтитул 3"/>
          <p:cNvSpPr txBox="1">
            <a:spLocks/>
          </p:cNvSpPr>
          <p:nvPr/>
        </p:nvSpPr>
        <p:spPr>
          <a:xfrm>
            <a:off x="6084168" y="6309320"/>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3142046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334" y="-202"/>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4860032" y="1412776"/>
            <a:ext cx="3744416" cy="1323439"/>
          </a:xfrm>
          <a:prstGeom prst="rect">
            <a:avLst/>
          </a:prstGeom>
          <a:noFill/>
        </p:spPr>
        <p:txBody>
          <a:bodyPr wrap="square" rtlCol="0">
            <a:spAutoFit/>
          </a:bodyPr>
          <a:lstStyle/>
          <a:p>
            <a:pPr algn="ctr"/>
            <a:r>
              <a:rPr lang="ru-RU" sz="4000" b="1" i="1" dirty="0" smtClean="0"/>
              <a:t>Домашнее задание:</a:t>
            </a:r>
            <a:endParaRPr lang="ru-RU" sz="4000" b="1" i="1" dirty="0"/>
          </a:p>
        </p:txBody>
      </p:sp>
      <p:sp>
        <p:nvSpPr>
          <p:cNvPr id="7" name="Нижний колонтитул 3"/>
          <p:cNvSpPr txBox="1">
            <a:spLocks/>
          </p:cNvSpPr>
          <p:nvPr/>
        </p:nvSpPr>
        <p:spPr>
          <a:xfrm>
            <a:off x="6090390" y="6381328"/>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6" name="Прямоугольник 5"/>
          <p:cNvSpPr/>
          <p:nvPr/>
        </p:nvSpPr>
        <p:spPr>
          <a:xfrm>
            <a:off x="1267349" y="2844225"/>
            <a:ext cx="7185365" cy="584775"/>
          </a:xfrm>
          <a:prstGeom prst="rect">
            <a:avLst/>
          </a:prstGeom>
        </p:spPr>
        <p:txBody>
          <a:bodyPr wrap="none">
            <a:spAutoFit/>
          </a:bodyPr>
          <a:lstStyle/>
          <a:p>
            <a:r>
              <a:rPr lang="ru-RU" sz="3200" dirty="0" smtClean="0"/>
              <a:t>Пункт </a:t>
            </a:r>
            <a:r>
              <a:rPr lang="ru-RU" sz="3200" dirty="0"/>
              <a:t>4.3 стр.81 знать, правило выучить</a:t>
            </a:r>
          </a:p>
        </p:txBody>
      </p:sp>
      <p:sp>
        <p:nvSpPr>
          <p:cNvPr id="8" name="Прямоугольник 7"/>
          <p:cNvSpPr/>
          <p:nvPr/>
        </p:nvSpPr>
        <p:spPr>
          <a:xfrm>
            <a:off x="1043608" y="3451583"/>
            <a:ext cx="7560840" cy="1938992"/>
          </a:xfrm>
          <a:prstGeom prst="rect">
            <a:avLst/>
          </a:prstGeom>
        </p:spPr>
        <p:txBody>
          <a:bodyPr wrap="square">
            <a:spAutoFit/>
          </a:bodyPr>
          <a:lstStyle/>
          <a:p>
            <a:r>
              <a:rPr lang="ru-RU" sz="4000" b="1" dirty="0"/>
              <a:t>на «3»:</a:t>
            </a:r>
            <a:r>
              <a:rPr lang="ru-RU" sz="4000" dirty="0"/>
              <a:t> №290</a:t>
            </a:r>
          </a:p>
          <a:p>
            <a:r>
              <a:rPr lang="ru-RU" sz="4000" b="1" dirty="0"/>
              <a:t>на «4»</a:t>
            </a:r>
            <a:r>
              <a:rPr lang="ru-RU" sz="4000" dirty="0"/>
              <a:t>: №293 </a:t>
            </a:r>
            <a:r>
              <a:rPr lang="ru-RU" sz="4000" dirty="0" err="1"/>
              <a:t>а,б,в</a:t>
            </a:r>
            <a:r>
              <a:rPr lang="ru-RU" sz="4000" dirty="0"/>
              <a:t>, №303 </a:t>
            </a:r>
            <a:r>
              <a:rPr lang="ru-RU" sz="4000" dirty="0" err="1"/>
              <a:t>а,б,в</a:t>
            </a:r>
            <a:endParaRPr lang="ru-RU" sz="4000" dirty="0"/>
          </a:p>
          <a:p>
            <a:r>
              <a:rPr lang="ru-RU" sz="4000" b="1" dirty="0"/>
              <a:t>на «5»:</a:t>
            </a:r>
            <a:r>
              <a:rPr lang="ru-RU" sz="4000" dirty="0"/>
              <a:t> №308 </a:t>
            </a:r>
            <a:r>
              <a:rPr lang="ru-RU" sz="4000" dirty="0" err="1"/>
              <a:t>а,в,д</a:t>
            </a:r>
            <a:r>
              <a:rPr lang="ru-RU" sz="4000" dirty="0"/>
              <a:t>, № 310 б.</a:t>
            </a:r>
          </a:p>
        </p:txBody>
      </p:sp>
    </p:spTree>
    <p:extLst>
      <p:ext uri="{BB962C8B-B14F-4D97-AF65-F5344CB8AC3E}">
        <p14:creationId xmlns:p14="http://schemas.microsoft.com/office/powerpoint/2010/main" xmlns="" val="6124167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2267744" y="2708920"/>
            <a:ext cx="4752528" cy="2123658"/>
          </a:xfrm>
          <a:prstGeom prst="rect">
            <a:avLst/>
          </a:prstGeom>
          <a:noFill/>
        </p:spPr>
        <p:txBody>
          <a:bodyPr wrap="square" rtlCol="0">
            <a:spAutoFit/>
          </a:bodyPr>
          <a:lstStyle/>
          <a:p>
            <a:pPr algn="ctr"/>
            <a:r>
              <a:rPr lang="ru-RU" sz="6600" b="1" i="1" dirty="0" smtClean="0">
                <a:solidFill>
                  <a:srgbClr val="C00000"/>
                </a:solidFill>
              </a:rPr>
              <a:t>Спасибо за урок!</a:t>
            </a:r>
            <a:endParaRPr lang="ru-RU" sz="6600" b="1" i="1" dirty="0">
              <a:solidFill>
                <a:srgbClr val="C00000"/>
              </a:solidFill>
            </a:endParaRPr>
          </a:p>
        </p:txBody>
      </p:sp>
      <p:sp>
        <p:nvSpPr>
          <p:cNvPr id="7" name="Нижний колонтитул 3"/>
          <p:cNvSpPr txBox="1">
            <a:spLocks/>
          </p:cNvSpPr>
          <p:nvPr/>
        </p:nvSpPr>
        <p:spPr>
          <a:xfrm>
            <a:off x="6090390" y="6381328"/>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16088491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ижний колонтитул 3"/>
          <p:cNvSpPr>
            <a:spLocks noGrp="1"/>
          </p:cNvSpPr>
          <p:nvPr>
            <p:ph type="ftr" sz="quarter" idx="11"/>
          </p:nvPr>
        </p:nvSpPr>
        <p:spPr/>
        <p:txBody>
          <a:bodyPr/>
          <a:lstStyle/>
          <a:p>
            <a:r>
              <a:rPr lang="ru-RU" smtClean="0"/>
              <a:t>Рочева Е.А., учитель математики МОУ СОШ №1 г. Коряжмы</a:t>
            </a:r>
            <a:endParaRPr lang="ru-RU"/>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3558"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Нижний колонтитул 3"/>
          <p:cNvSpPr txBox="1">
            <a:spLocks/>
          </p:cNvSpPr>
          <p:nvPr/>
        </p:nvSpPr>
        <p:spPr>
          <a:xfrm>
            <a:off x="6090390" y="6381328"/>
            <a:ext cx="2895600" cy="365125"/>
          </a:xfrm>
          <a:prstGeom prst="rect">
            <a:avLst/>
          </a:prstGeom>
        </p:spPr>
        <p:txBody>
          <a:bodyPr vert="horz" lIns="91440" tIns="45720" rIns="91440" bIns="45720" rtlCol="0" anchor="ctr"/>
          <a:lstStyle>
            <a:defPPr>
              <a:defRPr lang="ru-RU"/>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Tree>
    <p:extLst>
      <p:ext uri="{BB962C8B-B14F-4D97-AF65-F5344CB8AC3E}">
        <p14:creationId xmlns:p14="http://schemas.microsoft.com/office/powerpoint/2010/main" xmlns="" val="2943039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30003"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149955"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Прямоугольник 4"/>
          <p:cNvSpPr/>
          <p:nvPr/>
        </p:nvSpPr>
        <p:spPr>
          <a:xfrm>
            <a:off x="297971" y="2564904"/>
            <a:ext cx="3979168" cy="4093428"/>
          </a:xfrm>
          <a:prstGeom prst="rect">
            <a:avLst/>
          </a:prstGeom>
        </p:spPr>
        <p:txBody>
          <a:bodyPr wrap="square">
            <a:spAutoFit/>
          </a:bodyPr>
          <a:lstStyle/>
          <a:p>
            <a:pPr algn="ctr"/>
            <a:r>
              <a:rPr lang="ru-RU" dirty="0"/>
              <a:t> </a:t>
            </a:r>
            <a:r>
              <a:rPr lang="ru-RU" sz="2000" b="1" i="1" dirty="0">
                <a:latin typeface="Times New Roman" pitchFamily="18" charset="0"/>
                <a:cs typeface="Times New Roman" pitchFamily="18" charset="0"/>
              </a:rPr>
              <a:t>Первый удар немецкой армии приняли на себя 22 июня 1941 года в 4 часа ночи жители Брестской крепости. Началась Великая Отечественная война, которая длилась 1418 дней и ночей.</a:t>
            </a:r>
          </a:p>
          <a:p>
            <a:pPr algn="ctr"/>
            <a:r>
              <a:rPr lang="ru-RU" sz="2000" b="1" i="1" dirty="0">
                <a:latin typeface="Times New Roman" pitchFamily="18" charset="0"/>
                <a:cs typeface="Times New Roman" pitchFamily="18" charset="0"/>
              </a:rPr>
              <a:t>Защитники Брестской крепости сумели продержаться долгие 6 недель. К сожалению, почти все они погибли. Город Брест был освобожден Красной Армией 28 июля 1944 года.</a:t>
            </a:r>
          </a:p>
        </p:txBody>
      </p:sp>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77139" y="3783091"/>
            <a:ext cx="3745632" cy="24542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04048" y="1196752"/>
            <a:ext cx="3851920" cy="23976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153781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84168" y="6309320"/>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3608" y="2924942"/>
            <a:ext cx="7394562" cy="17471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238712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84168"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11" name="Прямоугольник 10"/>
          <p:cNvSpPr/>
          <p:nvPr/>
        </p:nvSpPr>
        <p:spPr>
          <a:xfrm>
            <a:off x="1591857" y="2636912"/>
            <a:ext cx="5960286" cy="2308324"/>
          </a:xfrm>
          <a:prstGeom prst="rect">
            <a:avLst/>
          </a:prstGeom>
        </p:spPr>
        <p:txBody>
          <a:bodyPr wrap="none">
            <a:spAutoFit/>
          </a:bodyPr>
          <a:lstStyle/>
          <a:p>
            <a:pPr algn="ctr"/>
            <a:r>
              <a:rPr lang="ru-RU" sz="4800" dirty="0" smtClean="0">
                <a:solidFill>
                  <a:srgbClr val="C00000"/>
                </a:solidFill>
              </a:rPr>
              <a:t>Тема урока:</a:t>
            </a:r>
          </a:p>
          <a:p>
            <a:pPr algn="ctr"/>
            <a:r>
              <a:rPr lang="ru-RU" sz="4800" b="1" i="1" u="sng" dirty="0" smtClean="0">
                <a:solidFill>
                  <a:srgbClr val="C00000"/>
                </a:solidFill>
              </a:rPr>
              <a:t>«</a:t>
            </a:r>
            <a:r>
              <a:rPr lang="ru-RU" sz="4800" b="1" i="1" u="sng" dirty="0">
                <a:solidFill>
                  <a:srgbClr val="C00000"/>
                </a:solidFill>
              </a:rPr>
              <a:t>Умножение </a:t>
            </a:r>
            <a:endParaRPr lang="ru-RU" sz="4800" b="1" i="1" u="sng" dirty="0" smtClean="0">
              <a:solidFill>
                <a:srgbClr val="C00000"/>
              </a:solidFill>
            </a:endParaRPr>
          </a:p>
          <a:p>
            <a:pPr algn="ctr"/>
            <a:r>
              <a:rPr lang="ru-RU" sz="4800" b="1" i="1" u="sng" dirty="0" smtClean="0">
                <a:solidFill>
                  <a:srgbClr val="C00000"/>
                </a:solidFill>
              </a:rPr>
              <a:t>десятичных </a:t>
            </a:r>
            <a:r>
              <a:rPr lang="ru-RU" sz="4800" b="1" i="1" u="sng" dirty="0">
                <a:solidFill>
                  <a:srgbClr val="C00000"/>
                </a:solidFill>
              </a:rPr>
              <a:t>дробей»</a:t>
            </a:r>
            <a:endParaRPr lang="ru-RU" sz="4800" i="1" dirty="0">
              <a:solidFill>
                <a:srgbClr val="C00000"/>
              </a:solidFill>
            </a:endParaRPr>
          </a:p>
        </p:txBody>
      </p:sp>
    </p:spTree>
    <p:extLst>
      <p:ext uri="{BB962C8B-B14F-4D97-AF65-F5344CB8AC3E}">
        <p14:creationId xmlns:p14="http://schemas.microsoft.com/office/powerpoint/2010/main" xmlns="" val="687794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0"/>
            <a:ext cx="9123919"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84168"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Прямоугольник 4"/>
          <p:cNvSpPr/>
          <p:nvPr/>
        </p:nvSpPr>
        <p:spPr>
          <a:xfrm>
            <a:off x="827584" y="2348880"/>
            <a:ext cx="8028384" cy="3539430"/>
          </a:xfrm>
          <a:prstGeom prst="rect">
            <a:avLst/>
          </a:prstGeom>
        </p:spPr>
        <p:txBody>
          <a:bodyPr wrap="square">
            <a:spAutoFit/>
          </a:bodyPr>
          <a:lstStyle/>
          <a:p>
            <a:pPr algn="ctr"/>
            <a:r>
              <a:rPr lang="ru-RU" sz="2800" b="1" u="sng" dirty="0" smtClean="0">
                <a:solidFill>
                  <a:srgbClr val="C00000"/>
                </a:solidFill>
              </a:rPr>
              <a:t>Правило умножения десятичных дробей</a:t>
            </a:r>
          </a:p>
          <a:p>
            <a:pPr algn="ctr"/>
            <a:r>
              <a:rPr lang="ru-RU" sz="2800" b="1" dirty="0" smtClean="0"/>
              <a:t>Чтобы </a:t>
            </a:r>
            <a:r>
              <a:rPr lang="ru-RU" sz="2800" b="1" dirty="0"/>
              <a:t>умножить одну десятичную дробь на другую надо:</a:t>
            </a:r>
            <a:endParaRPr lang="ru-RU" sz="2800" dirty="0"/>
          </a:p>
          <a:p>
            <a:pPr algn="ctr"/>
            <a:r>
              <a:rPr lang="ru-RU" sz="2800" b="1" dirty="0"/>
              <a:t>1. Перемножить их не обращая внимания на запятые;</a:t>
            </a:r>
            <a:endParaRPr lang="ru-RU" sz="2800" dirty="0"/>
          </a:p>
          <a:p>
            <a:pPr algn="ctr"/>
            <a:r>
              <a:rPr lang="ru-RU" sz="2800" b="1" dirty="0"/>
              <a:t>2. Отделить запятой в произведении столько цифр </a:t>
            </a:r>
            <a:r>
              <a:rPr lang="ru-RU" sz="2800" b="1" i="1" dirty="0">
                <a:solidFill>
                  <a:srgbClr val="C00000"/>
                </a:solidFill>
              </a:rPr>
              <a:t>СПРАВА</a:t>
            </a:r>
            <a:r>
              <a:rPr lang="ru-RU" sz="2800" dirty="0"/>
              <a:t>,</a:t>
            </a:r>
            <a:r>
              <a:rPr lang="ru-RU" sz="2800" b="1" dirty="0"/>
              <a:t> сколько их стоит после запятой в </a:t>
            </a:r>
            <a:r>
              <a:rPr lang="ru-RU" sz="2800" b="1" i="1" dirty="0">
                <a:solidFill>
                  <a:srgbClr val="C00000"/>
                </a:solidFill>
              </a:rPr>
              <a:t>ОБОИХ МНОЖИТЕЛЯХ ВМЕСТЕ</a:t>
            </a:r>
            <a:r>
              <a:rPr lang="ru-RU" sz="2800" dirty="0"/>
              <a:t>.</a:t>
            </a:r>
          </a:p>
        </p:txBody>
      </p:sp>
    </p:spTree>
    <p:extLst>
      <p:ext uri="{BB962C8B-B14F-4D97-AF65-F5344CB8AC3E}">
        <p14:creationId xmlns:p14="http://schemas.microsoft.com/office/powerpoint/2010/main" xmlns="" val="9956566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84168"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Прямоугольник 4"/>
          <p:cNvSpPr/>
          <p:nvPr/>
        </p:nvSpPr>
        <p:spPr>
          <a:xfrm>
            <a:off x="3635896" y="1772816"/>
            <a:ext cx="5322739" cy="646331"/>
          </a:xfrm>
          <a:prstGeom prst="rect">
            <a:avLst/>
          </a:prstGeom>
        </p:spPr>
        <p:txBody>
          <a:bodyPr wrap="none">
            <a:spAutoFit/>
          </a:bodyPr>
          <a:lstStyle/>
          <a:p>
            <a:r>
              <a:rPr lang="ru-RU" sz="3600" b="1" i="1" dirty="0">
                <a:solidFill>
                  <a:srgbClr val="C00000"/>
                </a:solidFill>
              </a:rPr>
              <a:t>Город – герой Ленинград.</a:t>
            </a:r>
            <a:endParaRPr lang="ru-RU" sz="3600" i="1" dirty="0">
              <a:solidFill>
                <a:srgbClr val="C00000"/>
              </a:solidFill>
            </a:endParaRP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0506" y="2564903"/>
            <a:ext cx="3419872" cy="2232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08103" y="2538805"/>
            <a:ext cx="3450531" cy="2258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838822" y="4149079"/>
            <a:ext cx="3466356" cy="21242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65165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120172" y="6413985"/>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Прямоугольник 4"/>
          <p:cNvSpPr/>
          <p:nvPr/>
        </p:nvSpPr>
        <p:spPr>
          <a:xfrm>
            <a:off x="319201" y="2456795"/>
            <a:ext cx="4036775" cy="4401205"/>
          </a:xfrm>
          <a:prstGeom prst="rect">
            <a:avLst/>
          </a:prstGeom>
        </p:spPr>
        <p:txBody>
          <a:bodyPr wrap="square">
            <a:spAutoFit/>
          </a:bodyPr>
          <a:lstStyle/>
          <a:p>
            <a:pPr algn="ctr"/>
            <a:r>
              <a:rPr lang="ru-RU" dirty="0"/>
              <a:t> </a:t>
            </a:r>
            <a:r>
              <a:rPr lang="ru-RU" sz="2000" b="1" i="1" dirty="0"/>
              <a:t>Три года жители города находились в блокадном кольце немецких захватчиков. В течении этого времени у жителей не было пищи, воды, электричества, но жители города были сильны духом, выдержаны, терпеливы, отважны и верили в нашу Победу. Продовольствие в осажденный город везли по Ладожскому озеру, которое стали называть </a:t>
            </a:r>
          </a:p>
          <a:p>
            <a:pPr algn="ctr"/>
            <a:r>
              <a:rPr lang="ru-RU" sz="2000" b="1" i="1" dirty="0"/>
              <a:t>«дорогой жизни»</a:t>
            </a:r>
          </a:p>
        </p:txBody>
      </p:sp>
      <p:pic>
        <p:nvPicPr>
          <p:cNvPr id="8195" name="Picture 3"/>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3383" r="2064" b="5714"/>
          <a:stretch/>
        </p:blipFill>
        <p:spPr bwMode="auto">
          <a:xfrm>
            <a:off x="5006347" y="1311293"/>
            <a:ext cx="3878695" cy="22910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67944" y="3933056"/>
            <a:ext cx="3888432" cy="25240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443079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020" y="-20825"/>
            <a:ext cx="9155020" cy="6878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ижний колонтитул 3"/>
          <p:cNvSpPr>
            <a:spLocks noGrp="1"/>
          </p:cNvSpPr>
          <p:nvPr>
            <p:ph type="ftr" sz="quarter" idx="11"/>
          </p:nvPr>
        </p:nvSpPr>
        <p:spPr>
          <a:xfrm>
            <a:off x="6084168" y="6381328"/>
            <a:ext cx="2895600" cy="365125"/>
          </a:xfrm>
        </p:spPr>
        <p:txBody>
          <a:bodyPr/>
          <a:lstStyle/>
          <a:p>
            <a:r>
              <a:rPr lang="ru-RU" b="1" dirty="0" smtClean="0">
                <a:solidFill>
                  <a:schemeClr val="tx1"/>
                </a:solidFill>
              </a:rPr>
              <a:t>Рочева Е.А., учитель математики МОУ СОШ №1 г. Коряжмы</a:t>
            </a:r>
            <a:endParaRPr lang="ru-RU" b="1" dirty="0">
              <a:solidFill>
                <a:schemeClr val="tx1"/>
              </a:solidFill>
            </a:endParaRPr>
          </a:p>
        </p:txBody>
      </p:sp>
      <p:sp>
        <p:nvSpPr>
          <p:cNvPr id="5" name="Прямоугольник 4"/>
          <p:cNvSpPr/>
          <p:nvPr/>
        </p:nvSpPr>
        <p:spPr>
          <a:xfrm>
            <a:off x="1187624" y="2636912"/>
            <a:ext cx="7632848" cy="2800767"/>
          </a:xfrm>
          <a:prstGeom prst="rect">
            <a:avLst/>
          </a:prstGeom>
        </p:spPr>
        <p:txBody>
          <a:bodyPr wrap="square">
            <a:spAutoFit/>
          </a:bodyPr>
          <a:lstStyle/>
          <a:p>
            <a:pPr algn="ctr"/>
            <a:r>
              <a:rPr lang="ru-RU" b="1" dirty="0"/>
              <a:t> </a:t>
            </a:r>
            <a:r>
              <a:rPr lang="ru-RU" sz="3600" b="1" u="sng" dirty="0"/>
              <a:t>Задача: </a:t>
            </a:r>
            <a:r>
              <a:rPr lang="ru-RU" sz="2800" dirty="0" smtClean="0"/>
              <a:t>Зимой </a:t>
            </a:r>
            <a:r>
              <a:rPr lang="ru-RU" sz="2800" dirty="0"/>
              <a:t>1942 года партизанами Воронежской  области было собрано </a:t>
            </a:r>
            <a:r>
              <a:rPr lang="ru-RU" sz="2800" dirty="0" smtClean="0"/>
              <a:t>240 </a:t>
            </a:r>
            <a:r>
              <a:rPr lang="ru-RU" sz="2800" dirty="0"/>
              <a:t>подводы с продовольствием для осаждённых ленинградцев. Вереница подвод тронулась в путь. Какова масса всего груза, если вес продовольствия одной подводы </a:t>
            </a:r>
            <a:r>
              <a:rPr lang="ru-RU" sz="2800" dirty="0" smtClean="0"/>
              <a:t>120,8  </a:t>
            </a:r>
            <a:r>
              <a:rPr lang="ru-RU" sz="2800" dirty="0" smtClean="0"/>
              <a:t>кг.</a:t>
            </a:r>
            <a:endParaRPr lang="ru-RU" sz="2800" dirty="0"/>
          </a:p>
        </p:txBody>
      </p:sp>
    </p:spTree>
    <p:extLst>
      <p:ext uri="{BB962C8B-B14F-4D97-AF65-F5344CB8AC3E}">
        <p14:creationId xmlns:p14="http://schemas.microsoft.com/office/powerpoint/2010/main" xmlns="" val="276129799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TotalTime>
  <Words>1122</Words>
  <Application>Microsoft Office PowerPoint</Application>
  <PresentationFormat>Экран (4:3)</PresentationFormat>
  <Paragraphs>131</Paragraphs>
  <Slides>23</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23</vt:i4>
      </vt:variant>
    </vt:vector>
  </HeadingPairs>
  <TitlesOfParts>
    <vt:vector size="25" baseType="lpstr">
      <vt:lpstr>Тема Office</vt:lpstr>
      <vt:lpstr>Документ</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Windows 8</dc:creator>
  <cp:lastModifiedBy>Windows 8</cp:lastModifiedBy>
  <cp:revision>12</cp:revision>
  <dcterms:created xsi:type="dcterms:W3CDTF">2020-03-28T14:45:43Z</dcterms:created>
  <dcterms:modified xsi:type="dcterms:W3CDTF">2021-01-24T16:28:08Z</dcterms:modified>
</cp:coreProperties>
</file>