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4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23BAB-38B2-49FD-B508-B335D25328C3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0ADB8-1AE7-476D-B3ED-21624F5E6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17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0ADB8-1AE7-476D-B3ED-21624F5E638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99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BB83DD-0348-4ACC-BD26-809DEF11B989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6895DA1-2288-4EFF-8903-276E871D254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fif"/><Relationship Id="rId4" Type="http://schemas.openxmlformats.org/officeDocument/2006/relationships/image" Target="../media/image40.jf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fif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Автор: Баринова Елена Анатольевна, учитель информатики ГБОУ школа №340 Невского района Санкт-Петербурга 2021 год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33732"/>
            <a:ext cx="8712968" cy="19812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Работа с поисковыми системами: история Невского района Санкт-Петербурга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027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Село Смоленское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508104" y="261596"/>
            <a:ext cx="3411864" cy="532764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Название Село Смоленское появилось в 1860-е годы при устройстве здесь заводов и фабрик и распродаже крестьянами деревни </a:t>
            </a:r>
            <a:r>
              <a:rPr lang="ru-RU" dirty="0" err="1"/>
              <a:t>Смоленки</a:t>
            </a:r>
            <a:r>
              <a:rPr lang="ru-RU" dirty="0"/>
              <a:t> своих земельных участков.  Из отчёта санитарного инспектора в журнале «Отечественные записки» от 1880 года известно, что в селе проживало 13 тысяч человек.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42722"/>
            <a:ext cx="25241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571500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95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Промышленная история Села Смоленского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На протяжении двух вёрст по тракту на берегу Невы стояли многочисленные производства: ситценабивная фабрика Паля, Паровой лесопильный завод, лесная биржа, </a:t>
            </a:r>
            <a:r>
              <a:rPr lang="ru-RU" dirty="0" smtClean="0"/>
              <a:t>стеариновый завод, Петровская </a:t>
            </a:r>
            <a:r>
              <a:rPr lang="ru-RU" dirty="0"/>
              <a:t>и Спасская мануфактура англичан Максвеллов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0788"/>
            <a:ext cx="3449960" cy="517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: вправо 4">
            <a:hlinkClick r:id="rId3" action="ppaction://hlinksldjump"/>
            <a:extLst>
              <a:ext uri="{FF2B5EF4-FFF2-40B4-BE49-F238E27FC236}">
                <a16:creationId xmlns:a16="http://schemas.microsoft.com/office/drawing/2014/main" id="{F0711507-D469-4732-B14B-F66B4DD8E641}"/>
              </a:ext>
            </a:extLst>
          </p:cNvPr>
          <p:cNvSpPr/>
          <p:nvPr/>
        </p:nvSpPr>
        <p:spPr>
          <a:xfrm>
            <a:off x="7092280" y="5807968"/>
            <a:ext cx="144016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09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508104" y="111053"/>
            <a:ext cx="3416056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На месте современной «Невской косметики» был Невский стеариновый (стеарин – вещество, похожее на воск) и мыловаренный завод, выпускавший в огромном количестве стеариновые свечи и мыло.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45" y="746597"/>
            <a:ext cx="2578322" cy="170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405" y="4598887"/>
            <a:ext cx="31908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6" y="44938"/>
            <a:ext cx="3279651" cy="4575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6" y="4640902"/>
            <a:ext cx="2641476" cy="1862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657" y="4376685"/>
            <a:ext cx="379095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964" y="3196546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1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таропутиловский вал в Санкт-Петербурге на карте с номерами дом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204864"/>
            <a:ext cx="4059238" cy="304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85C7EEA-4568-47BE-AE14-852091E5BE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По улице с редким названием </a:t>
            </a:r>
            <a:r>
              <a:rPr lang="ru-RU" dirty="0" err="1"/>
              <a:t>Старопутиловский</a:t>
            </a:r>
            <a:r>
              <a:rPr lang="ru-RU" dirty="0"/>
              <a:t> вал к Путиловскому заводу шла железнодорожная ветка. Название возникло в 1880-е годы от Путиловской железнодорожной линии, которая вела к Путиловскому (Кировскому) заводу. Вал, который в народе называли Путиловским, был насыпан для укрепления путей.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78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FFEADD-68DF-4B9F-9B58-FC991F2A0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22" y="2943879"/>
            <a:ext cx="3337024" cy="224626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714AC-1CF5-439C-8DBC-14505FCE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Autofit/>
          </a:bodyPr>
          <a:lstStyle/>
          <a:p>
            <a:r>
              <a:rPr lang="ru-RU" sz="3200" dirty="0"/>
              <a:t>Промышленное развитие. Промышленники. Топонимика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9322F35-C4B0-4937-9E26-34B109C634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4059238" cy="2063445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6FC94BB-A7DC-4B4C-B240-54C1BD849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764704"/>
            <a:ext cx="4136136" cy="302433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1830-х годах в селе Смоленском купец Яков Паль построил маленькую мастерскую по выделке ситцевых тканей, вскоре ставшую одним из крупнейших предприятий столицы – Александро-Невской </a:t>
            </a:r>
            <a:r>
              <a:rPr lang="ru-RU" dirty="0">
                <a:hlinkClick r:id="rId4" action="ppaction://hlinksldjump"/>
              </a:rPr>
              <a:t>мануфактурой</a:t>
            </a:r>
            <a:r>
              <a:rPr lang="ru-RU" dirty="0"/>
              <a:t> (сегодняшний адрес – проспект Обуховской Обороны, 70, жилой дом)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96144C-84D3-4B12-BA39-6D3B8CBCA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13" y="4583965"/>
            <a:ext cx="2880320" cy="21807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996C702-6DB5-4379-B890-4602F2BCF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99" y="3522290"/>
            <a:ext cx="4248909" cy="333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0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08391D4B-C550-4969-B018-ACF7E6182E2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3" y="285451"/>
            <a:ext cx="5146948" cy="2377447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70611725-B2E8-406A-84D4-528E43AF193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364088" y="1124744"/>
            <a:ext cx="3401960" cy="51125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dirty="0"/>
              <a:t>В 1884 году семейное производство перешло к сыну основателя, влиятельному промышленнику и общественному деятелю  Карлу Палю, который много сделал для развития Смоленского (улица Пинегина раньше называлась </a:t>
            </a:r>
            <a:r>
              <a:rPr lang="ru-RU" sz="1800" b="1" dirty="0" err="1"/>
              <a:t>Карловской</a:t>
            </a:r>
            <a:r>
              <a:rPr lang="ru-RU" sz="1800" b="1" dirty="0"/>
              <a:t>, а проспект Елизарова – </a:t>
            </a:r>
            <a:r>
              <a:rPr lang="ru-RU" sz="1800" b="1" dirty="0" err="1"/>
              <a:t>Палевским</a:t>
            </a:r>
            <a:r>
              <a:rPr lang="ru-RU" sz="1800" b="1" dirty="0"/>
              <a:t>, поэтому небольшой сад, заложенный в 1910 году на пересечении </a:t>
            </a:r>
            <a:r>
              <a:rPr lang="ru-RU" sz="1800" b="1" dirty="0" err="1"/>
              <a:t>пр.Елизарова</a:t>
            </a:r>
            <a:r>
              <a:rPr lang="ru-RU" sz="1800" b="1" dirty="0"/>
              <a:t> и </a:t>
            </a:r>
            <a:r>
              <a:rPr lang="ru-RU" sz="1800" b="1" dirty="0" err="1"/>
              <a:t>ул.Седова</a:t>
            </a:r>
            <a:r>
              <a:rPr lang="ru-RU" sz="1800" b="1" dirty="0"/>
              <a:t> (носила название </a:t>
            </a:r>
            <a:r>
              <a:rPr lang="ru-RU" sz="1800" b="1" dirty="0" err="1"/>
              <a:t>Агафоновская</a:t>
            </a:r>
            <a:r>
              <a:rPr lang="ru-RU" sz="1800" b="1" dirty="0"/>
              <a:t>),  называют </a:t>
            </a:r>
            <a:r>
              <a:rPr lang="ru-RU" sz="1800" b="1" dirty="0" err="1"/>
              <a:t>Палевский</a:t>
            </a:r>
            <a:r>
              <a:rPr lang="ru-RU" sz="1800" b="1" dirty="0"/>
              <a:t> сад.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A0C94DE-C168-4C1E-8474-F60AEE09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9112" y="457200"/>
            <a:ext cx="2753888" cy="667544"/>
          </a:xfrm>
        </p:spPr>
        <p:txBody>
          <a:bodyPr>
            <a:noAutofit/>
          </a:bodyPr>
          <a:lstStyle/>
          <a:p>
            <a:r>
              <a:rPr lang="ru-RU" sz="2400" dirty="0"/>
              <a:t>Деятельность Карла Паля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84254F-3EC1-4107-A976-11982FE9F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4" y="2072745"/>
            <a:ext cx="2466975" cy="18478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B94D5F-4FE5-4248-919E-5E0A0B852A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639" y="2996670"/>
            <a:ext cx="2728168" cy="19992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EC58092-61D0-47DC-BB91-81F71960838C}"/>
              </a:ext>
            </a:extLst>
          </p:cNvPr>
          <p:cNvSpPr txBox="1"/>
          <p:nvPr/>
        </p:nvSpPr>
        <p:spPr>
          <a:xfrm>
            <a:off x="2850657" y="3212976"/>
            <a:ext cx="2513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chemeClr val="bg1"/>
                </a:solidFill>
              </a:rPr>
              <a:t>Палевский</a:t>
            </a:r>
            <a:r>
              <a:rPr lang="ru-RU" sz="1400" dirty="0">
                <a:solidFill>
                  <a:schemeClr val="bg1"/>
                </a:solidFill>
              </a:rPr>
              <a:t> пр. нач.</a:t>
            </a:r>
            <a:r>
              <a:rPr lang="en-US" sz="1400" dirty="0">
                <a:solidFill>
                  <a:schemeClr val="bg1"/>
                </a:solidFill>
              </a:rPr>
              <a:t>XX</a:t>
            </a:r>
            <a:r>
              <a:rPr lang="ru-RU" sz="1400" dirty="0">
                <a:solidFill>
                  <a:schemeClr val="bg1"/>
                </a:solidFill>
              </a:rPr>
              <a:t>века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A6364FA-6281-4962-A38A-1EB8599203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29" y="3991186"/>
            <a:ext cx="1959900" cy="273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2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p0.citywalls.ru/photo_14-14564.jpg?mt=12736258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649" y="2938310"/>
            <a:ext cx="2738735" cy="182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9D507E-FF86-420F-970B-B5FD73A8A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22" y="1397018"/>
            <a:ext cx="2254553" cy="1828995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84740CEE-9AD8-4B38-8F72-B53463D314F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9" y="233899"/>
            <a:ext cx="3431765" cy="3816424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0A47239A-3ECF-42A5-BD1C-B63C60749EB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373388" y="1183432"/>
            <a:ext cx="2761124" cy="54393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Век назад центр села Смоленского находился примерно там, где к проспекту Обуховской Обороны выходят ныне улица </a:t>
            </a:r>
            <a:r>
              <a:rPr lang="ru-RU" dirty="0" err="1"/>
              <a:t>Ольминского</a:t>
            </a:r>
            <a:r>
              <a:rPr lang="ru-RU" dirty="0"/>
              <a:t> (прежде – Смоленский переулок) и переулок Ногина (прежде – Школьный переулок). Между улицей </a:t>
            </a:r>
            <a:r>
              <a:rPr lang="ru-RU" dirty="0" err="1"/>
              <a:t>Ольминского</a:t>
            </a:r>
            <a:r>
              <a:rPr lang="ru-RU" dirty="0"/>
              <a:t> и переулком Ногина с 1884 по 1930-е годы стояла церковь Смоленской иконы Божией Матери. До наших дней сохранились части приходского здания. Здесь стоял Смоленский рынок (там же, где сегодня стоит здание Невского рынка).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33AE80F-1C33-48C4-BFF3-5FDB55470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2240" y="116632"/>
            <a:ext cx="1981200" cy="1066800"/>
          </a:xfrm>
        </p:spPr>
        <p:txBody>
          <a:bodyPr/>
          <a:lstStyle/>
          <a:p>
            <a:r>
              <a:rPr lang="ru-RU" dirty="0"/>
              <a:t>Исторический центр села Смоленского </a:t>
            </a:r>
          </a:p>
        </p:txBody>
      </p:sp>
      <p:pic>
        <p:nvPicPr>
          <p:cNvPr id="5122" name="Picture 2" descr="https://p0.citywalls.ru/photo_363-372080.jpg?mt=15431759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898" y="134946"/>
            <a:ext cx="1910412" cy="222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24704" y="471482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</a:rPr>
              <a:t>Сквер на месте церкви. Приходские здания </a:t>
            </a:r>
            <a:endParaRPr lang="ru-RU" sz="1400" dirty="0"/>
          </a:p>
        </p:txBody>
      </p:sp>
      <p:pic>
        <p:nvPicPr>
          <p:cNvPr id="5126" name="Picture 6" descr="https://p2.citywalls.ru/photo_426-436670.jpg?mt=15846300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0" y="4136558"/>
            <a:ext cx="3288054" cy="216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p3.citywalls.ru/photo_39-40643.jpg?mt=127362580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763" y="5012730"/>
            <a:ext cx="2597483" cy="174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034" y="6229998"/>
            <a:ext cx="3103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/>
              <a:t>Пр.Обуховской</a:t>
            </a:r>
            <a:r>
              <a:rPr lang="ru-RU" sz="1600" dirty="0" smtClean="0"/>
              <a:t> Обороны/ул. </a:t>
            </a:r>
            <a:r>
              <a:rPr lang="ru-RU" sz="1600" dirty="0" err="1" smtClean="0"/>
              <a:t>Ольминского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959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DEF8DE9-9606-4DFA-A320-4A68EC891EA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08" y="3356992"/>
            <a:ext cx="4474840" cy="3356130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9041E9D7-3461-48A9-9DEB-298052AC21D2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300192" y="1600200"/>
            <a:ext cx="2465856" cy="37338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/>
              <a:t>В районе Смоленского переулка </a:t>
            </a:r>
            <a:r>
              <a:rPr lang="ru-RU" sz="1400" dirty="0"/>
              <a:t>работала профессиональная школа Екатерины Павловны Черновой, где девушек обучали рукоделию и прочим полезным навыкам. </a:t>
            </a:r>
            <a:r>
              <a:rPr lang="ru-RU" sz="1400" dirty="0" smtClean="0"/>
              <a:t>Дом </a:t>
            </a:r>
            <a:r>
              <a:rPr lang="ru-RU" sz="1400" dirty="0"/>
              <a:t>призрения для престарелых и сирот</a:t>
            </a:r>
            <a:r>
              <a:rPr lang="ru-RU" sz="1400" dirty="0" smtClean="0"/>
              <a:t>, Смоленская </a:t>
            </a:r>
            <a:r>
              <a:rPr lang="ru-RU" sz="1400" dirty="0"/>
              <a:t>соединенная земская </a:t>
            </a:r>
            <a:r>
              <a:rPr lang="ru-RU" sz="1400" dirty="0" smtClean="0"/>
              <a:t>школа </a:t>
            </a:r>
            <a:r>
              <a:rPr lang="ru-RU" sz="1400" dirty="0"/>
              <a:t>а также Смоленский амбулаторный пункт с родильным приютом помещались в зданиях, построенных в 1898 г. и сохранившихся доныне вдоль переулка Ногина (дома № 2 и № 4 ). Организатором строительства этих учреждений  и попечителем был также Карл Паль.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15C39EA-6399-4136-BA30-1453BDF76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Смоленский переулок (</a:t>
            </a:r>
            <a:r>
              <a:rPr lang="ru-RU" dirty="0" err="1" smtClean="0"/>
              <a:t>ул.Ольминского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2C7445-FA67-4537-A578-3C8B2E63C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46960"/>
            <a:ext cx="3577580" cy="2146548"/>
          </a:xfrm>
          <a:prstGeom prst="rect">
            <a:avLst/>
          </a:prstGeom>
        </p:spPr>
      </p:pic>
      <p:pic>
        <p:nvPicPr>
          <p:cNvPr id="6146" name="Picture 2" descr="https://p2.citywalls.ru/photo_423-433230.jpg?mt=15830900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3473"/>
            <a:ext cx="2578968" cy="19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0.citywalls.ru/photo_138-141896.jpg?mt=13518803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486" y="262999"/>
            <a:ext cx="2899038" cy="217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58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p3.citywalls.ru/photo_95-97395.jpg?mt=1316703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15877"/>
            <a:ext cx="2822521" cy="216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0A357EF8-63C6-449A-A51A-102844BA15A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448200" cy="2887623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9EED0ABE-445C-4EDB-81BA-03739DA881B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122976" y="923356"/>
            <a:ext cx="3762000" cy="5659814"/>
          </a:xfrm>
        </p:spPr>
        <p:txBody>
          <a:bodyPr>
            <a:normAutofit fontScale="700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/>
              <a:t>Во дворе дома 107 по проспекту Обуховской Обороны сохранился четырёхэтажный дом, где до 1914 года размещалась вечерняя школа для рабочих. В доме 3 по улице Ткачей было общежитие </a:t>
            </a:r>
            <a:r>
              <a:rPr lang="ru-RU" sz="2300" b="1" dirty="0" smtClean="0"/>
              <a:t>рабочих.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b="1" dirty="0" smtClean="0"/>
              <a:t>Улицу</a:t>
            </a:r>
            <a:r>
              <a:rPr lang="ru-RU" sz="2300" b="1" dirty="0"/>
              <a:t> Ткачей назвали так потому, что она расположена вблизи текстильных предприятий, а также в связи с тем, что на ней стоит так называемая «</a:t>
            </a:r>
            <a:r>
              <a:rPr lang="ru-RU" sz="2300" b="1" dirty="0" err="1"/>
              <a:t>Максвельская</a:t>
            </a:r>
            <a:r>
              <a:rPr lang="ru-RU" sz="2300" b="1" dirty="0"/>
              <a:t> казарма</a:t>
            </a:r>
            <a:r>
              <a:rPr lang="ru-RU" sz="2300" b="1" dirty="0" smtClean="0"/>
              <a:t>», здесь </a:t>
            </a:r>
            <a:r>
              <a:rPr lang="ru-RU" sz="2300" b="1" dirty="0"/>
              <a:t> </a:t>
            </a:r>
            <a:r>
              <a:rPr lang="ru-RU" sz="2300" b="1" dirty="0" smtClean="0"/>
              <a:t>жили ткачи</a:t>
            </a:r>
            <a:r>
              <a:rPr lang="ru-RU" sz="2300" b="1" dirty="0"/>
              <a:t> </a:t>
            </a:r>
            <a:r>
              <a:rPr lang="ru-RU" sz="2300" b="1" dirty="0" err="1"/>
              <a:t>Максвельской</a:t>
            </a:r>
            <a:r>
              <a:rPr lang="ru-RU" sz="2300" b="1" dirty="0"/>
              <a:t> фабрики </a:t>
            </a:r>
            <a:r>
              <a:rPr lang="ru-RU" sz="2300" b="1" dirty="0" smtClean="0"/>
              <a:t>, которая сейчас называется фабрика «Рабочий» </a:t>
            </a:r>
            <a:endParaRPr lang="ru-RU" sz="23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3074" name="Picture 2" descr="https://p0.citywalls.ru/photo_362-371144.jpg?mt=15428213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9630"/>
            <a:ext cx="2772726" cy="200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27132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Улица Ткачей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8257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p2.citywalls.ru/photo_139-143310.jpg?mt=13527527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823" y="4293096"/>
            <a:ext cx="3192225" cy="235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152400"/>
            <a:ext cx="3682752" cy="900336"/>
          </a:xfrm>
        </p:spPr>
        <p:txBody>
          <a:bodyPr/>
          <a:lstStyle/>
          <a:p>
            <a:r>
              <a:rPr lang="ru-RU" dirty="0" smtClean="0"/>
              <a:t>Сад ткачей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24722" y="1196752"/>
            <a:ext cx="4059936" cy="5400600"/>
          </a:xfrm>
        </p:spPr>
        <p:txBody>
          <a:bodyPr/>
          <a:lstStyle/>
          <a:p>
            <a:r>
              <a:rPr lang="ru-RU" dirty="0" smtClean="0"/>
              <a:t>Как напоминание об истории улицы, в </a:t>
            </a:r>
            <a:r>
              <a:rPr lang="ru-RU" dirty="0"/>
              <a:t>Саду ткачей на пересечении улиц Ткачей и Бабушкина недавно установлена композиция из огромных катушек с нитками.</a:t>
            </a:r>
          </a:p>
          <a:p>
            <a:endParaRPr lang="ru-RU" dirty="0"/>
          </a:p>
        </p:txBody>
      </p:sp>
      <p:pic>
        <p:nvPicPr>
          <p:cNvPr id="4098" name="Picture 2" descr="https://p0.citywalls.ru/photo_229-235404.jpg?mt=14553038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765" y="216168"/>
            <a:ext cx="3181926" cy="221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3771206" cy="2511280"/>
          </a:xfrm>
        </p:spPr>
      </p:pic>
    </p:spTree>
    <p:extLst>
      <p:ext uri="{BB962C8B-B14F-4D97-AF65-F5344CB8AC3E}">
        <p14:creationId xmlns:p14="http://schemas.microsoft.com/office/powerpoint/2010/main" val="245252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7531"/>
            <a:ext cx="6120680" cy="631498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29064" y="404664"/>
            <a:ext cx="2914936" cy="5717713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n>
                  <a:solidFill>
                    <a:srgbClr val="FFFF00"/>
                  </a:solidFill>
                </a:ln>
              </a:rPr>
              <a:t>Невский район на карте города</a:t>
            </a:r>
          </a:p>
          <a:p>
            <a:r>
              <a:rPr lang="ru-RU" dirty="0"/>
              <a:t>Расположен на юго-востоке города. Единственный район, который располагается на обоих берегах Невы. Сейчас в районе проживает около полумиллиона человек, это – историческая территория России.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4932040" y="3861048"/>
            <a:ext cx="1080120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50156-136F-4198-962A-DB2444C0D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26" y="67409"/>
            <a:ext cx="5554960" cy="756320"/>
          </a:xfrm>
        </p:spPr>
        <p:txBody>
          <a:bodyPr/>
          <a:lstStyle/>
          <a:p>
            <a:r>
              <a:rPr lang="ru-RU" dirty="0" err="1"/>
              <a:t>Палевский</a:t>
            </a:r>
            <a:r>
              <a:rPr lang="ru-RU" dirty="0"/>
              <a:t> жилмассив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4828CC3-5199-4C8E-A155-CA1FCBFEA0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47" y="908720"/>
            <a:ext cx="3152332" cy="2049016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4DEECB5-67ED-4DB9-8A12-36892A58D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104" y="313870"/>
            <a:ext cx="3555880" cy="59046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dirty="0"/>
              <a:t>В 1920-х годах в этих местах для рабочих был построен «</a:t>
            </a:r>
            <a:r>
              <a:rPr lang="ru-RU" sz="2000" dirty="0" err="1"/>
              <a:t>Палевский</a:t>
            </a:r>
            <a:r>
              <a:rPr lang="ru-RU" sz="2000" dirty="0"/>
              <a:t> жилмассив» (дома 4, 6, 8 по нынешнему проспекту Елизарова, 95 по проспекту Обуховской Обороны и 3, 5, 7 по улице Ольги Берггольц)-  уникальный пример советского градостроительства, в идеях которого всецело воплотились мечты о создании так называемых городов-садов: </a:t>
            </a:r>
            <a:r>
              <a:rPr lang="ru-RU" sz="2000" dirty="0" err="1"/>
              <a:t>низкоэтажная</a:t>
            </a:r>
            <a:r>
              <a:rPr lang="ru-RU" sz="2000" dirty="0"/>
              <a:t> застройка с просторными и уютными зелёными дворами.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0999BB-1B9E-44A7-A5A6-59FC9C4376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51" y="2266653"/>
            <a:ext cx="3059832" cy="19990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554F7E-E3B6-4B7B-8964-35C01C297D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173" y="4497373"/>
            <a:ext cx="2929070" cy="1999090"/>
          </a:xfrm>
          <a:prstGeom prst="rect">
            <a:avLst/>
          </a:prstGeom>
        </p:spPr>
      </p:pic>
      <p:pic>
        <p:nvPicPr>
          <p:cNvPr id="2050" name="Picture 2" descr="Исторический район Санкт-Петербурга: Село Смоленское | Индустриальный  турист | Яндекс Дзе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92" y="3420887"/>
            <a:ext cx="25908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84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p0.citywalls.ru/photo_495-507764.jpg?mt=16233542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05746"/>
            <a:ext cx="2922712" cy="38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912424"/>
            <a:ext cx="2664296" cy="360878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88640"/>
            <a:ext cx="5040560" cy="4572000"/>
          </a:xfrm>
        </p:spPr>
        <p:txBody>
          <a:bodyPr>
            <a:normAutofit/>
          </a:bodyPr>
          <a:lstStyle/>
          <a:p>
            <a:r>
              <a:rPr lang="ru-RU" dirty="0"/>
              <a:t>В одном из домов (он стоял на месте дома № 8 по проспекту Елизарова, в блокаду был разрушен бомбой) жила поэтесса Ольга </a:t>
            </a:r>
            <a:r>
              <a:rPr lang="ru-RU" dirty="0" err="1"/>
              <a:t>Берггольц</a:t>
            </a:r>
            <a:r>
              <a:rPr lang="ru-RU" dirty="0"/>
              <a:t>, "голос блокадного Ленинграда",  памятник которой в 2015 году установлен в </a:t>
            </a:r>
            <a:r>
              <a:rPr lang="ru-RU" dirty="0" err="1"/>
              <a:t>Палевском</a:t>
            </a:r>
            <a:r>
              <a:rPr lang="ru-RU" dirty="0"/>
              <a:t> </a:t>
            </a:r>
            <a:r>
              <a:rPr lang="ru-RU" dirty="0" smtClean="0"/>
              <a:t>саду.</a:t>
            </a:r>
            <a:endParaRPr lang="ru-RU" dirty="0"/>
          </a:p>
        </p:txBody>
      </p:sp>
      <p:pic>
        <p:nvPicPr>
          <p:cNvPr id="7176" name="Picture 8" descr="https://p0.citywalls.ru/photo_268-274824.jpg?mt=148670824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3474096" cy="231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/>
          <p:cNvSpPr/>
          <p:nvPr/>
        </p:nvSpPr>
        <p:spPr>
          <a:xfrm>
            <a:off x="1763688" y="260648"/>
            <a:ext cx="144016" cy="5349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4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7" y="1119936"/>
            <a:ext cx="3107969" cy="2068212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663746" y="1119935"/>
            <a:ext cx="3372749" cy="4925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 нашей школе </a:t>
            </a:r>
            <a:r>
              <a:rPr lang="ru-RU" sz="2000" dirty="0">
                <a:solidFill>
                  <a:schemeClr val="tx1"/>
                </a:solidFill>
              </a:rPr>
              <a:t>открыт музей "Истоки жизни - Невская Застава" имени Ольги </a:t>
            </a:r>
            <a:r>
              <a:rPr lang="ru-RU" sz="2000" dirty="0" err="1">
                <a:solidFill>
                  <a:schemeClr val="tx1"/>
                </a:solidFill>
              </a:rPr>
              <a:t>Берггольц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  <a:p>
            <a:r>
              <a:rPr lang="ru-RU" sz="2000" dirty="0">
                <a:solidFill>
                  <a:schemeClr val="tx1"/>
                </a:solidFill>
              </a:rPr>
              <a:t>В музее воссоздан интерьер блокадной комнаты и кабинета Ольги </a:t>
            </a:r>
            <a:r>
              <a:rPr lang="ru-RU" sz="2000" dirty="0" err="1">
                <a:solidFill>
                  <a:schemeClr val="tx1"/>
                </a:solidFill>
              </a:rPr>
              <a:t>Берггольц</a:t>
            </a:r>
            <a:r>
              <a:rPr lang="ru-RU" sz="2000" dirty="0">
                <a:solidFill>
                  <a:schemeClr val="tx1"/>
                </a:solidFill>
              </a:rPr>
              <a:t>, установлена мемориальная доска поэтессе.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16216" y="404664"/>
            <a:ext cx="1981200" cy="720080"/>
          </a:xfrm>
        </p:spPr>
        <p:txBody>
          <a:bodyPr/>
          <a:lstStyle/>
          <a:p>
            <a:r>
              <a:rPr lang="ru-RU" dirty="0" smtClean="0"/>
              <a:t>Музей Ольги </a:t>
            </a:r>
            <a:r>
              <a:rPr lang="ru-RU" dirty="0" err="1" smtClean="0"/>
              <a:t>Берггольц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89" y="571441"/>
            <a:ext cx="2418388" cy="3220854"/>
          </a:xfrm>
          <a:prstGeom prst="rect">
            <a:avLst/>
          </a:prstGeom>
        </p:spPr>
      </p:pic>
      <p:pic>
        <p:nvPicPr>
          <p:cNvPr id="8194" name="Picture 2" descr="https://p1.citywalls.ru/photo_268-274821.jpg?mt=148670824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32477"/>
            <a:ext cx="3887143" cy="259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17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435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52401"/>
            <a:ext cx="3744416" cy="528898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4402">
            <a:off x="3499399" y="56974"/>
            <a:ext cx="3328963" cy="1675577"/>
          </a:xfrm>
        </p:spPr>
      </p:pic>
      <p:pic>
        <p:nvPicPr>
          <p:cNvPr id="1026" name="Picture 2" descr="Места отдыха: Невский райо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9329">
            <a:off x="5753031" y="787869"/>
            <a:ext cx="3164867" cy="211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ъезд с КАД в Невский район временно закроют – Коммерсантъ Санкт-Петербур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3" y="5210587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новация Невского района Санкт-Петербург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885" y="2955535"/>
            <a:ext cx="2695575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евский район СПб | Электрик в Невском районе СПб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567" y="2077249"/>
            <a:ext cx="2838450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Невский район Санкт-Петербурга - База знаний BN.r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113" y="4657309"/>
            <a:ext cx="3266380" cy="212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Новостройки в Невском районе Санкт-Петербурга I Агентство недвижимости  &amp;quot;Инженер&amp;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Новостройки в Невском районе Санкт-Петербурга I Агентство недвижимости  &amp;quot;Инженер&amp;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Новостройки в Невском районе Санкт-Петербурга I Агентство недвижимости  &amp;quot;Инженер&amp;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В Невском районе проводится регулярная работа по уходу за зелеными  насаждениями - Официальный сайт Администрации Санкт‑Петербург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367548"/>
            <a:ext cx="1875551" cy="140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Невский район – особенности застройки, география и инфраструктура.  Привлекательность Невского района для покупателей жилья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871" y="359261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63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268760"/>
            <a:ext cx="1984248" cy="4065240"/>
          </a:xfrm>
        </p:spPr>
        <p:txBody>
          <a:bodyPr>
            <a:noAutofit/>
          </a:bodyPr>
          <a:lstStyle/>
          <a:p>
            <a:r>
              <a:rPr lang="ru-RU" sz="1400" b="1" dirty="0"/>
              <a:t>На левом  берегу Невы находятся исторические местности Стеклянный городок, Смоленское, </a:t>
            </a:r>
            <a:r>
              <a:rPr lang="ru-RU" sz="1400" b="1" dirty="0" err="1"/>
              <a:t>Щемиловка</a:t>
            </a:r>
            <a:r>
              <a:rPr lang="ru-RU" sz="1400" b="1" dirty="0"/>
              <a:t>, Белевское поле, Александровка, </a:t>
            </a:r>
            <a:r>
              <a:rPr lang="ru-RU" sz="1400" b="1" dirty="0" err="1"/>
              <a:t>Мурзинка</a:t>
            </a:r>
            <a:r>
              <a:rPr lang="ru-RU" sz="1400" b="1" dirty="0"/>
              <a:t>, Рыбацкое, </a:t>
            </a:r>
            <a:r>
              <a:rPr lang="ru-RU" sz="1400" b="1" dirty="0" err="1"/>
              <a:t>Усть</a:t>
            </a:r>
            <a:r>
              <a:rPr lang="ru-RU" sz="1400" b="1" dirty="0"/>
              <a:t> – Славянка. На правом берегу Невы расположены Веселый Поселок, </a:t>
            </a:r>
            <a:r>
              <a:rPr lang="ru-RU" sz="1400" b="1" dirty="0" err="1"/>
              <a:t>Клочки,Сосновка</a:t>
            </a:r>
            <a:r>
              <a:rPr lang="ru-RU" sz="1400" b="1" dirty="0"/>
              <a:t>, Станция Нева, Уткина заводь.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811560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Исторические местности района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03" y="1133337"/>
            <a:ext cx="6160529" cy="3965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2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 fontScale="90000"/>
          </a:bodyPr>
          <a:lstStyle/>
          <a:p>
            <a:r>
              <a:rPr lang="ru-RU" dirty="0"/>
              <a:t>С чего все начиналось?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64" y="692696"/>
            <a:ext cx="8107374" cy="6078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40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35280" cy="12192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Исторический район Санкт-Петербурга:      Село Смоленское. История появления района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59936" cy="4827240"/>
          </a:xfrm>
        </p:spPr>
        <p:txBody>
          <a:bodyPr/>
          <a:lstStyle/>
          <a:p>
            <a:r>
              <a:rPr lang="ru-RU" dirty="0"/>
              <a:t>Историческое название местности на территории Невской заставы. Район к северу от </a:t>
            </a:r>
            <a:r>
              <a:rPr lang="ru-RU" dirty="0" err="1"/>
              <a:t>ул.Крупской</a:t>
            </a:r>
            <a:r>
              <a:rPr lang="ru-RU" dirty="0"/>
              <a:t> - село Смоленское (сейчас МО "Невская застава").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21088"/>
            <a:ext cx="3525509" cy="2419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57" y="1556792"/>
            <a:ext cx="437084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30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Смоленская слобода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EE940DD-BF86-4B95-830A-BE638025D4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93096"/>
            <a:ext cx="4059238" cy="228332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524000"/>
            <a:ext cx="4464496" cy="4572000"/>
          </a:xfrm>
        </p:spPr>
        <p:txBody>
          <a:bodyPr>
            <a:normAutofit/>
          </a:bodyPr>
          <a:lstStyle/>
          <a:p>
            <a:r>
              <a:rPr lang="ru-RU" dirty="0"/>
              <a:t>Между современными Большим Смоленским проспектом и улицей Крупской ещё при Петре I появилась Смоленская слобода (деревня Смоленка). Здесь поселились ямщики из Смоленской губернии.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" y="1268760"/>
            <a:ext cx="3978680" cy="270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59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404664"/>
            <a:ext cx="4193608" cy="5691336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96136" y="404664"/>
            <a:ext cx="2912000" cy="569133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Ямщики  поддерживали почтовое сообщение по Архангелогородскому тракту, который вёл из Петербурга в Шлиссельбург (Шлиссельбургский тракт)  и на север – в сторону Архангельска. Будучи ямским районом, на территории строились трактиры, питейные заведения, ночлежки.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448" y="4293096"/>
            <a:ext cx="3374863" cy="229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7" y="4177552"/>
            <a:ext cx="3189869" cy="241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AB3424-BD32-4AE6-9238-8B30DE5D62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1" y="430982"/>
            <a:ext cx="5416947" cy="37030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34A95E-91D0-44E6-817A-DA112685DFE2}"/>
              </a:ext>
            </a:extLst>
          </p:cNvPr>
          <p:cNvSpPr txBox="1"/>
          <p:nvPr/>
        </p:nvSpPr>
        <p:spPr>
          <a:xfrm>
            <a:off x="539552" y="69269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Б.Патерсен</a:t>
            </a:r>
            <a:r>
              <a:rPr lang="ru-RU" dirty="0"/>
              <a:t>. Вид окраины Санкт-Петербурга у фарфорового завода. Конец </a:t>
            </a:r>
            <a:r>
              <a:rPr lang="en-US" dirty="0"/>
              <a:t>XVIII </a:t>
            </a:r>
            <a:r>
              <a:rPr lang="ru-RU" dirty="0"/>
              <a:t>века. </a:t>
            </a:r>
          </a:p>
        </p:txBody>
      </p:sp>
    </p:spTree>
    <p:extLst>
      <p:ext uri="{BB962C8B-B14F-4D97-AF65-F5344CB8AC3E}">
        <p14:creationId xmlns:p14="http://schemas.microsoft.com/office/powerpoint/2010/main" val="380003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66301-310A-410F-8230-23B3EAEE0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Интересный факт: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C6409F1-3739-4C36-804E-C8D505AD5B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4" y="802877"/>
            <a:ext cx="4059238" cy="2591146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2B9A74B5-AAEC-4BB9-BD71-B37ED3E75BB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на протяжении практически двухсот лет в районе села Смоленского существовал «перевоз» - на набережной Невы располагалась лодка, курсировавшая с одного берега реки на другой. Мосты в этой местности появились лишь в советское время. Название </a:t>
            </a:r>
            <a:r>
              <a:rPr lang="ru-RU" i="1" dirty="0"/>
              <a:t>Перевозная набережная</a:t>
            </a:r>
            <a:r>
              <a:rPr lang="ru-RU" dirty="0"/>
              <a:t> известно с 1894 года, дано по находившейся здесь пристани перевоза через реку Неву.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84" y="3645024"/>
            <a:ext cx="4323699" cy="27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4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1864</TotalTime>
  <Words>814</Words>
  <Application>Microsoft Office PowerPoint</Application>
  <PresentationFormat>Экран (4:3)</PresentationFormat>
  <Paragraphs>53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Constantia</vt:lpstr>
      <vt:lpstr>Wingdings 2</vt:lpstr>
      <vt:lpstr>Бумажная</vt:lpstr>
      <vt:lpstr>Работа с поисковыми системами: история Невского района Санкт-Петербурга</vt:lpstr>
      <vt:lpstr>Презентация PowerPoint</vt:lpstr>
      <vt:lpstr>Презентация PowerPoint</vt:lpstr>
      <vt:lpstr>Исторические местности района</vt:lpstr>
      <vt:lpstr>С чего все начиналось?</vt:lpstr>
      <vt:lpstr>Исторический район Санкт-Петербурга:      Село Смоленское. История появления района.</vt:lpstr>
      <vt:lpstr>Смоленская слобода</vt:lpstr>
      <vt:lpstr>Презентация PowerPoint</vt:lpstr>
      <vt:lpstr>Интересный факт: </vt:lpstr>
      <vt:lpstr>Село Смоленское</vt:lpstr>
      <vt:lpstr>Промышленная история Села Смоленского</vt:lpstr>
      <vt:lpstr>Презентация PowerPoint</vt:lpstr>
      <vt:lpstr>Презентация PowerPoint</vt:lpstr>
      <vt:lpstr>Промышленное развитие. Промышленники. Топонимика </vt:lpstr>
      <vt:lpstr>Деятельность Карла Паля</vt:lpstr>
      <vt:lpstr>Исторический центр села Смоленского </vt:lpstr>
      <vt:lpstr>Смоленский переулок (ул.Ольминского)</vt:lpstr>
      <vt:lpstr>Презентация PowerPoint</vt:lpstr>
      <vt:lpstr>Сад ткачей</vt:lpstr>
      <vt:lpstr>Палевский жилмассив</vt:lpstr>
      <vt:lpstr>Презентация PowerPoint</vt:lpstr>
      <vt:lpstr>Музей Ольги Берггольц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Невскому району – 105 лет. История села Смоленского</dc:title>
  <dc:creator>Елена В. Шаркова</dc:creator>
  <cp:lastModifiedBy>Barinova Helen</cp:lastModifiedBy>
  <cp:revision>80</cp:revision>
  <dcterms:created xsi:type="dcterms:W3CDTF">2021-12-13T10:50:20Z</dcterms:created>
  <dcterms:modified xsi:type="dcterms:W3CDTF">2022-01-29T21:19:29Z</dcterms:modified>
</cp:coreProperties>
</file>