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66" r:id="rId2"/>
    <p:sldId id="259" r:id="rId3"/>
    <p:sldId id="292" r:id="rId4"/>
    <p:sldId id="291" r:id="rId5"/>
    <p:sldId id="277" r:id="rId6"/>
    <p:sldId id="285" r:id="rId7"/>
    <p:sldId id="283" r:id="rId8"/>
    <p:sldId id="284" r:id="rId9"/>
    <p:sldId id="281" r:id="rId10"/>
    <p:sldId id="282" r:id="rId11"/>
    <p:sldId id="289" r:id="rId12"/>
    <p:sldId id="290" r:id="rId13"/>
    <p:sldId id="286" r:id="rId14"/>
    <p:sldId id="287" r:id="rId15"/>
    <p:sldId id="288" r:id="rId16"/>
    <p:sldId id="280" r:id="rId17"/>
    <p:sldId id="276" r:id="rId18"/>
    <p:sldId id="293" r:id="rId19"/>
    <p:sldId id="29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30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5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32BEE-EF6A-47FF-8945-B09B5C13523C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0DB8E8-5A60-40E3-850B-39AD7EC25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0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DB8E8-5A60-40E3-850B-39AD7EC2568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186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DB8E8-5A60-40E3-850B-39AD7EC2568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B400A-631C-4468-BECA-394578E6A2BA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BDCFE-9B9C-4FD3-84EE-2EFBB1730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6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lant.geoman/ru/sitemap/" TargetMode="External"/><Relationship Id="rId2" Type="http://schemas.openxmlformats.org/officeDocument/2006/relationships/hyperlink" Target="http://www.1september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chool.edu.ru/" TargetMode="External"/><Relationship Id="rId4" Type="http://schemas.openxmlformats.org/officeDocument/2006/relationships/hyperlink" Target="http://www/u-center.info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ist-org.com/g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МБДОУ «Детский сад п. Аэропорт» Томского района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1256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100" b="1" dirty="0" smtClean="0"/>
              <a:t>Исследовательский  совместный с детьми проект</a:t>
            </a:r>
          </a:p>
          <a:p>
            <a:pPr marL="0" indent="0" algn="ctr">
              <a:buNone/>
            </a:pPr>
            <a:r>
              <a:rPr lang="ru-RU" sz="4700" b="1" dirty="0" smtClean="0"/>
              <a:t>«Почему листья желтеют и опадают?»</a:t>
            </a:r>
          </a:p>
          <a:p>
            <a:pPr marL="0" indent="0" algn="ctr">
              <a:buNone/>
            </a:pPr>
            <a:r>
              <a:rPr lang="ru-RU" sz="3100" b="1" dirty="0" smtClean="0"/>
              <a:t>Участники проекта воспитанники подготовительной </a:t>
            </a:r>
          </a:p>
          <a:p>
            <a:pPr marL="0" indent="0" algn="ctr">
              <a:buNone/>
            </a:pPr>
            <a:r>
              <a:rPr lang="ru-RU" sz="3100" b="1" dirty="0" smtClean="0"/>
              <a:t> к школе группы «Звездочки» </a:t>
            </a:r>
          </a:p>
          <a:p>
            <a:endParaRPr lang="ru-RU" sz="4700" b="1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sz="3100" b="1" dirty="0" smtClean="0"/>
              <a:t>Руководитель проекта  </a:t>
            </a:r>
          </a:p>
          <a:p>
            <a:pPr algn="r">
              <a:buNone/>
            </a:pPr>
            <a:r>
              <a:rPr lang="ru-RU" sz="3100" b="1" dirty="0" smtClean="0"/>
              <a:t>воспитатель </a:t>
            </a:r>
            <a:r>
              <a:rPr lang="en-US" sz="3100" b="1" dirty="0" smtClean="0"/>
              <a:t>I </a:t>
            </a:r>
            <a:r>
              <a:rPr lang="ru-RU" sz="3100" b="1" dirty="0" smtClean="0"/>
              <a:t>квалификационной категории </a:t>
            </a:r>
          </a:p>
          <a:p>
            <a:pPr algn="r">
              <a:buNone/>
            </a:pPr>
            <a:r>
              <a:rPr lang="ru-RU" sz="3100" b="1" dirty="0" smtClean="0"/>
              <a:t>Сухорукова Светлана Александровна</a:t>
            </a:r>
          </a:p>
          <a:p>
            <a:pPr algn="r">
              <a:buNone/>
            </a:pPr>
            <a:r>
              <a:rPr lang="ru-RU" dirty="0" smtClean="0"/>
              <a:t> </a:t>
            </a:r>
          </a:p>
          <a:p>
            <a:pPr algn="ctr"/>
            <a:endParaRPr lang="ru-RU" dirty="0" smtClean="0"/>
          </a:p>
          <a:p>
            <a:pPr marL="0" indent="0" algn="ctr">
              <a:buNone/>
            </a:pPr>
            <a:r>
              <a:rPr lang="ru-RU" sz="3100" b="1" dirty="0" smtClean="0"/>
              <a:t>Томск 2021</a:t>
            </a:r>
            <a:endParaRPr lang="ru-RU" sz="3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147248" cy="792088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Творческая </a:t>
            </a:r>
            <a:r>
              <a:rPr lang="ru-RU" sz="2200" b="1" dirty="0"/>
              <a:t>работа № </a:t>
            </a:r>
            <a:r>
              <a:rPr lang="ru-RU" sz="2200" b="1" dirty="0" smtClean="0"/>
              <a:t>3.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/>
              <a:t>Аппликация из </a:t>
            </a:r>
            <a:r>
              <a:rPr lang="ru-RU" sz="2200" b="1" dirty="0" smtClean="0"/>
              <a:t>цветной бумаги «Ковер их листьев».</a:t>
            </a:r>
            <a:br>
              <a:rPr lang="ru-RU" sz="2200" b="1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46" y="921652"/>
            <a:ext cx="8716460" cy="4903007"/>
          </a:xfrm>
        </p:spPr>
      </p:pic>
      <p:sp>
        <p:nvSpPr>
          <p:cNvPr id="3" name="TextBox 2"/>
          <p:cNvSpPr txBox="1"/>
          <p:nvPr/>
        </p:nvSpPr>
        <p:spPr>
          <a:xfrm>
            <a:off x="827584" y="6021288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Вот такой замечательный ковер из листьев у нас получился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8376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91264" cy="72008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Творческая </a:t>
            </a:r>
            <a:r>
              <a:rPr lang="ru-RU" sz="2000" b="1" dirty="0"/>
              <a:t>работа № </a:t>
            </a:r>
            <a:r>
              <a:rPr lang="ru-RU" sz="2000" b="1" dirty="0" smtClean="0"/>
              <a:t>4.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Аппликация из </a:t>
            </a:r>
            <a:r>
              <a:rPr lang="ru-RU" sz="2000" b="1" dirty="0" smtClean="0"/>
              <a:t>сухих листочков «Волшебное превращение осеннего листочка».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5" r="8894"/>
          <a:stretch/>
        </p:blipFill>
        <p:spPr>
          <a:xfrm>
            <a:off x="4826468" y="770914"/>
            <a:ext cx="3245823" cy="232725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4" b="16135"/>
          <a:stretch/>
        </p:blipFill>
        <p:spPr>
          <a:xfrm>
            <a:off x="6433124" y="2979072"/>
            <a:ext cx="2689283" cy="35283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5" y="3168043"/>
            <a:ext cx="6096548" cy="34293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4" r="3538"/>
          <a:stretch/>
        </p:blipFill>
        <p:spPr>
          <a:xfrm>
            <a:off x="594686" y="770914"/>
            <a:ext cx="3617274" cy="23924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686" y="2710734"/>
            <a:ext cx="3545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Сушим листочки под прессом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 flipV="1">
            <a:off x="457200" y="6126163"/>
            <a:ext cx="370384" cy="1831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26468" y="2696854"/>
            <a:ext cx="32019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Дети работали очень увлеченно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6126163"/>
            <a:ext cx="5328592" cy="381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Итог нашей работы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1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41737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Беседа «Какую роль играют листья в жизни дерева и почему они меняют цвет и опадают?» </a:t>
            </a:r>
            <a:endParaRPr lang="ru-RU" sz="2400" b="1" dirty="0"/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9" r="1790" b="7194"/>
          <a:stretch/>
        </p:blipFill>
        <p:spPr>
          <a:xfrm>
            <a:off x="3059833" y="4293097"/>
            <a:ext cx="2808312" cy="18722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8" t="3150" r="2557" b="7076"/>
          <a:stretch/>
        </p:blipFill>
        <p:spPr>
          <a:xfrm>
            <a:off x="179512" y="1484784"/>
            <a:ext cx="2861889" cy="21185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2" t="6713" r="5882" b="17470"/>
          <a:stretch/>
        </p:blipFill>
        <p:spPr>
          <a:xfrm>
            <a:off x="5997607" y="4581128"/>
            <a:ext cx="3066536" cy="20211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" b="2330"/>
          <a:stretch/>
        </p:blipFill>
        <p:spPr>
          <a:xfrm>
            <a:off x="6588224" y="1657126"/>
            <a:ext cx="2475919" cy="18550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2751" r="2750" b="4326"/>
          <a:stretch/>
        </p:blipFill>
        <p:spPr>
          <a:xfrm>
            <a:off x="3155283" y="1083101"/>
            <a:ext cx="3293604" cy="24290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7476" b="2751"/>
          <a:stretch/>
        </p:blipFill>
        <p:spPr>
          <a:xfrm>
            <a:off x="133241" y="4581128"/>
            <a:ext cx="2848323" cy="202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82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68182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700" b="1" dirty="0" smtClean="0"/>
              <a:t>Опыт № 3. Подтверждающий наличие красящих веществ в листьях.</a:t>
            </a:r>
            <a:br>
              <a:rPr lang="ru-RU" sz="2700" b="1" dirty="0" smtClean="0"/>
            </a:br>
            <a:r>
              <a:rPr lang="ru-RU" sz="2000" dirty="0" smtClean="0"/>
              <a:t>  </a:t>
            </a:r>
            <a:br>
              <a:rPr lang="ru-RU" sz="2000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3"/>
          <a:stretch/>
        </p:blipFill>
        <p:spPr>
          <a:xfrm>
            <a:off x="323528" y="3607142"/>
            <a:ext cx="4548785" cy="30274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3" r="10403"/>
          <a:stretch/>
        </p:blipFill>
        <p:spPr>
          <a:xfrm>
            <a:off x="5091495" y="3861048"/>
            <a:ext cx="3815060" cy="27735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3" r="9879" b="7633"/>
          <a:stretch/>
        </p:blipFill>
        <p:spPr>
          <a:xfrm>
            <a:off x="797910" y="986037"/>
            <a:ext cx="3779262" cy="25753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5" r="16138" b="29000"/>
          <a:stretch/>
        </p:blipFill>
        <p:spPr>
          <a:xfrm>
            <a:off x="5292080" y="1025151"/>
            <a:ext cx="3139012" cy="24971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92080" y="1025151"/>
            <a:ext cx="3139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Яркие листья залили кипятком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6021288"/>
            <a:ext cx="4104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Полоски белой бумаги служат индикатором</a:t>
            </a:r>
            <a:endParaRPr lang="ru-RU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92080" y="6190565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Итог опыта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71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823032" cy="94149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400" b="1" dirty="0" smtClean="0"/>
              <a:t>Творческая работа № 5.</a:t>
            </a:r>
            <a:br>
              <a:rPr lang="ru-RU" sz="2400" b="1" dirty="0" smtClean="0"/>
            </a:br>
            <a:r>
              <a:rPr lang="ru-RU" sz="2400" b="1" dirty="0" smtClean="0"/>
              <a:t>Украшение приемной. Коллективная работа «Листопад»</a:t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endParaRPr lang="ru-RU" sz="27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26" y="872641"/>
            <a:ext cx="3877364" cy="21810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6"/>
          <a:stretch/>
        </p:blipFill>
        <p:spPr>
          <a:xfrm>
            <a:off x="4804855" y="814937"/>
            <a:ext cx="3279140" cy="22880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5"/>
          <a:stretch/>
        </p:blipFill>
        <p:spPr>
          <a:xfrm>
            <a:off x="343966" y="3146378"/>
            <a:ext cx="3263078" cy="20699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784" y="3097976"/>
            <a:ext cx="3033275" cy="17062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41" y="5244587"/>
            <a:ext cx="2794571" cy="15719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6" r="7155"/>
          <a:stretch/>
        </p:blipFill>
        <p:spPr>
          <a:xfrm>
            <a:off x="3708247" y="4915481"/>
            <a:ext cx="2636481" cy="18033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1" r="3334" b="12201"/>
          <a:stretch/>
        </p:blipFill>
        <p:spPr>
          <a:xfrm>
            <a:off x="6646985" y="3196332"/>
            <a:ext cx="2485806" cy="36961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5576" y="2782682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Дети раскрашивали кленовые листочки акварельными красками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3966" y="4852595"/>
            <a:ext cx="3048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Рисовали прожилки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814298" y="4437112"/>
            <a:ext cx="2832687" cy="380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Вырезали листочки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667059" y="3196332"/>
            <a:ext cx="2476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Украсили дверь</a:t>
            </a:r>
          </a:p>
          <a:p>
            <a:pPr algn="ctr"/>
            <a:r>
              <a:rPr lang="ru-RU" b="1" dirty="0" smtClean="0"/>
              <a:t>в приемной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0278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75071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Выставка поделок</a:t>
            </a:r>
            <a:r>
              <a:rPr lang="ru-RU" sz="2400" b="1" dirty="0"/>
              <a:t> </a:t>
            </a:r>
            <a:r>
              <a:rPr lang="ru-RU" sz="2400" b="1" dirty="0" smtClean="0"/>
              <a:t>из природного материала </a:t>
            </a:r>
            <a:br>
              <a:rPr lang="ru-RU" sz="2400" b="1" dirty="0" smtClean="0"/>
            </a:br>
            <a:r>
              <a:rPr lang="ru-RU" sz="2400" b="1" dirty="0" smtClean="0"/>
              <a:t>«Осенние фантазии»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4" y="933224"/>
            <a:ext cx="3293994" cy="58559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1" t="21650" r="7068" b="10101"/>
          <a:stretch/>
        </p:blipFill>
        <p:spPr>
          <a:xfrm>
            <a:off x="3622383" y="1181203"/>
            <a:ext cx="2494226" cy="34494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1" r="3334" b="12201"/>
          <a:stretch/>
        </p:blipFill>
        <p:spPr>
          <a:xfrm>
            <a:off x="6381707" y="786063"/>
            <a:ext cx="2672383" cy="38703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0" b="17451"/>
          <a:stretch/>
        </p:blipFill>
        <p:spPr>
          <a:xfrm>
            <a:off x="4720619" y="4029120"/>
            <a:ext cx="2600234" cy="262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4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2301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Итоговое развлечение «Осень в гости приходила…»</a:t>
            </a:r>
            <a:endParaRPr lang="ru-RU" sz="2000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90"/>
          <a:stretch/>
        </p:blipFill>
        <p:spPr>
          <a:xfrm>
            <a:off x="502919" y="502301"/>
            <a:ext cx="3348529" cy="3317720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0"/>
          <a:stretch/>
        </p:blipFill>
        <p:spPr>
          <a:xfrm>
            <a:off x="1331640" y="3000316"/>
            <a:ext cx="3456384" cy="37444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966" y="840066"/>
            <a:ext cx="3679834" cy="27598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5" t="16764" r="19379" b="7306"/>
          <a:stretch/>
        </p:blipFill>
        <p:spPr>
          <a:xfrm>
            <a:off x="4932040" y="3687380"/>
            <a:ext cx="3962575" cy="273473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5877272"/>
            <a:ext cx="45719" cy="248891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199" y="620688"/>
            <a:ext cx="3610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Дети танцевали с осенними листочками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6966" y="840066"/>
            <a:ext cx="3597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Играли на музыкальных инструментах</a:t>
            </a:r>
            <a:endParaRPr lang="ru-RU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475656" y="577248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Дети помогли осени найти краски и раскрасить картину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820847" y="6211669"/>
            <a:ext cx="4355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Вот такая чудесная осень у нас получилась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96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91264" cy="77968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Итоги проекта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8" y="1052736"/>
            <a:ext cx="8568952" cy="5616624"/>
          </a:xfrm>
        </p:spPr>
        <p:txBody>
          <a:bodyPr>
            <a:normAutofit/>
          </a:bodyPr>
          <a:lstStyle/>
          <a:p>
            <a:r>
              <a:rPr lang="ru-RU" sz="2800" b="1" dirty="0"/>
              <a:t>Проведя исследовательскую работу, мы узнали: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b="1" dirty="0"/>
              <a:t> почему осенью листья изменяют свой </a:t>
            </a:r>
            <a:r>
              <a:rPr lang="ru-RU" sz="2800" b="1" dirty="0" smtClean="0"/>
              <a:t>цвет,</a:t>
            </a:r>
            <a:endParaRPr lang="ru-RU" sz="2800" b="1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b="1" dirty="0"/>
              <a:t> что влияет на окраску </a:t>
            </a:r>
            <a:r>
              <a:rPr lang="ru-RU" sz="2800" b="1" dirty="0" smtClean="0"/>
              <a:t>листа,</a:t>
            </a:r>
            <a:endParaRPr lang="ru-RU" sz="2800" b="1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b="1" dirty="0"/>
              <a:t> почему происходит </a:t>
            </a:r>
            <a:r>
              <a:rPr lang="ru-RU" sz="2800" b="1" dirty="0" smtClean="0"/>
              <a:t>листопад.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Мы научились: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b="1" dirty="0" smtClean="0"/>
              <a:t> делать </a:t>
            </a:r>
            <a:r>
              <a:rPr lang="ru-RU" sz="2800" b="1" dirty="0" smtClean="0"/>
              <a:t>выводы,</a:t>
            </a:r>
            <a:endParaRPr lang="ru-RU" sz="2800" b="1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b="1" dirty="0" smtClean="0"/>
              <a:t> оценивать результаты </a:t>
            </a:r>
            <a:r>
              <a:rPr lang="ru-RU" sz="2800" b="1" dirty="0" smtClean="0"/>
              <a:t>опытов.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Приобрели и усовершенствовали навыки: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b="1" dirty="0"/>
              <a:t>и</a:t>
            </a:r>
            <a:r>
              <a:rPr lang="ru-RU" sz="2800" b="1" dirty="0" smtClean="0"/>
              <a:t>спользования </a:t>
            </a:r>
            <a:r>
              <a:rPr lang="ru-RU" sz="2800" b="1" dirty="0" smtClean="0"/>
              <a:t>природного материала,</a:t>
            </a:r>
            <a:endParaRPr lang="ru-RU" sz="2800" b="1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b="1" dirty="0"/>
              <a:t>с</a:t>
            </a:r>
            <a:r>
              <a:rPr lang="ru-RU" sz="2800" b="1" dirty="0" smtClean="0"/>
              <a:t>овместной, коллективной </a:t>
            </a:r>
            <a:r>
              <a:rPr lang="ru-RU" sz="2800" b="1" dirty="0" smtClean="0"/>
              <a:t>и творческой </a:t>
            </a:r>
            <a:r>
              <a:rPr lang="ru-RU" sz="2800" b="1" dirty="0" smtClean="0"/>
              <a:t>работы.</a:t>
            </a:r>
            <a:endParaRPr lang="ru-RU" sz="2800" b="1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800" b="1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800" b="1" dirty="0" smtClean="0"/>
          </a:p>
          <a:p>
            <a:pPr lvl="0"/>
            <a:endParaRPr lang="ru-RU" sz="2400" b="1" dirty="0" smtClean="0"/>
          </a:p>
          <a:p>
            <a:pPr lvl="0"/>
            <a:endParaRPr lang="ru-RU" sz="24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400" b="1" dirty="0" smtClean="0"/>
          </a:p>
          <a:p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Список литературы</a:t>
            </a:r>
            <a:endParaRPr lang="ru-RU" sz="28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sz="3400" dirty="0" smtClean="0"/>
              <a:t>Багрова </a:t>
            </a:r>
            <a:r>
              <a:rPr lang="ru-RU" sz="3400" dirty="0"/>
              <a:t>Л. А., </a:t>
            </a:r>
            <a:r>
              <a:rPr lang="ru-RU" sz="3400" dirty="0" err="1"/>
              <a:t>Хинн</a:t>
            </a:r>
            <a:r>
              <a:rPr lang="ru-RU" sz="3400" dirty="0"/>
              <a:t> О. Г. Я познаю мир. Растения. // Энциклопедия для детей. – М.: ООО «Издательство АСТ - ЛТД». – 1997 г.</a:t>
            </a:r>
          </a:p>
          <a:p>
            <a:pPr lvl="0"/>
            <a:r>
              <a:rPr lang="ru-RU" sz="3400" dirty="0"/>
              <a:t>Володин В. А. Экология. // Энциклопедия для детей. – М.: «</a:t>
            </a:r>
            <a:r>
              <a:rPr lang="ru-RU" sz="3400" dirty="0" err="1"/>
              <a:t>Аванта</a:t>
            </a:r>
            <a:r>
              <a:rPr lang="ru-RU" sz="3400" dirty="0"/>
              <a:t>». – 2003 г.</a:t>
            </a:r>
          </a:p>
          <a:p>
            <a:pPr lvl="0"/>
            <a:r>
              <a:rPr lang="ru-RU" sz="3400" dirty="0" err="1"/>
              <a:t>Лемеза</a:t>
            </a:r>
            <a:r>
              <a:rPr lang="ru-RU" sz="3400" dirty="0"/>
              <a:t> Н. А.  Более 200 вопросов и ответов. – М.: «Айрис». – 2007 г.</a:t>
            </a:r>
          </a:p>
          <a:p>
            <a:pPr marL="0" lvl="0" indent="0">
              <a:buNone/>
            </a:pPr>
            <a:r>
              <a:rPr lang="ru-RU" sz="3400" dirty="0"/>
              <a:t>Ресурсы  сети Интернет:</a:t>
            </a:r>
          </a:p>
          <a:p>
            <a:r>
              <a:rPr lang="en-US" sz="3400" u="sng" dirty="0">
                <a:hlinkClick r:id="rId2"/>
              </a:rPr>
              <a:t>http://www.1september.ru/</a:t>
            </a:r>
            <a:endParaRPr lang="ru-RU" sz="3400" dirty="0"/>
          </a:p>
          <a:p>
            <a:r>
              <a:rPr lang="en-US" sz="3400" u="sng" dirty="0">
                <a:hlinkClick r:id="rId3"/>
              </a:rPr>
              <a:t>http://plant.geoman/ru/sitemap/</a:t>
            </a:r>
            <a:endParaRPr lang="ru-RU" sz="3400" dirty="0"/>
          </a:p>
          <a:p>
            <a:r>
              <a:rPr lang="en-US" sz="3400" u="sng" dirty="0">
                <a:hlinkClick r:id="rId4"/>
              </a:rPr>
              <a:t>http://www/u-center.info</a:t>
            </a:r>
            <a:endParaRPr lang="ru-RU" sz="3400" dirty="0"/>
          </a:p>
          <a:p>
            <a:r>
              <a:rPr lang="en-US" sz="3400" u="sng" dirty="0">
                <a:hlinkClick r:id="rId5"/>
              </a:rPr>
              <a:t>http://www.school.edu.ru/</a:t>
            </a:r>
            <a:r>
              <a:rPr lang="en-US" sz="3400" dirty="0"/>
              <a:t> </a:t>
            </a:r>
            <a:endParaRPr lang="ru-RU" sz="3400" dirty="0"/>
          </a:p>
          <a:p>
            <a:r>
              <a:rPr lang="en-US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7161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Приглашаем  к сотрудничеству</a:t>
            </a:r>
          </a:p>
          <a:p>
            <a:pPr marL="0" indent="0" algn="ctr">
              <a:buNone/>
            </a:pPr>
            <a:r>
              <a:rPr lang="ru-RU" b="1" dirty="0" smtClean="0"/>
              <a:t>МБДОУ «Детский сад п. Аэропорт»</a:t>
            </a:r>
          </a:p>
          <a:p>
            <a:pPr marL="0" indent="0" algn="ctr">
              <a:buNone/>
            </a:pPr>
            <a:r>
              <a:rPr lang="en-US" b="1" dirty="0">
                <a:hlinkClick r:id="rId2"/>
              </a:rPr>
              <a:t>https://</a:t>
            </a:r>
            <a:r>
              <a:rPr lang="en-US" b="1" dirty="0" smtClean="0">
                <a:hlinkClick r:id="rId2"/>
              </a:rPr>
              <a:t>www.list-org.com/go</a:t>
            </a:r>
            <a:endParaRPr lang="en-US" b="1" dirty="0" smtClean="0"/>
          </a:p>
          <a:p>
            <a:pPr marL="0" indent="0" algn="ctr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52643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Проблема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124744"/>
            <a:ext cx="857929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Во </a:t>
            </a:r>
            <a:r>
              <a:rPr lang="ru-RU" sz="2800" dirty="0"/>
              <a:t>время прогулок мы с детьми заметили на ветке одного дерева разные по цвету листья: жёлтые и зелёные. </a:t>
            </a:r>
          </a:p>
          <a:p>
            <a:pPr algn="just"/>
            <a:r>
              <a:rPr lang="ru-RU" sz="2800" dirty="0" smtClean="0"/>
              <a:t>	Дети </a:t>
            </a:r>
            <a:r>
              <a:rPr lang="ru-RU" sz="2800" dirty="0"/>
              <a:t>задали вопрос: «Почему листья были летом все зелёные, а осенью стали жёлтыми?» Эта тема стала нам интересна потому, что не многие знают, почему желтеют листья. Чтобы ответить на этот вопрос, мы решили провести исследовательскую работу. </a:t>
            </a:r>
          </a:p>
          <a:p>
            <a:pPr algn="just"/>
            <a:r>
              <a:rPr lang="ru-RU" sz="2800" dirty="0" smtClean="0"/>
              <a:t>	Исследуя </a:t>
            </a:r>
            <a:r>
              <a:rPr lang="ru-RU" sz="2800" dirty="0"/>
              <a:t>эту загадку природы, мы сможем дать точный ответ на поставленный перед нами вопрос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Актуальность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200" b="1" dirty="0"/>
              <a:t>Выбор данной темы проекта позволяет в условиях  воспитательно-образовательного процесса ДО расширить знания детей о сезонных изменениях в осенний период. </a:t>
            </a:r>
          </a:p>
          <a:p>
            <a:pPr marL="0" indent="0" algn="just">
              <a:buNone/>
            </a:pPr>
            <a:r>
              <a:rPr lang="ru-RU" sz="2200" b="1" dirty="0"/>
              <a:t> Деревья окружают нас повсюду, однако дети, как правило, почти не обращают на них внимания. Гораздо больший интерес они проявляют к животным и цветущим растениям. Кроме того, дети часто воспринимают растения, в том числе и деревья, как неживые объекты.</a:t>
            </a:r>
          </a:p>
          <a:p>
            <a:pPr marL="0" indent="0" algn="just">
              <a:buNone/>
            </a:pPr>
            <a:r>
              <a:rPr lang="ru-RU" sz="2200" b="1" dirty="0"/>
              <a:t>Дерево - прекрасный объект для наблюдений. Они имеют ярко выраженные сезонные изменения. На их примере могут быть рассмотрены взаимосвязи растений с окружающей средой и другими живыми организмами.</a:t>
            </a:r>
          </a:p>
          <a:p>
            <a:pPr marL="0" indent="0" algn="just">
              <a:buNone/>
            </a:pPr>
            <a:r>
              <a:rPr lang="ru-RU" sz="2200" b="1" dirty="0"/>
              <a:t> На территории нашего детского сада растет много различных деревьев, что позволяет нам провести необходимые наблюдения и ответить на вопросы в рамках проекта.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7988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6916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Цель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Помочь детям понять взаимосвязь между изменениями, происходящими в растительном мире в связи с переменой  времен года.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52328"/>
            <a:ext cx="8229600" cy="450100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600" b="1" dirty="0" smtClean="0"/>
              <a:t>Задачи</a:t>
            </a:r>
          </a:p>
          <a:p>
            <a:pPr lvl="0" algn="just"/>
            <a:r>
              <a:rPr lang="ru-RU" dirty="0"/>
              <a:t>Закрепить знания детей о сезонных изменениях в природе.</a:t>
            </a:r>
          </a:p>
          <a:p>
            <a:pPr lvl="0" algn="just"/>
            <a:r>
              <a:rPr lang="ru-RU" dirty="0"/>
              <a:t>Исследовать строение листьев с различных </a:t>
            </a:r>
            <a:r>
              <a:rPr lang="ru-RU" dirty="0" smtClean="0"/>
              <a:t>деревьев,  </a:t>
            </a:r>
            <a:r>
              <a:rPr lang="ru-RU" dirty="0"/>
              <a:t>причины изменения окраски листьев </a:t>
            </a:r>
            <a:r>
              <a:rPr lang="ru-RU" dirty="0" smtClean="0"/>
              <a:t>осенью</a:t>
            </a:r>
            <a:r>
              <a:rPr lang="ru-RU" dirty="0"/>
              <a:t> </a:t>
            </a:r>
            <a:r>
              <a:rPr lang="ru-RU" dirty="0" smtClean="0"/>
              <a:t>и возникновения листопада.</a:t>
            </a:r>
            <a:endParaRPr lang="ru-RU" dirty="0"/>
          </a:p>
          <a:p>
            <a:pPr lvl="0" algn="just"/>
            <a:r>
              <a:rPr lang="ru-RU" dirty="0"/>
              <a:t>Развивать умения делать выводы о том, почему с наступлением осени желтеют и опадают листья на деревьях.</a:t>
            </a:r>
          </a:p>
          <a:p>
            <a:pPr lvl="0" algn="just"/>
            <a:r>
              <a:rPr lang="ru-RU" dirty="0"/>
              <a:t>Развивать навыки самостоятельной творческой работы с различными материалами.</a:t>
            </a:r>
          </a:p>
          <a:p>
            <a:pPr algn="just"/>
            <a:r>
              <a:rPr lang="ru-RU" dirty="0"/>
              <a:t>Воспитывать бережное и внимательное отношение к природе. </a:t>
            </a:r>
            <a:endParaRPr lang="ru-RU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268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7606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ОПЫТ № 1 Рассматривание листьев.</a:t>
            </a:r>
            <a:br>
              <a:rPr lang="ru-RU" sz="2400" b="1" dirty="0" smtClean="0"/>
            </a:b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0"/>
          <a:stretch/>
        </p:blipFill>
        <p:spPr>
          <a:xfrm>
            <a:off x="5004048" y="538630"/>
            <a:ext cx="3947990" cy="4584392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5"/>
          <a:stretch/>
        </p:blipFill>
        <p:spPr>
          <a:xfrm>
            <a:off x="837928" y="2636912"/>
            <a:ext cx="3744416" cy="4077177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03637"/>
            <a:ext cx="3745485" cy="28091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7928" y="6093296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Дети рассмотрели листья, определили с какого они дерева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04048" y="4437112"/>
            <a:ext cx="3947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Все листья разные, но строение оказалось схожее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856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10545"/>
            <a:ext cx="8229600" cy="436161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ОПЫТ № 2</a:t>
            </a:r>
            <a:br>
              <a:rPr lang="ru-RU" sz="2400" b="1" dirty="0" smtClean="0"/>
            </a:br>
            <a:r>
              <a:rPr lang="ru-RU" sz="2400" b="1" dirty="0" smtClean="0"/>
              <a:t>Рассматривание листьев под микроскопом.</a:t>
            </a:r>
            <a:br>
              <a:rPr lang="ru-RU" sz="2400" b="1" dirty="0" smtClean="0"/>
            </a:br>
            <a:endParaRPr lang="ru-RU" sz="2400" b="1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65" t="2164" r="31764" b="-2164"/>
          <a:stretch/>
        </p:blipFill>
        <p:spPr>
          <a:xfrm>
            <a:off x="6212502" y="803288"/>
            <a:ext cx="2259636" cy="3552849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5" r="11117"/>
          <a:stretch/>
        </p:blipFill>
        <p:spPr>
          <a:xfrm>
            <a:off x="2432708" y="975966"/>
            <a:ext cx="3185298" cy="426055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3"/>
          <a:stretch/>
        </p:blipFill>
        <p:spPr>
          <a:xfrm>
            <a:off x="5508104" y="3068959"/>
            <a:ext cx="3160875" cy="36074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03" y="840313"/>
            <a:ext cx="2783266" cy="14565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83" y="2274284"/>
            <a:ext cx="2539078" cy="16914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09" y="4007121"/>
            <a:ext cx="2092130" cy="276161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55776" y="4389882"/>
            <a:ext cx="3062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Мы рассмотрели листья в разном увеличении в 4, 10, 100 раз</a:t>
            </a:r>
            <a:endParaRPr lang="ru-RU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618006" y="6021288"/>
            <a:ext cx="2916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Дети увидели прожилки и клетки листьев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6605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830" y="116632"/>
            <a:ext cx="8229600" cy="64807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Творческая работа  № 1 «Рисование листьев. Фроттаж»</a:t>
            </a:r>
            <a:br>
              <a:rPr lang="ru-RU" sz="2400" b="1" dirty="0" smtClean="0"/>
            </a:b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4"/>
          <a:stretch/>
        </p:blipFill>
        <p:spPr>
          <a:xfrm>
            <a:off x="7251222" y="511062"/>
            <a:ext cx="1797592" cy="2808312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9" b="9968"/>
          <a:stretch/>
        </p:blipFill>
        <p:spPr>
          <a:xfrm>
            <a:off x="6888574" y="3501008"/>
            <a:ext cx="2160240" cy="316320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7" b="9884"/>
          <a:stretch/>
        </p:blipFill>
        <p:spPr>
          <a:xfrm>
            <a:off x="251521" y="440668"/>
            <a:ext cx="3066318" cy="33483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811132"/>
            <a:ext cx="2211256" cy="29483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542" y="2780928"/>
            <a:ext cx="2912466" cy="38832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233" y="540001"/>
            <a:ext cx="3650432" cy="20533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08192" y="2114854"/>
            <a:ext cx="2708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Наши работы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068960"/>
            <a:ext cx="3464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Мы выбрали листья с четко выраженными прожилками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3542" y="5733256"/>
            <a:ext cx="2844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Эта работа очень увлекла детей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0859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400" b="1" dirty="0" smtClean="0"/>
              <a:t>НАБЛЮДЕНИЕ «Листопад»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/>
          <a:stretch/>
        </p:blipFill>
        <p:spPr>
          <a:xfrm>
            <a:off x="520206" y="3375030"/>
            <a:ext cx="5633875" cy="335398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553" y="2894757"/>
            <a:ext cx="2172247" cy="38617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3"/>
          <a:stretch/>
        </p:blipFill>
        <p:spPr>
          <a:xfrm>
            <a:off x="4366387" y="620688"/>
            <a:ext cx="3622915" cy="2321399"/>
          </a:xfrm>
          <a:prstGeom prst="rect">
            <a:avLst/>
          </a:prstGeom>
        </p:spPr>
      </p:pic>
      <p:pic>
        <p:nvPicPr>
          <p:cNvPr id="9" name="Объект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9" y="620688"/>
            <a:ext cx="3888432" cy="29163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95801" y="2204864"/>
            <a:ext cx="3316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Самые красивые листочки мы собрали для поделок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38734" y="6126163"/>
            <a:ext cx="4873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Игра «Листопад» очень понравилась детям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53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395536" y="116632"/>
            <a:ext cx="8496944" cy="72008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700" b="1" dirty="0" smtClean="0"/>
              <a:t>Творческая работа № 2. Аппликация из сухих листьев «Листопад»</a:t>
            </a:r>
            <a:br>
              <a:rPr lang="ru-RU" sz="2700" b="1" dirty="0" smtClean="0"/>
            </a:br>
            <a:endParaRPr lang="ru-RU" sz="27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"/>
          <a:stretch/>
        </p:blipFill>
        <p:spPr>
          <a:xfrm>
            <a:off x="4205875" y="1139356"/>
            <a:ext cx="4911904" cy="294793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501"/>
                    </a14:imgEffect>
                    <a14:imgEffect>
                      <a14:saturation sat="10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47" r="5743" b="-1"/>
          <a:stretch/>
        </p:blipFill>
        <p:spPr>
          <a:xfrm>
            <a:off x="99729" y="767286"/>
            <a:ext cx="4576756" cy="2661714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38"/>
          <a:stretch/>
        </p:blipFill>
        <p:spPr>
          <a:xfrm>
            <a:off x="70235" y="3606204"/>
            <a:ext cx="2094210" cy="31259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"/>
          <a:stretch/>
        </p:blipFill>
        <p:spPr>
          <a:xfrm>
            <a:off x="2318936" y="4389928"/>
            <a:ext cx="3938177" cy="23422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"/>
          <a:stretch/>
        </p:blipFill>
        <p:spPr>
          <a:xfrm>
            <a:off x="5808811" y="4867160"/>
            <a:ext cx="3231908" cy="18987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8209" y="2996952"/>
            <a:ext cx="3745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Наши работы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968" y="3429000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Превращаем сухие листочки в «крошку»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729" y="6247525"/>
            <a:ext cx="2064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В работе используем канцелярский клей</a:t>
            </a:r>
            <a:endParaRPr lang="ru-RU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11087" y="6247525"/>
            <a:ext cx="3397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Посыпаем «крошкой» из листьев</a:t>
            </a:r>
            <a:endParaRPr lang="ru-RU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900961" y="6247525"/>
            <a:ext cx="29915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Лишнее нужно стряхнуть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7355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2337</TotalTime>
  <Words>577</Words>
  <Application>Microsoft Office PowerPoint</Application>
  <PresentationFormat>Экран (4:3)</PresentationFormat>
  <Paragraphs>102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Calibri</vt:lpstr>
      <vt:lpstr>Тема Office</vt:lpstr>
      <vt:lpstr>МБДОУ «Детский сад п. Аэропорт» Томского района</vt:lpstr>
      <vt:lpstr>Проблема</vt:lpstr>
      <vt:lpstr>Актуальность</vt:lpstr>
      <vt:lpstr>Цель Помочь детям понять взаимосвязь между изменениями, происходящими в растительном мире в связи с переменой  времен года. </vt:lpstr>
      <vt:lpstr>ОПЫТ № 1 Рассматривание листьев. </vt:lpstr>
      <vt:lpstr>ОПЫТ № 2 Рассматривание листьев под микроскопом. </vt:lpstr>
      <vt:lpstr>Творческая работа  № 1 «Рисование листьев. Фроттаж» </vt:lpstr>
      <vt:lpstr>   НАБЛЮДЕНИЕ «Листопад»  </vt:lpstr>
      <vt:lpstr> Творческая работа № 2. Аппликация из сухих листьев «Листопад» </vt:lpstr>
      <vt:lpstr>  Творческая работа № 3. Аппликация из цветной бумаги «Ковер их листьев». </vt:lpstr>
      <vt:lpstr> Творческая работа № 4. Аппликация из сухих листочков «Волшебное превращение осеннего листочка».  </vt:lpstr>
      <vt:lpstr>Беседа «Какую роль играют листья в жизни дерева и почему они меняют цвет и опадают?» </vt:lpstr>
      <vt:lpstr>   Опыт № 3. Подтверждающий наличие красящих веществ в листьях.     </vt:lpstr>
      <vt:lpstr>    Творческая работа № 5. Украшение приемной. Коллективная работа «Листопад»   </vt:lpstr>
      <vt:lpstr>  Выставка поделок из природного материала  «Осенние фантазии» </vt:lpstr>
      <vt:lpstr>Итоговое развлечение «Осень в гости приходила…»</vt:lpstr>
      <vt:lpstr>Итоги проекта</vt:lpstr>
      <vt:lpstr>Список литературы</vt:lpstr>
      <vt:lpstr>Спасибо за внимание! 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Эльвира</dc:creator>
  <cp:lastModifiedBy>lenovo</cp:lastModifiedBy>
  <cp:revision>163</cp:revision>
  <dcterms:created xsi:type="dcterms:W3CDTF">2016-11-08T09:25:18Z</dcterms:created>
  <dcterms:modified xsi:type="dcterms:W3CDTF">2021-10-13T09:33:31Z</dcterms:modified>
</cp:coreProperties>
</file>