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82" r:id="rId3"/>
    <p:sldId id="273" r:id="rId4"/>
    <p:sldId id="260" r:id="rId5"/>
    <p:sldId id="261" r:id="rId6"/>
    <p:sldId id="262" r:id="rId7"/>
    <p:sldId id="283" r:id="rId8"/>
    <p:sldId id="274" r:id="rId9"/>
    <p:sldId id="284" r:id="rId10"/>
    <p:sldId id="281" r:id="rId11"/>
    <p:sldId id="265" r:id="rId12"/>
    <p:sldId id="275" r:id="rId13"/>
    <p:sldId id="276" r:id="rId14"/>
    <p:sldId id="277" r:id="rId15"/>
    <p:sldId id="278" r:id="rId16"/>
    <p:sldId id="279" r:id="rId17"/>
    <p:sldId id="268" r:id="rId18"/>
    <p:sldId id="280" r:id="rId19"/>
    <p:sldId id="269" r:id="rId20"/>
  </p:sldIdLst>
  <p:sldSz cx="9144000" cy="6858000" type="screen4x3"/>
  <p:notesSz cx="6797675" cy="9872663"/>
  <p:custDataLst>
    <p:tags r:id="rId21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00FF"/>
    <a:srgbClr val="FFCC00"/>
    <a:srgbClr val="CC00FF"/>
    <a:srgbClr val="FF66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8" d="100"/>
          <a:sy n="78" d="100"/>
        </p:scale>
        <p:origin x="-1134" y="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ags" Target="tags/tag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11.10.2020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11.10.2020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11.10.2020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11.10.2020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ipe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404664"/>
            <a:ext cx="8534752" cy="1473200"/>
          </a:xfrm>
        </p:spPr>
        <p:txBody>
          <a:bodyPr>
            <a:noAutofit/>
          </a:bodyPr>
          <a:lstStyle/>
          <a:p>
            <a:endParaRPr lang="ru-RU" sz="3200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Составила старший воспитатель                            высшей квалификационной категории                    МБДОУ – детский сад «</a:t>
            </a:r>
            <a:r>
              <a:rPr lang="ru-RU" sz="32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Алёнушка</a:t>
            </a:r>
            <a:r>
              <a:rPr lang="ru-RU" sz="3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» – </a:t>
            </a:r>
            <a:r>
              <a:rPr lang="ru-RU" sz="32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Минхайдарова</a:t>
            </a:r>
            <a:r>
              <a:rPr lang="ru-RU" sz="3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Рима </a:t>
            </a:r>
            <a:r>
              <a:rPr lang="ru-RU" sz="32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Анваровна</a:t>
            </a:r>
            <a:endParaRPr lang="ru-RU" sz="3200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6000" b="1" dirty="0">
              <a:ln w="900" cmpd="sng">
                <a:solidFill>
                  <a:schemeClr val="tx1"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4" name="Рисунок 3" descr="hello_html_488e0914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428604"/>
            <a:ext cx="4786346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3599942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755575" y="2204864"/>
            <a:ext cx="7524825" cy="4320480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96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1. Одно из требований к развивающей предметно-пространственной среде?</a:t>
            </a:r>
            <a:br>
              <a:rPr lang="ru-RU" sz="96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96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/>
            </a:r>
            <a:br>
              <a:rPr lang="ru-RU" sz="96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96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2. Один из видов детской деятельности?</a:t>
            </a:r>
            <a:br>
              <a:rPr lang="ru-RU" sz="96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96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3. Что такое стандарт одним словом?</a:t>
            </a:r>
            <a:br>
              <a:rPr lang="ru-RU" sz="96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96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/>
            </a:r>
            <a:br>
              <a:rPr lang="ru-RU" sz="96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96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4. С какого вида деятельности начинается трудовое воспитание в раннем возрасте? </a:t>
            </a:r>
            <a:br>
              <a:rPr lang="ru-RU" sz="96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96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5. Этапы детства по ФГОС (один из возрастов)?</a:t>
            </a:r>
            <a:br>
              <a:rPr lang="ru-RU" sz="96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96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/>
            </a:r>
            <a:br>
              <a:rPr lang="ru-RU" sz="96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96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6. Кто тесно взаимодействует с </a:t>
            </a:r>
            <a:r>
              <a:rPr lang="ru-RU" sz="9600" dirty="0" err="1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педколлективом</a:t>
            </a:r>
            <a:r>
              <a:rPr lang="ru-RU" sz="96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и по ФГОС является партнёрами? </a:t>
            </a:r>
            <a:endParaRPr lang="ru-RU" sz="96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>
                <a:latin typeface="Times New Roman" pitchFamily="18" charset="0"/>
                <a:ea typeface="Calibri"/>
                <a:cs typeface="Times New Roman" pitchFamily="18" charset="0"/>
              </a:rPr>
              <a:t> </a:t>
            </a:r>
            <a:endParaRPr lang="ru-RU" sz="11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891284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16632"/>
            <a:ext cx="7772400" cy="820688"/>
          </a:xfrm>
        </p:spPr>
        <p:txBody>
          <a:bodyPr>
            <a:norm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«Кроссворд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ФГОСовца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000108"/>
            <a:ext cx="8496944" cy="5429288"/>
          </a:xfrm>
        </p:spPr>
        <p:txBody>
          <a:bodyPr>
            <a:normAutofit fontScale="92500" lnSpcReduction="10000"/>
          </a:bodyPr>
          <a:lstStyle/>
          <a:p>
            <a:pPr lvl="0" algn="l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1. Одно из требований к развивающей предметно-пространственной среде?                                                                              					</a:t>
            </a:r>
            <a:r>
              <a:rPr lang="ru-RU" sz="24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ТРАНСФОРМИРУЕМОСТЬ</a:t>
            </a:r>
          </a:p>
          <a:p>
            <a:pPr lvl="0" algn="l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2. Один из видов детской деятельности</a:t>
            </a:r>
          </a:p>
          <a:p>
            <a:pPr lvl="0" algn="l"/>
            <a:r>
              <a:rPr lang="ru-RU" sz="24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ДВИГАТЕЛЬНАЯ</a:t>
            </a:r>
          </a:p>
          <a:p>
            <a:pPr algn="l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Что такое стандарт одним словом</a:t>
            </a:r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algn="l"/>
            <a:r>
              <a:rPr lang="ru-RU" sz="24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ТРЕБОВАНИЯ</a:t>
            </a:r>
          </a:p>
          <a:p>
            <a:pPr lvl="0" algn="l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4. С какого вида деятельности начинается трудовое воспитание в раннем возрасте?                                                                                						</a:t>
            </a:r>
            <a:r>
              <a:rPr lang="ru-RU" sz="24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САМООБСЛУЖИВАНИЕ</a:t>
            </a:r>
          </a:p>
          <a:p>
            <a:pPr lvl="0" algn="l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5.  Этапы детства по ФГОС  (один из возрастов)?</a:t>
            </a:r>
          </a:p>
          <a:p>
            <a:pPr lvl="0" algn="l"/>
            <a:r>
              <a:rPr lang="ru-RU" sz="24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МЛАДЕНЧЕСКИЙ</a:t>
            </a:r>
          </a:p>
          <a:p>
            <a:pPr algn="l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6. Кто тесно взаимодействует с </a:t>
            </a:r>
            <a:r>
              <a:rPr lang="ru-RU" sz="24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педколлективом</a:t>
            </a:r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и по ФГОС является партнёрами?</a:t>
            </a:r>
          </a:p>
          <a:p>
            <a:pPr algn="l"/>
            <a:r>
              <a:rPr lang="ru-RU" sz="24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РОДИТЕЛИ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3599942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88640"/>
            <a:ext cx="7772400" cy="1319460"/>
          </a:xfrm>
        </p:spPr>
        <p:txBody>
          <a:bodyPr/>
          <a:lstStyle/>
          <a:p>
            <a:r>
              <a:rPr lang="ru-RU" sz="7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Задание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6164685"/>
            <a:ext cx="7520880" cy="665087"/>
          </a:xfrm>
        </p:spPr>
        <p:txBody>
          <a:bodyPr>
            <a:normAutofit lnSpcReduction="10000"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«КОТ В МЕШКЕ»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9387"/>
          <a:stretch/>
        </p:blipFill>
        <p:spPr>
          <a:xfrm>
            <a:off x="1331640" y="1484784"/>
            <a:ext cx="6096000" cy="40564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22358828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88640"/>
            <a:ext cx="7772400" cy="1319460"/>
          </a:xfrm>
        </p:spPr>
        <p:txBody>
          <a:bodyPr/>
          <a:lstStyle/>
          <a:p>
            <a:r>
              <a:rPr lang="ru-RU" sz="7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Задание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6164685"/>
            <a:ext cx="7520880" cy="665087"/>
          </a:xfrm>
        </p:spPr>
        <p:txBody>
          <a:bodyPr>
            <a:normAutofit lnSpcReduction="10000"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«ТЫ – МНЕ, Я – ТЕБЕ»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10870" b="42191"/>
          <a:stretch/>
        </p:blipFill>
        <p:spPr>
          <a:xfrm>
            <a:off x="1714480" y="1714488"/>
            <a:ext cx="5857875" cy="253841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22358828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88640"/>
            <a:ext cx="7772400" cy="1319460"/>
          </a:xfrm>
        </p:spPr>
        <p:txBody>
          <a:bodyPr/>
          <a:lstStyle/>
          <a:p>
            <a:r>
              <a:rPr lang="ru-RU" sz="7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Задание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6164685"/>
            <a:ext cx="7520880" cy="665087"/>
          </a:xfrm>
        </p:spPr>
        <p:txBody>
          <a:bodyPr>
            <a:normAutofit fontScale="92500"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«ПЕДАГОГИЧЕСКИЕ ПАЗЛЫ»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3245" t="8609" r="12251" b="8609"/>
          <a:stretch/>
        </p:blipFill>
        <p:spPr>
          <a:xfrm>
            <a:off x="1928794" y="1571613"/>
            <a:ext cx="4786346" cy="3988622"/>
          </a:xfrm>
          <a:prstGeom prst="ellipse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75320" y="4429132"/>
            <a:ext cx="3302023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2750296048"/>
      </p:ext>
    </p:extLst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332656"/>
            <a:ext cx="8712968" cy="892696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FF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«Педагогические пазлы»</a:t>
            </a:r>
            <a:endParaRPr lang="ru-RU" sz="4800" dirty="0">
              <a:solidFill>
                <a:srgbClr val="FF66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601416"/>
            <a:ext cx="8424936" cy="5256584"/>
          </a:xfrm>
        </p:spPr>
        <p:txBody>
          <a:bodyPr>
            <a:normAutofit lnSpcReduction="10000"/>
          </a:bodyPr>
          <a:lstStyle/>
          <a:p>
            <a:r>
              <a:rPr lang="ru-RU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Согласно </a:t>
            </a:r>
            <a:r>
              <a:rPr lang="ru-RU" sz="40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СанПиН</a:t>
            </a:r>
            <a:r>
              <a:rPr lang="ru-RU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2013 года, 3-4 часа в день должна составлять прогулка детей дошкольного возраста.</a:t>
            </a:r>
          </a:p>
          <a:p>
            <a:endParaRPr lang="ru-RU" sz="14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Что должен знать воспитатель, собирающийся с детьми на экскурсию? Точное количество детей, маршрут.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73781429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88640"/>
            <a:ext cx="7772400" cy="1319460"/>
          </a:xfrm>
        </p:spPr>
        <p:txBody>
          <a:bodyPr/>
          <a:lstStyle/>
          <a:p>
            <a:r>
              <a:rPr lang="ru-RU" sz="7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Задание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6164685"/>
            <a:ext cx="8715436" cy="665087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«АУКЦИОН  ПЕДАГОГИЧЕСКИХ  ИДЕЙ»</a:t>
            </a:r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www.curazene.com/index_htm_files/515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484784"/>
            <a:ext cx="4507802" cy="4529581"/>
          </a:xfrm>
          <a:prstGeom prst="ellipse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33706095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404664"/>
            <a:ext cx="8640960" cy="6264696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ФГОС, стандарт, целевые ориентиры, предметно-пространственная развивающая среда, </a:t>
            </a:r>
          </a:p>
          <a:p>
            <a:r>
              <a:rPr lang="ru-RU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среда трансформируемая и </a:t>
            </a: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полифункциональная, </a:t>
            </a:r>
          </a:p>
          <a:p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поддержка детской инициативы, индивидуализация образования, оптимизация работы с группой детей</a:t>
            </a:r>
            <a:endParaRPr lang="ru-RU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599942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2"/>
            <a:ext cx="7772400" cy="1357322"/>
          </a:xfrm>
        </p:spPr>
        <p:txBody>
          <a:bodyPr>
            <a:normAutofit/>
          </a:bodyPr>
          <a:lstStyle/>
          <a:p>
            <a:r>
              <a:rPr lang="ru-RU" sz="7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Задание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714489"/>
            <a:ext cx="6400800" cy="928694"/>
          </a:xfrm>
        </p:spPr>
        <p:txBody>
          <a:bodyPr>
            <a:no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«Рекламное агентство»</a:t>
            </a: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4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6818_5fcfc11f0189b86b40c4ea0add93f2e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2571744"/>
            <a:ext cx="5214974" cy="2637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35297426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88640"/>
            <a:ext cx="7772400" cy="1319460"/>
          </a:xfrm>
        </p:spPr>
        <p:txBody>
          <a:bodyPr>
            <a:normAutofit/>
          </a:bodyPr>
          <a:lstStyle/>
          <a:p>
            <a:r>
              <a:rPr lang="ru-RU" sz="6000" b="1" cap="all" dirty="0" smtClean="0">
                <a:ln w="9000" cmpd="sng">
                  <a:solidFill>
                    <a:schemeClr val="tx1"/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СПАСИБО ЗА ИГРУ!</a:t>
            </a:r>
            <a:endParaRPr lang="ru-RU" sz="6000" b="1" cap="all" dirty="0">
              <a:ln w="9000" cmpd="sng">
                <a:solidFill>
                  <a:schemeClr val="tx1"/>
                </a:solidFill>
                <a:prstDash val="solid"/>
              </a:ln>
              <a:solidFill>
                <a:srgbClr val="FFFF0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5589240"/>
            <a:ext cx="7448872" cy="864096"/>
          </a:xfrm>
        </p:spPr>
        <p:txBody>
          <a:bodyPr>
            <a:normAutofit fontScale="85000" lnSpcReduction="10000"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 новых мозговых сражений…</a:t>
            </a:r>
            <a:endParaRPr lang="ru-RU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www.fa.ru/chair/gcp/news/PublishingImages/2014/%D1%81%D1%82%D0%BE%D0%B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484784"/>
            <a:ext cx="5688632" cy="38549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3599942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404664"/>
            <a:ext cx="8534752" cy="14732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Деловая игра                             для педагогов </a:t>
            </a:r>
          </a:p>
          <a:p>
            <a:pPr>
              <a:spcBef>
                <a:spcPts val="0"/>
              </a:spcBef>
            </a:pPr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«Знатоки ФГОС»</a:t>
            </a:r>
          </a:p>
          <a:p>
            <a:endParaRPr lang="ru-RU" sz="6000" b="1" dirty="0">
              <a:ln w="900" cmpd="sng">
                <a:solidFill>
                  <a:schemeClr val="tx1"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28728" y="3286124"/>
            <a:ext cx="535785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</a:t>
            </a:r>
            <a:r>
              <a:rPr lang="ru-RU" sz="32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Уточнение и систематизация знаний педагогов ФГОС ДО</a:t>
            </a:r>
            <a:endParaRPr lang="ru-RU" sz="32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12" y="2928934"/>
            <a:ext cx="2625348" cy="350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13599942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27584" y="1556792"/>
            <a:ext cx="78843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«Мозговая атака»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491880" y="404664"/>
            <a:ext cx="33054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5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259632" y="260648"/>
            <a:ext cx="652707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7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Разминка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019454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196752"/>
            <a:ext cx="7772400" cy="1780108"/>
          </a:xfrm>
        </p:spPr>
        <p:txBody>
          <a:bodyPr>
            <a:no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зовут министра образования РФ?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2285992"/>
            <a:ext cx="8103274" cy="928694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Сергей Сергеевич Кравцов</a:t>
            </a:r>
            <a:endParaRPr lang="ru-RU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 descr="Минпросвещения Росси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4593" y="3214686"/>
            <a:ext cx="2209815" cy="28575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3599942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3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500042"/>
            <a:ext cx="7772400" cy="1571636"/>
          </a:xfrm>
        </p:spPr>
        <p:txBody>
          <a:bodyPr>
            <a:noAutofit/>
          </a:bodyPr>
          <a:lstStyle/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Как зовут министра образования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Республики Татарстан?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2214554"/>
            <a:ext cx="8208912" cy="928695"/>
          </a:xfrm>
        </p:spPr>
        <p:txBody>
          <a:bodyPr>
            <a:normAutofit/>
          </a:bodyPr>
          <a:lstStyle/>
          <a:p>
            <a:r>
              <a:rPr lang="ru-RU" sz="4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Хадиуллин</a:t>
            </a: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Ильсур</a:t>
            </a: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Гараевич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 descr="https://tatarstan.ru/file/photo_48982_b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8" y="3143630"/>
            <a:ext cx="2143140" cy="286135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3599942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60870"/>
            <a:ext cx="7772400" cy="1780108"/>
          </a:xfrm>
        </p:spPr>
        <p:txBody>
          <a:bodyPr>
            <a:no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КТО ЭТО?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85852" y="4857761"/>
            <a:ext cx="58579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Ольга Юрьевна Васильева </a:t>
            </a:r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7422" y="1428735"/>
            <a:ext cx="3885582" cy="32453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35999423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500042"/>
            <a:ext cx="7772400" cy="2143140"/>
          </a:xfrm>
        </p:spPr>
        <p:txBody>
          <a:bodyPr>
            <a:noAutofit/>
          </a:bodyPr>
          <a:lstStyle/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Как зовут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начальника 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образования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Исполкома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Тукаевского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муниципального района Республики Татарстан?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3284985"/>
            <a:ext cx="8208912" cy="858396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Габдуллин </a:t>
            </a:r>
            <a:r>
              <a:rPr lang="ru-RU" sz="4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Наиль</a:t>
            </a: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Салманович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599942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6143644"/>
            <a:ext cx="7520880" cy="686128"/>
          </a:xfrm>
        </p:spPr>
        <p:txBody>
          <a:bodyPr>
            <a:normAutofit fontScale="55000" lnSpcReduction="20000"/>
          </a:bodyPr>
          <a:lstStyle/>
          <a:p>
            <a:r>
              <a:rPr lang="ru-RU" sz="6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Разминка «Аббревиатура»</a:t>
            </a:r>
            <a:endParaRPr lang="ru-RU" sz="6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u="sng" dirty="0" smtClean="0"/>
              <a:t>Разминка «Аббревиатура» </a:t>
            </a:r>
            <a:endParaRPr lang="ru-RU" dirty="0" smtClean="0"/>
          </a:p>
          <a:p>
            <a:endParaRPr lang="ru-RU" sz="4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1736" y="285728"/>
            <a:ext cx="5536066" cy="55360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63762844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500042"/>
            <a:ext cx="7772400" cy="1571636"/>
          </a:xfrm>
        </p:spPr>
        <p:txBody>
          <a:bodyPr>
            <a:noAutofit/>
          </a:bodyPr>
          <a:lstStyle/>
          <a:p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3284984"/>
            <a:ext cx="8208912" cy="2392289"/>
          </a:xfrm>
        </p:spPr>
        <p:txBody>
          <a:bodyPr>
            <a:normAutofit/>
          </a:bodyPr>
          <a:lstStyle/>
          <a:p>
            <a:endParaRPr lang="ru-RU" sz="4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6818_00b13467f24ef1d75561561844ac82c9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500042"/>
            <a:ext cx="7929617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3599942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5fe6622ae256e06c12686368afcca455dad1d04e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1518</TotalTime>
  <Words>211</Words>
  <Application>Microsoft Office PowerPoint</Application>
  <PresentationFormat>Экран (4:3)</PresentationFormat>
  <Paragraphs>57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Волна</vt:lpstr>
      <vt:lpstr>Слайд 1</vt:lpstr>
      <vt:lpstr>Слайд 2</vt:lpstr>
      <vt:lpstr>Слайд 3</vt:lpstr>
      <vt:lpstr>Как зовут министра образования РФ? </vt:lpstr>
      <vt:lpstr>Как зовут министра образования Республики Татарстан?</vt:lpstr>
      <vt:lpstr>КТО ЭТО? </vt:lpstr>
      <vt:lpstr>Как зовут начальника  образования Исполкома Тукаевского муниципального района Республики Татарстан?</vt:lpstr>
      <vt:lpstr>Слайд 8</vt:lpstr>
      <vt:lpstr>Слайд 9</vt:lpstr>
      <vt:lpstr>Слайд 10</vt:lpstr>
      <vt:lpstr>«Кроссворд ФГОСовца»</vt:lpstr>
      <vt:lpstr>Задание </vt:lpstr>
      <vt:lpstr>Задание </vt:lpstr>
      <vt:lpstr>Задание </vt:lpstr>
      <vt:lpstr>«Педагогические пазлы»</vt:lpstr>
      <vt:lpstr>Задание </vt:lpstr>
      <vt:lpstr>Слайд 17</vt:lpstr>
      <vt:lpstr>Задание </vt:lpstr>
      <vt:lpstr>СПАСИБО ЗА ИГРУ!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Ирина Викторовна</dc:creator>
  <cp:lastModifiedBy>Алёнушка</cp:lastModifiedBy>
  <cp:revision>79</cp:revision>
  <cp:lastPrinted>2017-02-14T12:23:36Z</cp:lastPrinted>
  <dcterms:created xsi:type="dcterms:W3CDTF">2013-02-07T02:39:48Z</dcterms:created>
  <dcterms:modified xsi:type="dcterms:W3CDTF">2020-10-11T16:47:43Z</dcterms:modified>
</cp:coreProperties>
</file>