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5"/>
  </p:notesMasterIdLst>
  <p:sldIdLst>
    <p:sldId id="260" r:id="rId2"/>
    <p:sldId id="304" r:id="rId3"/>
    <p:sldId id="259" r:id="rId4"/>
    <p:sldId id="261" r:id="rId5"/>
    <p:sldId id="302" r:id="rId6"/>
    <p:sldId id="262" r:id="rId7"/>
    <p:sldId id="281" r:id="rId8"/>
    <p:sldId id="305" r:id="rId9"/>
    <p:sldId id="270" r:id="rId10"/>
    <p:sldId id="267" r:id="rId11"/>
    <p:sldId id="269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82" r:id="rId20"/>
    <p:sldId id="278" r:id="rId21"/>
    <p:sldId id="279" r:id="rId22"/>
    <p:sldId id="280" r:id="rId23"/>
    <p:sldId id="283" r:id="rId24"/>
    <p:sldId id="287" r:id="rId25"/>
    <p:sldId id="288" r:id="rId26"/>
    <p:sldId id="290" r:id="rId27"/>
    <p:sldId id="292" r:id="rId28"/>
    <p:sldId id="293" r:id="rId29"/>
    <p:sldId id="295" r:id="rId30"/>
    <p:sldId id="296" r:id="rId31"/>
    <p:sldId id="298" r:id="rId32"/>
    <p:sldId id="299" r:id="rId33"/>
    <p:sldId id="301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047C40-3FE0-41D4-BA38-4C3150651446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1A3FEC-18BA-4287-BBF3-061E71D823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1499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A1A3FEC-18BA-4287-BBF3-061E71D8234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6384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C241F-9C9B-48F1-B509-8034A8D8DE22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E3A5-64E6-434A-8339-5AC62101CA6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C241F-9C9B-48F1-B509-8034A8D8DE22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E3A5-64E6-434A-8339-5AC62101CA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C241F-9C9B-48F1-B509-8034A8D8DE22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E3A5-64E6-434A-8339-5AC62101CA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C241F-9C9B-48F1-B509-8034A8D8DE22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E3A5-64E6-434A-8339-5AC62101CA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C241F-9C9B-48F1-B509-8034A8D8DE22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E3A5-64E6-434A-8339-5AC62101CA6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C241F-9C9B-48F1-B509-8034A8D8DE22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E3A5-64E6-434A-8339-5AC62101CA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C241F-9C9B-48F1-B509-8034A8D8DE22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E3A5-64E6-434A-8339-5AC62101CA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C241F-9C9B-48F1-B509-8034A8D8DE22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E3A5-64E6-434A-8339-5AC62101CA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C241F-9C9B-48F1-B509-8034A8D8DE22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E3A5-64E6-434A-8339-5AC62101CA6A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C241F-9C9B-48F1-B509-8034A8D8DE22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E3A5-64E6-434A-8339-5AC62101CA6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3C241F-9C9B-48F1-B509-8034A8D8DE22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10E3A5-64E6-434A-8339-5AC62101CA6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073C241F-9C9B-48F1-B509-8034A8D8DE22}" type="datetimeFigureOut">
              <a:rPr lang="ru-RU" smtClean="0"/>
              <a:t>29.10.2022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FA10E3A5-64E6-434A-8339-5AC62101CA6A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8%D1%82%D0%B0%D0%B9%D1%81%D0%BA%D0%B8%D0%B9_%D1%8F%D0%B7%D1%8B%D0%BA" TargetMode="External"/><Relationship Id="rId7" Type="http://schemas.openxmlformats.org/officeDocument/2006/relationships/hyperlink" Target="https://ru.wikipedia.org/wiki/%D0%A7%D0%B0%D0%B9%D0%BD%D1%8B%D0%B5" TargetMode="External"/><Relationship Id="rId2" Type="http://schemas.openxmlformats.org/officeDocument/2006/relationships/hyperlink" Target="https://ru.wikipedia.org/wiki/%D0%9B%D0%B0%D1%82%D0%B8%D0%BD%D1%81%D0%BA%D0%B8%D0%B9_%D1%8F%D0%B7%D1%8B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A%D0%B0%D0%BC%D0%B5%D0%BB%D0%B8%D1%8F" TargetMode="External"/><Relationship Id="rId5" Type="http://schemas.openxmlformats.org/officeDocument/2006/relationships/hyperlink" Target="https://ru.wikipedia.org/wiki/%D0%91%D0%B8%D0%BE%D0%BB%D0%BE%D0%B3%D0%B8%D1%87%D0%B5%D1%81%D0%BA%D0%B8%D0%B9_%D0%B2%D0%B8%D0%B4" TargetMode="External"/><Relationship Id="rId4" Type="http://schemas.openxmlformats.org/officeDocument/2006/relationships/hyperlink" Target="https://ru.wikipedia.org/wiki/%D0%AF%D0%BF%D0%BE%D0%BD%D1%81%D0%BA%D0%B8%D0%B9_%D1%8F%D0%B7%D1%8B%D0%BA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alend.ru/holidays/0/0/2667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calend.ru/events/4494/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Внеклассное мероприятие к Международному Дню Чая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4939640" cy="1752600"/>
          </a:xfrm>
        </p:spPr>
        <p:txBody>
          <a:bodyPr>
            <a:normAutofit fontScale="77500" lnSpcReduction="20000"/>
          </a:bodyPr>
          <a:lstStyle/>
          <a:p>
            <a:endParaRPr lang="ru-RU" sz="2800" b="1" dirty="0"/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школа №340 Невского района 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Санкт- Петербурга</a:t>
            </a:r>
          </a:p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  и географии – 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Кулагина Татьяна Геннадьевна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80499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Краткая история чая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b="1" dirty="0"/>
              <a:t>Родина чая - Китай. Первое упоминание о чайном растении встречается в I веке нашей эры, во время правления династии </a:t>
            </a:r>
            <a:r>
              <a:rPr lang="ru-RU" b="1" dirty="0" err="1"/>
              <a:t>Хань</a:t>
            </a:r>
            <a:r>
              <a:rPr lang="ru-RU" b="1" dirty="0"/>
              <a:t> - тогда же появился и иероглиф "</a:t>
            </a:r>
            <a:r>
              <a:rPr lang="ru-RU" b="1" dirty="0" err="1"/>
              <a:t>ча</a:t>
            </a:r>
            <a:r>
              <a:rPr lang="ru-RU" b="1" dirty="0"/>
              <a:t>". Но есть сведения, что китайцы знали чай уже в III веке до нашей эры. О том, как люди обнаружили чайный куст, в Китае сложена романтическая легенда - в 2737 году до нашей эры в чашку божественного земледельца </a:t>
            </a:r>
            <a:r>
              <a:rPr lang="ru-RU" b="1" dirty="0" err="1"/>
              <a:t>Шэнь</a:t>
            </a:r>
            <a:r>
              <a:rPr lang="ru-RU" b="1" dirty="0"/>
              <a:t> </a:t>
            </a:r>
            <a:r>
              <a:rPr lang="ru-RU" b="1" dirty="0" err="1"/>
              <a:t>Нуна</a:t>
            </a:r>
            <a:r>
              <a:rPr lang="ru-RU" b="1" dirty="0"/>
              <a:t> случайно попали листья чайного растения. Попробовав отвар, он якобы был потрясен его вкусом и тонизирующим эффектом, и стал пить ежедневно.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09578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/>
              <a:t>Европейцы узнали чай в это время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6000" dirty="0"/>
              <a:t>1.   в  20 веке</a:t>
            </a:r>
          </a:p>
          <a:p>
            <a:r>
              <a:rPr lang="ru-RU" sz="6000" dirty="0"/>
              <a:t>2.   в 16веке</a:t>
            </a:r>
          </a:p>
          <a:p>
            <a:r>
              <a:rPr lang="ru-RU" sz="6000" dirty="0"/>
              <a:t>3.   в 19 веке</a:t>
            </a:r>
          </a:p>
          <a:p>
            <a:r>
              <a:rPr lang="ru-RU" sz="6000" dirty="0"/>
              <a:t>4.   в 17 веке</a:t>
            </a:r>
          </a:p>
        </p:txBody>
      </p:sp>
    </p:spTree>
    <p:extLst>
      <p:ext uri="{BB962C8B-B14F-4D97-AF65-F5344CB8AC3E}">
        <p14:creationId xmlns:p14="http://schemas.microsoft.com/office/powerpoint/2010/main" val="18347245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Распространение чая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82296" indent="0">
              <a:buNone/>
            </a:pPr>
            <a:endParaRPr lang="ru-RU" sz="1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475656" y="1556792"/>
            <a:ext cx="71287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Европа узнала чай лишь в начале 16 века - в 1517 году португальские мореплаватели привезли его в дар своему королю. Но по-настоящему Старый свет "распробовал" чай почти сто лет спустя, когда голландские суда доставили в Европу первые партии "китайской травы".</a:t>
            </a:r>
          </a:p>
          <a:p>
            <a:r>
              <a:rPr lang="ru-RU" b="1" dirty="0"/>
              <a:t>С восторгом принимает чай консервативная Англия - в 1664 году Ост-Индская компания присылает королю Карлу ценный подарок - два фунта чая, и с этого времени чай раз и навсегда покоряет туманный Альбион. Появляются чайные магазины, а в 1717 году в Лондоне открывается "чайный дом" "Золотой лев". В отличие от пабов - пивных баров, где собирались исключительно мужчины, новая чайная открыта и для женщин.</a:t>
            </a:r>
          </a:p>
          <a:p>
            <a:r>
              <a:rPr lang="ru-RU" b="1" i="1" dirty="0">
                <a:solidFill>
                  <a:srgbClr val="FF0000"/>
                </a:solidFill>
              </a:rPr>
              <a:t>В России чай появился в 17 веке: в 1638 году русский посол боярин Василий Старков привез царю Михаилу Федоровичу дары от монгольского Алтын-хана - среди знаменитых монгольских атласов и мехов лежали свертки с сухими листьями. </a:t>
            </a:r>
          </a:p>
        </p:txBody>
      </p:sp>
    </p:spTree>
    <p:extLst>
      <p:ext uri="{BB962C8B-B14F-4D97-AF65-F5344CB8AC3E}">
        <p14:creationId xmlns:p14="http://schemas.microsoft.com/office/powerpoint/2010/main" val="3544904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Чай представляет собой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/>
              <a:t>1. </a:t>
            </a:r>
            <a:r>
              <a:rPr lang="ru-RU" sz="4000" b="1" dirty="0"/>
              <a:t>Корни чайного дерева</a:t>
            </a:r>
          </a:p>
          <a:p>
            <a:r>
              <a:rPr lang="ru-RU" sz="4000" b="1" dirty="0"/>
              <a:t>2.  Листья чайного куста</a:t>
            </a:r>
          </a:p>
          <a:p>
            <a:r>
              <a:rPr lang="ru-RU" sz="4000" b="1" dirty="0"/>
              <a:t>3. Цветки чайного куста</a:t>
            </a:r>
          </a:p>
        </p:txBody>
      </p:sp>
    </p:spTree>
    <p:extLst>
      <p:ext uri="{BB962C8B-B14F-4D97-AF65-F5344CB8AC3E}">
        <p14:creationId xmlns:p14="http://schemas.microsoft.com/office/powerpoint/2010/main" val="3920743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Чайный куст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https://dik.academic.ru/pictures/wiki/files/50/200px-%C3%87ay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3736" y="1447800"/>
            <a:ext cx="5904656" cy="442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35921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/>
              <a:t>Чай</a:t>
            </a:r>
            <a:r>
              <a:rPr lang="vi-VN" dirty="0"/>
              <a:t>, </a:t>
            </a:r>
            <a:r>
              <a:rPr lang="vi-VN" b="1" dirty="0"/>
              <a:t>ча́йный куст</a:t>
            </a:r>
            <a:r>
              <a:rPr lang="vi-VN" dirty="0"/>
              <a:t>, или </a:t>
            </a:r>
            <a:r>
              <a:rPr lang="vi-VN" b="1" dirty="0"/>
              <a:t>каме́лия кита́йская</a:t>
            </a:r>
            <a:r>
              <a:rPr lang="vi-VN" dirty="0"/>
              <a:t> (</a:t>
            </a:r>
            <a:r>
              <a:rPr lang="vi-VN" dirty="0">
                <a:hlinkClick r:id="rId2" tooltip="Латинский язык"/>
              </a:rPr>
              <a:t>лат.</a:t>
            </a:r>
            <a:r>
              <a:rPr lang="vi-VN" dirty="0"/>
              <a:t> </a:t>
            </a:r>
            <a:r>
              <a:rPr lang="en-US" i="1" dirty="0"/>
              <a:t>Caméllia sinénsis</a:t>
            </a:r>
            <a:r>
              <a:rPr lang="en-US" dirty="0"/>
              <a:t>, </a:t>
            </a:r>
            <a:r>
              <a:rPr lang="vi-VN" dirty="0">
                <a:hlinkClick r:id="rId3" tooltip="Китайский язык"/>
              </a:rPr>
              <a:t>кит.</a:t>
            </a:r>
            <a:r>
              <a:rPr lang="vi-VN" dirty="0"/>
              <a:t> </a:t>
            </a:r>
            <a:r>
              <a:rPr lang="ja-JP" altLang="en-US" dirty="0"/>
              <a:t>茶 </a:t>
            </a:r>
            <a:r>
              <a:rPr lang="en-US" altLang="ja-JP" dirty="0"/>
              <a:t>«</a:t>
            </a:r>
            <a:r>
              <a:rPr lang="vi-VN" dirty="0"/>
              <a:t>ча», </a:t>
            </a:r>
            <a:r>
              <a:rPr lang="vi-VN" dirty="0">
                <a:hlinkClick r:id="rId4" tooltip="Японский язык"/>
              </a:rPr>
              <a:t>яп.</a:t>
            </a:r>
            <a:r>
              <a:rPr lang="vi-VN" dirty="0"/>
              <a:t> </a:t>
            </a:r>
            <a:r>
              <a:rPr lang="ja-JP" altLang="en-US" dirty="0"/>
              <a:t>茶 </a:t>
            </a:r>
            <a:r>
              <a:rPr lang="en-US" altLang="ja-JP" dirty="0"/>
              <a:t>«</a:t>
            </a:r>
            <a:r>
              <a:rPr lang="vi-VN" dirty="0"/>
              <a:t>тя») — растение; </a:t>
            </a:r>
            <a:r>
              <a:rPr lang="vi-VN" dirty="0">
                <a:hlinkClick r:id="rId5" tooltip="Биологический вид"/>
              </a:rPr>
              <a:t>вид</a:t>
            </a:r>
            <a:r>
              <a:rPr lang="vi-VN" dirty="0"/>
              <a:t> рода </a:t>
            </a:r>
            <a:r>
              <a:rPr lang="vi-VN" dirty="0">
                <a:hlinkClick r:id="rId6" tooltip="Камелия"/>
              </a:rPr>
              <a:t>Камелия</a:t>
            </a:r>
            <a:r>
              <a:rPr lang="vi-VN" dirty="0"/>
              <a:t> семейства </a:t>
            </a:r>
            <a:r>
              <a:rPr lang="vi-VN" dirty="0">
                <a:hlinkClick r:id="rId7" tooltip="Чайные"/>
              </a:rPr>
              <a:t>Чайные</a:t>
            </a:r>
            <a:r>
              <a:rPr lang="vi-VN" dirty="0"/>
              <a:t> (</a:t>
            </a:r>
            <a:r>
              <a:rPr lang="en-US" i="1" dirty="0"/>
              <a:t>Theaceae</a:t>
            </a:r>
            <a:r>
              <a:rPr lang="en-US" dirty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704644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Верите ли вы что …?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1</a:t>
            </a:r>
            <a:r>
              <a:rPr lang="ru-RU" b="1" dirty="0"/>
              <a:t>.  Для зеленого чая собирают верхние зеленые листочки с чайного куста</a:t>
            </a:r>
          </a:p>
          <a:p>
            <a:endParaRPr lang="ru-RU" b="1" dirty="0"/>
          </a:p>
          <a:p>
            <a:r>
              <a:rPr lang="ru-RU" b="1" dirty="0"/>
              <a:t>2.  А для черного чая- опавшие  листья чайного куста</a:t>
            </a:r>
          </a:p>
        </p:txBody>
      </p:sp>
    </p:spTree>
    <p:extLst>
      <p:ext uri="{BB962C8B-B14F-4D97-AF65-F5344CB8AC3E}">
        <p14:creationId xmlns:p14="http://schemas.microsoft.com/office/powerpoint/2010/main" val="3542002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b="1" dirty="0"/>
              <a:t>Для любого чая используют только верхние зеленые листочки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142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Верите ли вы что …?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/>
              <a:t> </a:t>
            </a:r>
            <a:r>
              <a:rPr lang="ru-RU" sz="4000" b="1" dirty="0"/>
              <a:t>Заваренный чай является природным индикатором и меняет цвет в кислой и щелочной среде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682007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24421" t="23487" r="36745" b="22776"/>
          <a:stretch/>
        </p:blipFill>
        <p:spPr bwMode="auto">
          <a:xfrm>
            <a:off x="3851920" y="3284984"/>
            <a:ext cx="4968314" cy="280831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Рисунок 2"/>
          <p:cNvPicPr/>
          <p:nvPr/>
        </p:nvPicPr>
        <p:blipFill rotWithShape="1">
          <a:blip r:embed="rId3"/>
          <a:srcRect l="9008" t="17438" r="22131" b="10320"/>
          <a:stretch/>
        </p:blipFill>
        <p:spPr bwMode="auto">
          <a:xfrm>
            <a:off x="1619672" y="404664"/>
            <a:ext cx="4176464" cy="273630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618484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oboi.cc/1440-900-100-uploads/new/big/oboik.ru_217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367" y="99896"/>
            <a:ext cx="8905834" cy="665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5" y="4149080"/>
            <a:ext cx="590465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Грузинский:</a:t>
            </a:r>
            <a:r>
              <a:rPr lang="ru-RU" b="1" dirty="0"/>
              <a:t> </a:t>
            </a:r>
            <a:r>
              <a:rPr lang="ka-GE" sz="8000" dirty="0"/>
              <a:t>თეა</a:t>
            </a:r>
            <a:endParaRPr lang="ru-RU" sz="8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7585" y="949370"/>
            <a:ext cx="374669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Японский: </a:t>
            </a:r>
            <a:r>
              <a:rPr lang="ja-JP" altLang="en-US" sz="8000" dirty="0"/>
              <a:t>茶</a:t>
            </a:r>
            <a:endParaRPr lang="ru-RU" sz="8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27585" y="2348880"/>
            <a:ext cx="52565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Китайский: </a:t>
            </a:r>
            <a:r>
              <a:rPr lang="ja-JP" altLang="en-US" sz="8000" dirty="0"/>
              <a:t>茶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1338636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Верите ли вы что …?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/>
              <a:t> В составе чая содержание кофеина  выше ,чем в кофе</a:t>
            </a:r>
          </a:p>
        </p:txBody>
      </p:sp>
    </p:spTree>
    <p:extLst>
      <p:ext uri="{BB962C8B-B14F-4D97-AF65-F5344CB8AC3E}">
        <p14:creationId xmlns:p14="http://schemas.microsoft.com/office/powerpoint/2010/main" val="365316890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Однозначного ответа нет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 Все зависит от сорта и чая ,и кофе</a:t>
            </a:r>
          </a:p>
          <a:p>
            <a:endParaRPr lang="ru-RU" b="1" dirty="0"/>
          </a:p>
          <a:p>
            <a:r>
              <a:rPr lang="ru-RU" b="1" dirty="0"/>
              <a:t>И способа приготовления напитков</a:t>
            </a:r>
          </a:p>
        </p:txBody>
      </p:sp>
    </p:spTree>
    <p:extLst>
      <p:ext uri="{BB962C8B-B14F-4D97-AF65-F5344CB8AC3E}">
        <p14:creationId xmlns:p14="http://schemas.microsoft.com/office/powerpoint/2010/main" val="2520395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17468" t="12536" r="35577" b="21366"/>
          <a:stretch/>
        </p:blipFill>
        <p:spPr bwMode="auto">
          <a:xfrm>
            <a:off x="1547664" y="332656"/>
            <a:ext cx="7200800" cy="60486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4955504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ЧАЕПИТИЕ ПО ………</a:t>
            </a:r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4375" y="1447800"/>
            <a:ext cx="6400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4460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9"/>
          <a:stretch/>
        </p:blipFill>
        <p:spPr bwMode="auto">
          <a:xfrm>
            <a:off x="1337548" y="693068"/>
            <a:ext cx="6762844" cy="532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247650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>
                <a:solidFill>
                  <a:schemeClr val="tx1"/>
                </a:solidFill>
              </a:rPr>
              <a:t>Флаг Китайской Народной Республики</a:t>
            </a: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636" y="1610674"/>
            <a:ext cx="6712278" cy="447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02454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7061770" cy="5296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83326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37087" y="476672"/>
            <a:ext cx="28696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accent1">
                    <a:lumMod val="50000"/>
                  </a:schemeClr>
                </a:solidFill>
              </a:rPr>
              <a:t>Флаг Индии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284" y="2132856"/>
            <a:ext cx="6086014" cy="4065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877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8014" y="1556792"/>
            <a:ext cx="7136470" cy="43204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907248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988840"/>
            <a:ext cx="6079836" cy="406133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9672" y="764704"/>
            <a:ext cx="377693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/>
              <a:t>ФЛАГ ЯПОНИИ</a:t>
            </a:r>
          </a:p>
        </p:txBody>
      </p:sp>
    </p:spTree>
    <p:extLst>
      <p:ext uri="{BB962C8B-B14F-4D97-AF65-F5344CB8AC3E}">
        <p14:creationId xmlns:p14="http://schemas.microsoft.com/office/powerpoint/2010/main" val="39683597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oboi.cc/1440-900-100-uploads/new/big/oboik.ru_217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082" y="91252"/>
            <a:ext cx="8905834" cy="665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620688"/>
            <a:ext cx="4769126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/>
              <a:t>Греческий: </a:t>
            </a:r>
            <a:r>
              <a:rPr lang="el-GR" sz="8000" dirty="0"/>
              <a:t>τσάι</a:t>
            </a:r>
            <a:endParaRPr lang="ru-RU" sz="8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492896"/>
            <a:ext cx="456387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Персидский: </a:t>
            </a:r>
            <a:r>
              <a:rPr lang="ar-AE" sz="8000" dirty="0"/>
              <a:t>چای</a:t>
            </a:r>
            <a:endParaRPr lang="ru-RU" sz="8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4869160"/>
            <a:ext cx="41764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Хинди: </a:t>
            </a:r>
            <a:r>
              <a:rPr lang="hi-IN" sz="8000" dirty="0"/>
              <a:t>चाय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9804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5637" y="833017"/>
            <a:ext cx="6907828" cy="490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89128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339752" y="1052736"/>
            <a:ext cx="633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/>
              <a:t>ФЛАГ ВЕЛИКОБРИТАНИИ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988840"/>
            <a:ext cx="6480720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489003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8430" y="922510"/>
            <a:ext cx="6884600" cy="5098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93618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31840" y="908720"/>
            <a:ext cx="48965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/>
              <a:t>ФЛАГ РОССИИ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4792" y="2319164"/>
            <a:ext cx="5682408" cy="3747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20731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oboi.cc/1440-900-100-uploads/new/big/oboik.ru_217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533" y="91252"/>
            <a:ext cx="8905834" cy="665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332656"/>
            <a:ext cx="374249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Корейский</a:t>
            </a:r>
            <a:r>
              <a:rPr lang="ru-RU" b="1" dirty="0"/>
              <a:t>: </a:t>
            </a:r>
            <a:r>
              <a:rPr lang="ko-KR" altLang="en-US" sz="8000" dirty="0"/>
              <a:t>차</a:t>
            </a:r>
            <a:endParaRPr lang="ru-RU" sz="8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988840"/>
            <a:ext cx="479701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Французский: </a:t>
            </a:r>
            <a:r>
              <a:rPr lang="en-US" sz="8000" dirty="0"/>
              <a:t>thé</a:t>
            </a:r>
            <a:endParaRPr lang="ru-RU" sz="8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27584" y="4653136"/>
            <a:ext cx="440614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/>
              <a:t>Английский: </a:t>
            </a:r>
            <a:r>
              <a:rPr lang="en-US" sz="8000" dirty="0"/>
              <a:t>tea</a:t>
            </a: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98049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26763" t="28775" r="39423" b="27065"/>
          <a:stretch/>
        </p:blipFill>
        <p:spPr bwMode="auto">
          <a:xfrm>
            <a:off x="1331640" y="260648"/>
            <a:ext cx="2664296" cy="208823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23397" t="13106" r="34775" b="9685"/>
          <a:stretch/>
        </p:blipFill>
        <p:spPr bwMode="auto">
          <a:xfrm>
            <a:off x="6012160" y="224644"/>
            <a:ext cx="2324368" cy="216024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Объект 3">
            <a:extLst>
              <a:ext uri="{FF2B5EF4-FFF2-40B4-BE49-F238E27FC236}">
                <a16:creationId xmlns:a16="http://schemas.microsoft.com/office/drawing/2014/main" id="{C2C34AE4-CD33-46A7-ADF3-DE5DA31FD2A8}"/>
              </a:ext>
            </a:extLst>
          </p:cNvPr>
          <p:cNvPicPr>
            <a:picLocks/>
          </p:cNvPicPr>
          <p:nvPr/>
        </p:nvPicPr>
        <p:blipFill rotWithShape="1">
          <a:blip r:embed="rId4"/>
          <a:srcRect l="30610" t="14530" r="42948" b="17948"/>
          <a:stretch/>
        </p:blipFill>
        <p:spPr bwMode="auto">
          <a:xfrm>
            <a:off x="1547664" y="2852936"/>
            <a:ext cx="2520280" cy="252028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B7ED6AA-E55E-4862-8675-0C9BC5BFD809}"/>
              </a:ext>
            </a:extLst>
          </p:cNvPr>
          <p:cNvPicPr/>
          <p:nvPr/>
        </p:nvPicPr>
        <p:blipFill rotWithShape="1">
          <a:blip r:embed="rId5"/>
          <a:srcRect l="32692" t="10541" r="44391" b="9401"/>
          <a:stretch/>
        </p:blipFill>
        <p:spPr bwMode="auto">
          <a:xfrm>
            <a:off x="5148064" y="2708920"/>
            <a:ext cx="2520280" cy="302433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42271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oboi.cc/1440-900-100-uploads/new/big/oboik.ru_2173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66" y="76297"/>
            <a:ext cx="8905834" cy="665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27584" y="764704"/>
            <a:ext cx="7848872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dirty="0"/>
              <a:t>Чай</a:t>
            </a:r>
            <a:r>
              <a:rPr lang="ru-RU" sz="1200" dirty="0"/>
              <a:t> </a:t>
            </a:r>
          </a:p>
          <a:p>
            <a:r>
              <a:rPr lang="ru-RU" sz="2400" dirty="0"/>
              <a:t>Генеральная Ассамблея ООН в декабре 2019 года своей резолюцией (A/RES/74/241) провозгласила 21мая </a:t>
            </a:r>
            <a:r>
              <a:rPr lang="ru-RU" sz="2400" b="1" dirty="0"/>
              <a:t>Международным днём чая</a:t>
            </a:r>
            <a:r>
              <a:rPr lang="ru-RU" sz="2400" dirty="0"/>
              <a:t> (</a:t>
            </a:r>
            <a:r>
              <a:rPr lang="ru-RU" sz="2400" dirty="0" err="1"/>
              <a:t>International</a:t>
            </a:r>
            <a:r>
              <a:rPr lang="ru-RU" sz="2400" dirty="0"/>
              <a:t> </a:t>
            </a:r>
            <a:r>
              <a:rPr lang="ru-RU" sz="2400" dirty="0" err="1"/>
              <a:t>Tea</a:t>
            </a:r>
            <a:r>
              <a:rPr lang="ru-RU" sz="2400" dirty="0"/>
              <a:t> </a:t>
            </a:r>
            <a:r>
              <a:rPr lang="ru-RU" sz="2400" dirty="0" err="1"/>
              <a:t>Day</a:t>
            </a:r>
            <a:r>
              <a:rPr lang="ru-RU" sz="2400" dirty="0"/>
              <a:t>).</a:t>
            </a:r>
          </a:p>
          <a:p>
            <a:r>
              <a:rPr lang="ru-RU" sz="2400" dirty="0"/>
              <a:t>После состоявшихся Всемирных Общественных форумов, проходивших в Мумбае в 2004 году и Порту-Алегри в 2005-м, начали отмечать </a:t>
            </a:r>
            <a:r>
              <a:rPr lang="ru-RU" sz="2400" dirty="0">
                <a:hlinkClick r:id="rId3"/>
              </a:rPr>
              <a:t>День чая</a:t>
            </a:r>
            <a:r>
              <a:rPr lang="ru-RU" sz="2400" dirty="0"/>
              <a:t>, выбрав в качестве даты празднования 15 декабря, напоминая о том, что в чайной индустрии ещё достаточно проблем, требующих внимания и решения. Эту дату связывали и с кануном событий 16 декабря 1773 года, вошедших в историю под названием </a:t>
            </a:r>
            <a:r>
              <a:rPr lang="ru-RU" sz="2400" dirty="0">
                <a:hlinkClick r:id="rId4"/>
              </a:rPr>
              <a:t>«Бостонское чаепитие»</a:t>
            </a:r>
            <a:r>
              <a:rPr lang="ru-RU" sz="2400" dirty="0"/>
              <a:t>.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80499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/>
              <a:t>Пословицы о чае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82296" indent="0">
              <a:buNone/>
            </a:pPr>
            <a:endParaRPr lang="ru-RU" dirty="0"/>
          </a:p>
          <a:p>
            <a:r>
              <a:rPr lang="ru-RU" b="1" dirty="0"/>
              <a:t>Выпей чайку — забудешь тоску.</a:t>
            </a:r>
          </a:p>
          <a:p>
            <a:r>
              <a:rPr lang="ru-RU" b="1" dirty="0"/>
              <a:t>Пей чай – удовольствие получай.</a:t>
            </a:r>
          </a:p>
          <a:p>
            <a:r>
              <a:rPr lang="ru-RU" b="1" dirty="0"/>
              <a:t>Пей чай, не вдавайся в печаль.</a:t>
            </a:r>
          </a:p>
          <a:p>
            <a:r>
              <a:rPr lang="ru-RU" b="1" dirty="0"/>
              <a:t>Чай не пить, так на свете не жить.</a:t>
            </a:r>
          </a:p>
          <a:p>
            <a:r>
              <a:rPr lang="ru-RU" b="1" dirty="0"/>
              <a:t>Я сижу, чай пью — и ты заходи, чай пей!</a:t>
            </a:r>
          </a:p>
          <a:p>
            <a:r>
              <a:rPr lang="ru-RU" b="1" dirty="0"/>
              <a:t>Чай не пьёшь — откуда силу возьмёшь?</a:t>
            </a:r>
          </a:p>
          <a:p>
            <a:r>
              <a:rPr lang="ru-RU" b="1" dirty="0"/>
              <a:t>Чай пьёшь – до ста лет проживёшь</a:t>
            </a:r>
          </a:p>
          <a:p>
            <a:r>
              <a:rPr lang="ru-RU" b="1" dirty="0"/>
              <a:t>Чай крепче, если он с добрым другом разделён.</a:t>
            </a:r>
          </a:p>
          <a:p>
            <a:r>
              <a:rPr lang="ru-RU" b="1" dirty="0"/>
              <a:t>Чай не пил — какая сила, чай попил — совсем устал.</a:t>
            </a:r>
          </a:p>
          <a:p>
            <a:r>
              <a:rPr lang="ru-RU" b="1" dirty="0"/>
              <a:t>В хорошей посуде и чай вкуснее.</a:t>
            </a:r>
          </a:p>
          <a:p>
            <a:r>
              <a:rPr lang="ru-RU" b="1" dirty="0"/>
              <a:t>Выпьешь чаю – прибавятся силы.</a:t>
            </a:r>
          </a:p>
          <a:p>
            <a:pPr marL="82296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793268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7C94BFC-D2B4-44D7-8A94-862621DBB2CA}"/>
              </a:ext>
            </a:extLst>
          </p:cNvPr>
          <p:cNvSpPr/>
          <p:nvPr/>
        </p:nvSpPr>
        <p:spPr>
          <a:xfrm>
            <a:off x="1475656" y="260649"/>
            <a:ext cx="3240360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А. С. Пушкин</a:t>
            </a:r>
            <a:endParaRPr lang="ru-RU" dirty="0"/>
          </a:p>
          <a:p>
            <a:r>
              <a:rPr lang="ru-RU" b="1" dirty="0"/>
              <a:t>Роман в стихах</a:t>
            </a:r>
            <a:endParaRPr lang="ru-RU" dirty="0"/>
          </a:p>
          <a:p>
            <a:r>
              <a:rPr lang="ru-RU" b="1" dirty="0"/>
              <a:t>Евгений Онегин</a:t>
            </a:r>
            <a:endParaRPr lang="ru-RU" dirty="0"/>
          </a:p>
          <a:p>
            <a:r>
              <a:rPr lang="ru-RU" b="1" dirty="0"/>
              <a:t>Глава III</a:t>
            </a:r>
            <a:endParaRPr lang="ru-RU" dirty="0"/>
          </a:p>
          <a:p>
            <a:r>
              <a:rPr lang="ru-RU" b="1" dirty="0"/>
              <a:t>Строфа XXXVII</a:t>
            </a:r>
            <a:endParaRPr lang="ru-RU" dirty="0"/>
          </a:p>
          <a:p>
            <a:r>
              <a:rPr lang="ru-RU" dirty="0"/>
              <a:t> </a:t>
            </a:r>
          </a:p>
          <a:p>
            <a:r>
              <a:rPr lang="ru-RU" dirty="0"/>
              <a:t>Смеркалось; на столе, блистая,</a:t>
            </a:r>
          </a:p>
          <a:p>
            <a:r>
              <a:rPr lang="ru-RU" dirty="0"/>
              <a:t>Шипел вечерний самовар,</a:t>
            </a:r>
          </a:p>
          <a:p>
            <a:r>
              <a:rPr lang="ru-RU" dirty="0"/>
              <a:t>Китайский чайник нагревая;</a:t>
            </a:r>
          </a:p>
          <a:p>
            <a:r>
              <a:rPr lang="ru-RU" dirty="0"/>
              <a:t>Под ним клубился легкий пар.</a:t>
            </a:r>
          </a:p>
          <a:p>
            <a:r>
              <a:rPr lang="ru-RU" dirty="0"/>
              <a:t>Разлитый Ольгиной рукою,</a:t>
            </a:r>
          </a:p>
          <a:p>
            <a:r>
              <a:rPr lang="ru-RU" dirty="0"/>
              <a:t>По чашкам темною </a:t>
            </a:r>
            <a:r>
              <a:rPr lang="ru-RU" dirty="0" err="1"/>
              <a:t>струею</a:t>
            </a:r>
            <a:endParaRPr lang="ru-RU" dirty="0"/>
          </a:p>
          <a:p>
            <a:r>
              <a:rPr lang="ru-RU" dirty="0"/>
              <a:t>Уже душистый чай бежал,</a:t>
            </a:r>
          </a:p>
          <a:p>
            <a:r>
              <a:rPr lang="ru-RU" dirty="0"/>
              <a:t>И сливки мальчик подавал;</a:t>
            </a:r>
          </a:p>
          <a:p>
            <a:r>
              <a:rPr lang="ru-RU" dirty="0"/>
              <a:t>Татьяна пред окном стояла,</a:t>
            </a:r>
          </a:p>
          <a:p>
            <a:r>
              <a:rPr lang="ru-RU" dirty="0"/>
              <a:t>На стекла хладные дыша,</a:t>
            </a:r>
          </a:p>
          <a:p>
            <a:r>
              <a:rPr lang="ru-RU" dirty="0"/>
              <a:t>Задумавшись, моя душа,</a:t>
            </a:r>
          </a:p>
          <a:p>
            <a:r>
              <a:rPr lang="ru-RU" dirty="0"/>
              <a:t>Прелестным пальчиком писала</a:t>
            </a:r>
          </a:p>
          <a:p>
            <a:r>
              <a:rPr lang="ru-RU" dirty="0"/>
              <a:t>На отуманенном стекле</a:t>
            </a:r>
          </a:p>
          <a:p>
            <a:r>
              <a:rPr lang="ru-RU" dirty="0"/>
              <a:t>Заветный вензель О да Е.</a:t>
            </a:r>
          </a:p>
        </p:txBody>
      </p:sp>
      <p:pic>
        <p:nvPicPr>
          <p:cNvPr id="3" name="Рисунок 2" descr="http://itd3.mycdn.me/image?id=543254972664&amp;t=20&amp;plc=WEB&amp;tkn=*ideX7vCUdSyR5wWfem3widhnxdM">
            <a:extLst>
              <a:ext uri="{FF2B5EF4-FFF2-40B4-BE49-F238E27FC236}">
                <a16:creationId xmlns:a16="http://schemas.microsoft.com/office/drawing/2014/main" id="{87ADFDEC-F66E-471F-8FFB-023B48C9773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888365"/>
            <a:ext cx="3228975" cy="50812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44881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260648"/>
            <a:ext cx="7498080" cy="1143000"/>
          </a:xfrm>
        </p:spPr>
        <p:txBody>
          <a:bodyPr/>
          <a:lstStyle/>
          <a:p>
            <a:pPr algn="ctr"/>
            <a:r>
              <a:rPr lang="ru-RU" b="1" dirty="0"/>
              <a:t>РОДИНА ЧАЯ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dirty="0"/>
              <a:t>1. Россия</a:t>
            </a:r>
          </a:p>
          <a:p>
            <a:r>
              <a:rPr lang="ru-RU" sz="5400" b="1" dirty="0"/>
              <a:t>2. Япония</a:t>
            </a:r>
          </a:p>
          <a:p>
            <a:r>
              <a:rPr lang="ru-RU" sz="5400" b="1" dirty="0"/>
              <a:t>3.Китай</a:t>
            </a:r>
          </a:p>
          <a:p>
            <a:r>
              <a:rPr lang="ru-RU" sz="5400" b="1" dirty="0"/>
              <a:t>4.Англия</a:t>
            </a:r>
          </a:p>
        </p:txBody>
      </p:sp>
    </p:spTree>
    <p:extLst>
      <p:ext uri="{BB962C8B-B14F-4D97-AF65-F5344CB8AC3E}">
        <p14:creationId xmlns:p14="http://schemas.microsoft.com/office/powerpoint/2010/main" val="221611005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272</TotalTime>
  <Words>783</Words>
  <Application>Microsoft Office PowerPoint</Application>
  <PresentationFormat>Экран (4:3)</PresentationFormat>
  <Paragraphs>93</Paragraphs>
  <Slides>33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42" baseType="lpstr">
      <vt:lpstr>Calibri</vt:lpstr>
      <vt:lpstr>Corbel</vt:lpstr>
      <vt:lpstr>Gill Sans MT</vt:lpstr>
      <vt:lpstr>Sylfaen</vt:lpstr>
      <vt:lpstr>Tahoma</vt:lpstr>
      <vt:lpstr>Times New Roman</vt:lpstr>
      <vt:lpstr>Verdana</vt:lpstr>
      <vt:lpstr>Wingdings 2</vt:lpstr>
      <vt:lpstr>Солнцестояние</vt:lpstr>
      <vt:lpstr>Внеклассное мероприятие к Международному Дню Чая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Пословицы о чае </vt:lpstr>
      <vt:lpstr>Презентация PowerPoint</vt:lpstr>
      <vt:lpstr>РОДИНА ЧАЯ</vt:lpstr>
      <vt:lpstr>Краткая история чая </vt:lpstr>
      <vt:lpstr>Европейцы узнали чай в это время</vt:lpstr>
      <vt:lpstr>Распространение чая</vt:lpstr>
      <vt:lpstr>Чай представляет собой</vt:lpstr>
      <vt:lpstr>Чайный куст</vt:lpstr>
      <vt:lpstr>Презентация PowerPoint</vt:lpstr>
      <vt:lpstr>Верите ли вы что …?</vt:lpstr>
      <vt:lpstr>Презентация PowerPoint</vt:lpstr>
      <vt:lpstr>Верите ли вы что …?</vt:lpstr>
      <vt:lpstr>Презентация PowerPoint</vt:lpstr>
      <vt:lpstr>Верите ли вы что …?</vt:lpstr>
      <vt:lpstr>Однозначного ответа нет</vt:lpstr>
      <vt:lpstr>Презентация PowerPoint</vt:lpstr>
      <vt:lpstr>ЧАЕПИТИЕ ПО ………</vt:lpstr>
      <vt:lpstr>Презентация PowerPoint</vt:lpstr>
      <vt:lpstr>Флаг Китайской Народной Республики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ГБОУ ЦО № 133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Татьяна Геннадьевна Кулагина</dc:creator>
  <cp:lastModifiedBy>User</cp:lastModifiedBy>
  <cp:revision>28</cp:revision>
  <dcterms:created xsi:type="dcterms:W3CDTF">2018-12-11T10:20:17Z</dcterms:created>
  <dcterms:modified xsi:type="dcterms:W3CDTF">2022-10-29T13:21:04Z</dcterms:modified>
</cp:coreProperties>
</file>