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67" r:id="rId2"/>
    <p:sldId id="257" r:id="rId3"/>
    <p:sldId id="256" r:id="rId4"/>
    <p:sldId id="280" r:id="rId5"/>
    <p:sldId id="260" r:id="rId6"/>
    <p:sldId id="268" r:id="rId7"/>
    <p:sldId id="269" r:id="rId8"/>
    <p:sldId id="270" r:id="rId9"/>
    <p:sldId id="261" r:id="rId10"/>
    <p:sldId id="271" r:id="rId11"/>
    <p:sldId id="281" r:id="rId12"/>
    <p:sldId id="263" r:id="rId13"/>
    <p:sldId id="266" r:id="rId14"/>
    <p:sldId id="272" r:id="rId15"/>
    <p:sldId id="277" r:id="rId16"/>
    <p:sldId id="279" r:id="rId17"/>
    <p:sldId id="278"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9" d="100"/>
          <a:sy n="109" d="100"/>
        </p:scale>
        <p:origin x="-1608"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D7C13-675E-4570-BD20-42D6B166CC65}" type="datetimeFigureOut">
              <a:rPr lang="ru-RU" smtClean="0"/>
              <a:pPr/>
              <a:t>17.12.2021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8E397-77D8-443F-9A02-F8E5719EABEE}"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4F8E397-77D8-443F-9A02-F8E5719EABEE}" type="slidenum">
              <a:rPr lang="ru-RU" smtClean="0"/>
              <a:pPr/>
              <a:t>5</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47A7FC8-9C34-4BB8-8CAA-DF7CC0D3C2EF}" type="datetimeFigureOut">
              <a:rPr lang="ru-RU" smtClean="0"/>
              <a:pPr/>
              <a:t>17.12.2021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E577B54-3066-4EF1-9336-F3ECE0A190BE}"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47A7FC8-9C34-4BB8-8CAA-DF7CC0D3C2EF}" type="datetimeFigureOut">
              <a:rPr lang="ru-RU" smtClean="0"/>
              <a:pPr/>
              <a:t>17.12.2021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E577B54-3066-4EF1-9336-F3ECE0A190BE}"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47A7FC8-9C34-4BB8-8CAA-DF7CC0D3C2EF}" type="datetimeFigureOut">
              <a:rPr lang="ru-RU" smtClean="0"/>
              <a:pPr/>
              <a:t>17.12.2021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E577B54-3066-4EF1-9336-F3ECE0A190BE}"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47A7FC8-9C34-4BB8-8CAA-DF7CC0D3C2EF}" type="datetimeFigureOut">
              <a:rPr lang="ru-RU" smtClean="0"/>
              <a:pPr/>
              <a:t>17.12.2021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E577B54-3066-4EF1-9336-F3ECE0A190BE}"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47A7FC8-9C34-4BB8-8CAA-DF7CC0D3C2EF}" type="datetimeFigureOut">
              <a:rPr lang="ru-RU" smtClean="0"/>
              <a:pPr/>
              <a:t>17.12.2021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E577B54-3066-4EF1-9336-F3ECE0A190BE}"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47A7FC8-9C34-4BB8-8CAA-DF7CC0D3C2EF}" type="datetimeFigureOut">
              <a:rPr lang="ru-RU" smtClean="0"/>
              <a:pPr/>
              <a:t>17.12.2021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E577B54-3066-4EF1-9336-F3ECE0A190BE}"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47A7FC8-9C34-4BB8-8CAA-DF7CC0D3C2EF}" type="datetimeFigureOut">
              <a:rPr lang="ru-RU" smtClean="0"/>
              <a:pPr/>
              <a:t>17.12.2021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E577B54-3066-4EF1-9336-F3ECE0A190BE}"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47A7FC8-9C34-4BB8-8CAA-DF7CC0D3C2EF}" type="datetimeFigureOut">
              <a:rPr lang="ru-RU" smtClean="0"/>
              <a:pPr/>
              <a:t>17.12.2021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E577B54-3066-4EF1-9336-F3ECE0A190BE}"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47A7FC8-9C34-4BB8-8CAA-DF7CC0D3C2EF}" type="datetimeFigureOut">
              <a:rPr lang="ru-RU" smtClean="0"/>
              <a:pPr/>
              <a:t>17.12.2021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E577B54-3066-4EF1-9336-F3ECE0A190BE}"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47A7FC8-9C34-4BB8-8CAA-DF7CC0D3C2EF}" type="datetimeFigureOut">
              <a:rPr lang="ru-RU" smtClean="0"/>
              <a:pPr/>
              <a:t>17.12.2021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E577B54-3066-4EF1-9336-F3ECE0A190BE}"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47A7FC8-9C34-4BB8-8CAA-DF7CC0D3C2EF}" type="datetimeFigureOut">
              <a:rPr lang="ru-RU" smtClean="0"/>
              <a:pPr/>
              <a:t>17.12.2021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E577B54-3066-4EF1-9336-F3ECE0A190BE}"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7A7FC8-9C34-4BB8-8CAA-DF7CC0D3C2EF}" type="datetimeFigureOut">
              <a:rPr lang="ru-RU" smtClean="0"/>
              <a:pPr/>
              <a:t>17.12.2021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577B54-3066-4EF1-9336-F3ECE0A190BE}"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2" cstate="print"/>
          <a:srcRect/>
          <a:stretch>
            <a:fillRect/>
          </a:stretch>
        </p:blipFill>
        <p:spPr bwMode="auto">
          <a:xfrm>
            <a:off x="1" y="1700808"/>
            <a:ext cx="7956375" cy="5157192"/>
          </a:xfrm>
          <a:prstGeom prst="rect">
            <a:avLst/>
          </a:prstGeom>
          <a:noFill/>
          <a:ln w="9525">
            <a:noFill/>
            <a:miter lim="800000"/>
            <a:headEnd/>
            <a:tailEnd/>
          </a:ln>
          <a:effectLst/>
        </p:spPr>
      </p:pic>
      <p:sp>
        <p:nvSpPr>
          <p:cNvPr id="4" name="TextBox 3"/>
          <p:cNvSpPr txBox="1"/>
          <p:nvPr/>
        </p:nvSpPr>
        <p:spPr>
          <a:xfrm>
            <a:off x="0" y="0"/>
            <a:ext cx="9144000" cy="6678751"/>
          </a:xfrm>
          <a:prstGeom prst="rect">
            <a:avLst/>
          </a:prstGeom>
          <a:noFill/>
        </p:spPr>
        <p:txBody>
          <a:bodyPr wrap="square" rtlCol="0">
            <a:spAutoFit/>
          </a:bodyPr>
          <a:lstStyle/>
          <a:p>
            <a:pPr algn="ctr"/>
            <a:r>
              <a:rPr lang="ru-RU" sz="1400" b="1" dirty="0" smtClean="0">
                <a:latin typeface="Times New Roman" pitchFamily="18" charset="0"/>
                <a:cs typeface="Times New Roman" pitchFamily="18" charset="0"/>
              </a:rPr>
              <a:t>Муниципальное бюджетное образовательное учреждение «</a:t>
            </a:r>
            <a:r>
              <a:rPr lang="ru-RU" sz="1400" b="1" dirty="0" err="1" smtClean="0">
                <a:latin typeface="Times New Roman" pitchFamily="18" charset="0"/>
                <a:cs typeface="Times New Roman" pitchFamily="18" charset="0"/>
              </a:rPr>
              <a:t>Райковская</a:t>
            </a:r>
            <a:r>
              <a:rPr lang="ru-RU" sz="1400" b="1" dirty="0" smtClean="0">
                <a:latin typeface="Times New Roman" pitchFamily="18" charset="0"/>
                <a:cs typeface="Times New Roman" pitchFamily="18" charset="0"/>
              </a:rPr>
              <a:t> средняя общеобразовательная школа имени Н.И. Носова»  </a:t>
            </a:r>
            <a:r>
              <a:rPr lang="ru-RU" sz="1400" b="1" dirty="0" err="1" smtClean="0">
                <a:latin typeface="Times New Roman" pitchFamily="18" charset="0"/>
                <a:cs typeface="Times New Roman" pitchFamily="18" charset="0"/>
              </a:rPr>
              <a:t>Усть</a:t>
            </a:r>
            <a:r>
              <a:rPr lang="ru-RU" sz="1400" b="1" dirty="0" smtClean="0">
                <a:latin typeface="Times New Roman" pitchFamily="18" charset="0"/>
                <a:cs typeface="Times New Roman" pitchFamily="18" charset="0"/>
              </a:rPr>
              <a:t> – Абаканского района Республики </a:t>
            </a:r>
            <a:r>
              <a:rPr lang="ru-RU" sz="1400" b="1" dirty="0" smtClean="0">
                <a:latin typeface="Times New Roman" pitchFamily="18" charset="0"/>
                <a:cs typeface="Times New Roman" pitchFamily="18" charset="0"/>
              </a:rPr>
              <a:t>Хакасия</a:t>
            </a:r>
            <a:endParaRPr lang="ru-RU" b="1" dirty="0" smtClean="0">
              <a:latin typeface="Times New Roman" pitchFamily="18" charset="0"/>
              <a:cs typeface="Times New Roman" pitchFamily="18" charset="0"/>
            </a:endParaRPr>
          </a:p>
          <a:p>
            <a:pPr algn="ctr"/>
            <a:endParaRPr lang="ru-RU" b="1" dirty="0" smtClean="0">
              <a:latin typeface="Times New Roman" pitchFamily="18" charset="0"/>
              <a:cs typeface="Times New Roman" pitchFamily="18" charset="0"/>
            </a:endParaRPr>
          </a:p>
          <a:p>
            <a:pPr algn="ctr"/>
            <a:r>
              <a:rPr lang="ru-RU" b="1" dirty="0" smtClean="0">
                <a:solidFill>
                  <a:srgbClr val="7030A0"/>
                </a:solidFill>
                <a:latin typeface="Times New Roman" pitchFamily="18" charset="0"/>
                <a:cs typeface="Times New Roman" pitchFamily="18" charset="0"/>
              </a:rPr>
              <a:t>«</a:t>
            </a:r>
            <a:r>
              <a:rPr lang="ru-RU" b="1" dirty="0" smtClean="0">
                <a:solidFill>
                  <a:srgbClr val="7030A0"/>
                </a:solidFill>
                <a:latin typeface="Times New Roman" pitchFamily="18" charset="0"/>
                <a:cs typeface="Times New Roman" pitchFamily="18" charset="0"/>
              </a:rPr>
              <a:t>История моей семьи - традиции»</a:t>
            </a:r>
          </a:p>
          <a:p>
            <a:pPr algn="ctr"/>
            <a:r>
              <a:rPr lang="ru-RU" sz="2400" b="1" dirty="0" smtClean="0">
                <a:solidFill>
                  <a:srgbClr val="C00000"/>
                </a:solidFill>
                <a:latin typeface="Times New Roman" pitchFamily="18" charset="0"/>
                <a:cs typeface="Times New Roman" pitchFamily="18" charset="0"/>
              </a:rPr>
              <a:t>Моя семейная традиция.</a:t>
            </a:r>
          </a:p>
          <a:p>
            <a:pPr algn="ctr"/>
            <a:endParaRPr lang="ru-RU" b="1" dirty="0" smtClean="0">
              <a:solidFill>
                <a:srgbClr val="C00000"/>
              </a:solidFill>
              <a:latin typeface="Times New Roman" pitchFamily="18" charset="0"/>
              <a:cs typeface="Times New Roman" pitchFamily="18" charset="0"/>
            </a:endParaRPr>
          </a:p>
          <a:p>
            <a:pPr algn="ctr"/>
            <a:endParaRPr lang="ru-RU" b="1" dirty="0" smtClean="0">
              <a:solidFill>
                <a:srgbClr val="C00000"/>
              </a:solidFill>
              <a:latin typeface="Times New Roman" pitchFamily="18" charset="0"/>
              <a:cs typeface="Times New Roman" pitchFamily="18" charset="0"/>
            </a:endParaRPr>
          </a:p>
          <a:p>
            <a:pPr algn="ctr"/>
            <a:endParaRPr lang="ru-RU" b="1" dirty="0" smtClean="0">
              <a:solidFill>
                <a:srgbClr val="C00000"/>
              </a:solidFill>
              <a:latin typeface="Times New Roman" pitchFamily="18" charset="0"/>
              <a:cs typeface="Times New Roman" pitchFamily="18" charset="0"/>
            </a:endParaRPr>
          </a:p>
          <a:p>
            <a:pPr algn="ctr"/>
            <a:endParaRPr lang="ru-RU" b="1" dirty="0" smtClean="0">
              <a:solidFill>
                <a:srgbClr val="C00000"/>
              </a:solidFill>
              <a:latin typeface="Times New Roman" pitchFamily="18" charset="0"/>
              <a:cs typeface="Times New Roman" pitchFamily="18" charset="0"/>
            </a:endParaRPr>
          </a:p>
          <a:p>
            <a:pPr algn="ctr"/>
            <a:endParaRPr lang="ru-RU" b="1" dirty="0" smtClean="0">
              <a:solidFill>
                <a:srgbClr val="C00000"/>
              </a:solidFill>
              <a:latin typeface="Times New Roman" pitchFamily="18" charset="0"/>
              <a:cs typeface="Times New Roman" pitchFamily="18" charset="0"/>
            </a:endParaRPr>
          </a:p>
          <a:p>
            <a:pPr algn="ctr"/>
            <a:endParaRPr lang="ru-RU" b="1" dirty="0" smtClean="0">
              <a:solidFill>
                <a:srgbClr val="7030A0"/>
              </a:solidFill>
              <a:latin typeface="Times New Roman" pitchFamily="18" charset="0"/>
              <a:cs typeface="Times New Roman" pitchFamily="18" charset="0"/>
            </a:endParaRPr>
          </a:p>
          <a:p>
            <a:pPr algn="r"/>
            <a:r>
              <a:rPr lang="ru-RU" sz="2000" b="1" dirty="0" smtClean="0">
                <a:solidFill>
                  <a:srgbClr val="7030A0"/>
                </a:solidFill>
                <a:latin typeface="Times New Roman" pitchFamily="18" charset="0"/>
                <a:cs typeface="Times New Roman" pitchFamily="18" charset="0"/>
              </a:rPr>
              <a:t>Выполнил: </a:t>
            </a:r>
            <a:r>
              <a:rPr lang="ru-RU" sz="2000" b="1" dirty="0" err="1" smtClean="0">
                <a:solidFill>
                  <a:srgbClr val="7030A0"/>
                </a:solidFill>
                <a:latin typeface="Times New Roman" pitchFamily="18" charset="0"/>
                <a:cs typeface="Times New Roman" pitchFamily="18" charset="0"/>
              </a:rPr>
              <a:t>Чистобаев</a:t>
            </a:r>
            <a:r>
              <a:rPr lang="ru-RU" sz="2000" b="1" dirty="0" smtClean="0">
                <a:solidFill>
                  <a:srgbClr val="7030A0"/>
                </a:solidFill>
                <a:latin typeface="Times New Roman" pitchFamily="18" charset="0"/>
                <a:cs typeface="Times New Roman" pitchFamily="18" charset="0"/>
              </a:rPr>
              <a:t> Руслан</a:t>
            </a:r>
          </a:p>
          <a:p>
            <a:pPr algn="r"/>
            <a:r>
              <a:rPr lang="ru-RU" sz="2000" b="1" dirty="0" smtClean="0">
                <a:solidFill>
                  <a:srgbClr val="7030A0"/>
                </a:solidFill>
                <a:latin typeface="Times New Roman" pitchFamily="18" charset="0"/>
                <a:cs typeface="Times New Roman" pitchFamily="18" charset="0"/>
              </a:rPr>
              <a:t>учащийся 4 «Б» класса.</a:t>
            </a:r>
          </a:p>
          <a:p>
            <a:pPr algn="ctr"/>
            <a:endParaRPr lang="ru-RU" b="1" dirty="0" smtClean="0">
              <a:solidFill>
                <a:srgbClr val="7030A0"/>
              </a:solidFill>
              <a:latin typeface="Times New Roman" pitchFamily="18" charset="0"/>
              <a:cs typeface="Times New Roman" pitchFamily="18" charset="0"/>
            </a:endParaRPr>
          </a:p>
          <a:p>
            <a:pPr algn="ctr"/>
            <a:endParaRPr lang="ru-RU" b="1" dirty="0" smtClean="0">
              <a:solidFill>
                <a:srgbClr val="7030A0"/>
              </a:solidFill>
              <a:latin typeface="Times New Roman" pitchFamily="18" charset="0"/>
              <a:cs typeface="Times New Roman" pitchFamily="18" charset="0"/>
            </a:endParaRPr>
          </a:p>
          <a:p>
            <a:pPr algn="ctr"/>
            <a:endParaRPr lang="ru-RU" b="1" dirty="0" smtClean="0">
              <a:solidFill>
                <a:srgbClr val="7030A0"/>
              </a:solidFill>
              <a:latin typeface="Times New Roman" pitchFamily="18" charset="0"/>
              <a:cs typeface="Times New Roman" pitchFamily="18" charset="0"/>
            </a:endParaRPr>
          </a:p>
          <a:p>
            <a:pPr algn="ctr"/>
            <a:endParaRPr lang="ru-RU" b="1" dirty="0" smtClean="0">
              <a:solidFill>
                <a:srgbClr val="7030A0"/>
              </a:solidFill>
              <a:latin typeface="Times New Roman" pitchFamily="18" charset="0"/>
              <a:cs typeface="Times New Roman" pitchFamily="18" charset="0"/>
            </a:endParaRPr>
          </a:p>
          <a:p>
            <a:pPr algn="ctr"/>
            <a:endParaRPr lang="ru-RU" b="1" dirty="0" smtClean="0">
              <a:solidFill>
                <a:srgbClr val="7030A0"/>
              </a:solidFill>
              <a:latin typeface="Times New Roman" pitchFamily="18" charset="0"/>
              <a:cs typeface="Times New Roman" pitchFamily="18" charset="0"/>
            </a:endParaRPr>
          </a:p>
          <a:p>
            <a:pPr algn="ctr"/>
            <a:endParaRPr lang="ru-RU" b="1" dirty="0" smtClean="0">
              <a:solidFill>
                <a:srgbClr val="7030A0"/>
              </a:solidFill>
              <a:latin typeface="Times New Roman" pitchFamily="18" charset="0"/>
              <a:cs typeface="Times New Roman" pitchFamily="18" charset="0"/>
            </a:endParaRPr>
          </a:p>
          <a:p>
            <a:pPr algn="ctr"/>
            <a:endParaRPr lang="ru-RU" b="1" dirty="0" smtClean="0">
              <a:solidFill>
                <a:srgbClr val="7030A0"/>
              </a:solidFill>
              <a:latin typeface="Times New Roman" pitchFamily="18" charset="0"/>
              <a:cs typeface="Times New Roman" pitchFamily="18" charset="0"/>
            </a:endParaRPr>
          </a:p>
          <a:p>
            <a:pPr algn="r"/>
            <a:r>
              <a:rPr lang="ru-RU" sz="1600" b="1" dirty="0" smtClean="0">
                <a:solidFill>
                  <a:srgbClr val="7030A0"/>
                </a:solidFill>
                <a:latin typeface="Times New Roman" pitchFamily="18" charset="0"/>
                <a:cs typeface="Times New Roman" pitchFamily="18" charset="0"/>
              </a:rPr>
              <a:t>Руководитель: </a:t>
            </a:r>
            <a:r>
              <a:rPr lang="ru-RU" sz="1600" b="1" dirty="0" err="1" smtClean="0">
                <a:solidFill>
                  <a:srgbClr val="7030A0"/>
                </a:solidFill>
                <a:latin typeface="Times New Roman" pitchFamily="18" charset="0"/>
                <a:cs typeface="Times New Roman" pitchFamily="18" charset="0"/>
              </a:rPr>
              <a:t>Казыгашева</a:t>
            </a:r>
            <a:r>
              <a:rPr lang="ru-RU" sz="1600" b="1" dirty="0" smtClean="0">
                <a:solidFill>
                  <a:srgbClr val="7030A0"/>
                </a:solidFill>
                <a:latin typeface="Times New Roman" pitchFamily="18" charset="0"/>
                <a:cs typeface="Times New Roman" pitchFamily="18" charset="0"/>
              </a:rPr>
              <a:t> Валентина Степановна</a:t>
            </a:r>
          </a:p>
          <a:p>
            <a:pPr algn="r"/>
            <a:endParaRPr lang="ru-RU" sz="1600" b="1" dirty="0" smtClean="0">
              <a:solidFill>
                <a:srgbClr val="7030A0"/>
              </a:solidFill>
              <a:latin typeface="Times New Roman" pitchFamily="18" charset="0"/>
              <a:cs typeface="Times New Roman" pitchFamily="18" charset="0"/>
            </a:endParaRPr>
          </a:p>
          <a:p>
            <a:pPr algn="ctr"/>
            <a:r>
              <a:rPr lang="ru-RU" sz="1600" b="1" dirty="0" err="1" smtClean="0">
                <a:solidFill>
                  <a:srgbClr val="7030A0"/>
                </a:solidFill>
                <a:latin typeface="Times New Roman" pitchFamily="18" charset="0"/>
                <a:cs typeface="Times New Roman" pitchFamily="18" charset="0"/>
              </a:rPr>
              <a:t>аал</a:t>
            </a:r>
            <a:r>
              <a:rPr lang="ru-RU" sz="1600" b="1" dirty="0" smtClean="0">
                <a:solidFill>
                  <a:srgbClr val="7030A0"/>
                </a:solidFill>
                <a:latin typeface="Times New Roman" pitchFamily="18" charset="0"/>
                <a:cs typeface="Times New Roman" pitchFamily="18" charset="0"/>
              </a:rPr>
              <a:t> Райков, 2021 год</a:t>
            </a:r>
          </a:p>
          <a:p>
            <a:pPr algn="ctr"/>
            <a:endParaRPr lang="ru-RU" b="1" dirty="0" smtClean="0">
              <a:solidFill>
                <a:srgbClr val="7030A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cstate="print"/>
          <a:srcRect/>
          <a:stretch>
            <a:fillRect/>
          </a:stretch>
        </p:blipFill>
        <p:spPr bwMode="auto">
          <a:xfrm>
            <a:off x="0" y="3356992"/>
            <a:ext cx="4499992" cy="3501007"/>
          </a:xfrm>
          <a:prstGeom prst="rect">
            <a:avLst/>
          </a:prstGeom>
          <a:noFill/>
          <a:ln w="9525">
            <a:noFill/>
            <a:miter lim="800000"/>
            <a:headEnd/>
            <a:tailEnd/>
          </a:ln>
        </p:spPr>
      </p:pic>
      <p:pic>
        <p:nvPicPr>
          <p:cNvPr id="3" name="Рисунок 2"/>
          <p:cNvPicPr/>
          <p:nvPr/>
        </p:nvPicPr>
        <p:blipFill>
          <a:blip r:embed="rId3" cstate="print"/>
          <a:srcRect/>
          <a:stretch>
            <a:fillRect/>
          </a:stretch>
        </p:blipFill>
        <p:spPr bwMode="auto">
          <a:xfrm>
            <a:off x="0" y="0"/>
            <a:ext cx="4499992" cy="3356992"/>
          </a:xfrm>
          <a:prstGeom prst="rect">
            <a:avLst/>
          </a:prstGeom>
          <a:noFill/>
          <a:ln w="9525">
            <a:noFill/>
            <a:miter lim="800000"/>
            <a:headEnd/>
            <a:tailEnd/>
          </a:ln>
        </p:spPr>
      </p:pic>
      <p:pic>
        <p:nvPicPr>
          <p:cNvPr id="4" name="Рисунок 3"/>
          <p:cNvPicPr/>
          <p:nvPr/>
        </p:nvPicPr>
        <p:blipFill>
          <a:blip r:embed="rId4" cstate="print"/>
          <a:srcRect/>
          <a:stretch>
            <a:fillRect/>
          </a:stretch>
        </p:blipFill>
        <p:spPr bwMode="auto">
          <a:xfrm>
            <a:off x="5652120" y="0"/>
            <a:ext cx="3491880" cy="3284984"/>
          </a:xfrm>
          <a:prstGeom prst="rect">
            <a:avLst/>
          </a:prstGeom>
          <a:noFill/>
          <a:ln w="9525">
            <a:noFill/>
            <a:miter lim="800000"/>
            <a:headEnd/>
            <a:tailEnd/>
          </a:ln>
        </p:spPr>
      </p:pic>
      <p:pic>
        <p:nvPicPr>
          <p:cNvPr id="5" name="Рисунок 4"/>
          <p:cNvPicPr/>
          <p:nvPr/>
        </p:nvPicPr>
        <p:blipFill>
          <a:blip r:embed="rId5" cstate="print"/>
          <a:srcRect/>
          <a:stretch>
            <a:fillRect/>
          </a:stretch>
        </p:blipFill>
        <p:spPr bwMode="auto">
          <a:xfrm>
            <a:off x="4499992" y="3212976"/>
            <a:ext cx="4644008" cy="3645025"/>
          </a:xfrm>
          <a:prstGeom prst="rect">
            <a:avLst/>
          </a:prstGeom>
          <a:noFill/>
          <a:ln w="9525">
            <a:noFill/>
            <a:miter lim="800000"/>
            <a:headEnd/>
            <a:tailEnd/>
          </a:ln>
        </p:spPr>
      </p:pic>
      <p:sp>
        <p:nvSpPr>
          <p:cNvPr id="6" name="TextBox 5"/>
          <p:cNvSpPr txBox="1"/>
          <p:nvPr/>
        </p:nvSpPr>
        <p:spPr>
          <a:xfrm>
            <a:off x="323528" y="1628800"/>
            <a:ext cx="8496944" cy="2246769"/>
          </a:xfrm>
          <a:prstGeom prst="rect">
            <a:avLst/>
          </a:prstGeom>
          <a:noFill/>
        </p:spPr>
        <p:txBody>
          <a:bodyPr wrap="square" rtlCol="0">
            <a:spAutoFit/>
          </a:bodyPr>
          <a:lstStyle/>
          <a:p>
            <a:pPr marL="342900" indent="-342900">
              <a:buAutoNum type="arabicPeriod"/>
            </a:pPr>
            <a:r>
              <a:rPr lang="ru-RU" sz="1400" b="1" dirty="0" smtClean="0">
                <a:solidFill>
                  <a:srgbClr val="C00000"/>
                </a:solidFill>
                <a:latin typeface="Times New Roman" pitchFamily="18" charset="0"/>
                <a:cs typeface="Times New Roman" pitchFamily="18" charset="0"/>
              </a:rPr>
              <a:t>Поиск изучения литературных источников в сети Интернет</a:t>
            </a:r>
          </a:p>
          <a:p>
            <a:pPr marL="342900" indent="-342900"/>
            <a:r>
              <a:rPr lang="ru-RU" sz="1400" b="1" dirty="0" smtClean="0">
                <a:solidFill>
                  <a:srgbClr val="C00000"/>
                </a:solidFill>
                <a:latin typeface="Times New Roman" pitchFamily="18" charset="0"/>
                <a:cs typeface="Times New Roman" pitchFamily="18" charset="0"/>
              </a:rPr>
              <a:t> и сравнительный.  </a:t>
            </a:r>
          </a:p>
          <a:p>
            <a:endParaRPr lang="ru-RU" sz="1400" b="1" dirty="0" smtClean="0">
              <a:solidFill>
                <a:srgbClr val="C00000"/>
              </a:solidFill>
              <a:latin typeface="Times New Roman" pitchFamily="18" charset="0"/>
              <a:cs typeface="Times New Roman" pitchFamily="18" charset="0"/>
            </a:endParaRPr>
          </a:p>
          <a:p>
            <a:endParaRPr lang="ru-RU" sz="1400" b="1" dirty="0" smtClean="0">
              <a:solidFill>
                <a:srgbClr val="C00000"/>
              </a:solidFill>
              <a:latin typeface="Times New Roman" pitchFamily="18" charset="0"/>
              <a:cs typeface="Times New Roman" pitchFamily="18" charset="0"/>
            </a:endParaRPr>
          </a:p>
          <a:p>
            <a:endParaRPr lang="ru-RU" sz="1400" b="1" dirty="0" smtClean="0">
              <a:solidFill>
                <a:srgbClr val="C00000"/>
              </a:solidFill>
              <a:latin typeface="Times New Roman" pitchFamily="18" charset="0"/>
              <a:cs typeface="Times New Roman" pitchFamily="18" charset="0"/>
            </a:endParaRPr>
          </a:p>
          <a:p>
            <a:endParaRPr lang="ru-RU" sz="1400" b="1" dirty="0" smtClean="0">
              <a:solidFill>
                <a:srgbClr val="C00000"/>
              </a:solidFill>
              <a:latin typeface="Times New Roman" pitchFamily="18" charset="0"/>
              <a:cs typeface="Times New Roman" pitchFamily="18" charset="0"/>
            </a:endParaRPr>
          </a:p>
          <a:p>
            <a:endParaRPr lang="ru-RU" sz="1400" b="1" dirty="0" smtClean="0">
              <a:solidFill>
                <a:srgbClr val="C00000"/>
              </a:solidFill>
              <a:latin typeface="Times New Roman" pitchFamily="18" charset="0"/>
              <a:cs typeface="Times New Roman" pitchFamily="18" charset="0"/>
            </a:endParaRPr>
          </a:p>
          <a:p>
            <a:r>
              <a:rPr lang="ru-RU" sz="1400" b="1" dirty="0" smtClean="0">
                <a:latin typeface="Times New Roman" pitchFamily="18" charset="0"/>
                <a:cs typeface="Times New Roman" pitchFamily="18" charset="0"/>
              </a:rPr>
              <a:t>Многие учёные занимаются изучением жизни хакасов. Среди них глубже и ближе описывает</a:t>
            </a:r>
          </a:p>
          <a:p>
            <a:r>
              <a:rPr lang="ru-RU" sz="1400" b="1" dirty="0" smtClean="0">
                <a:latin typeface="Times New Roman" pitchFamily="18" charset="0"/>
                <a:cs typeface="Times New Roman" pitchFamily="18" charset="0"/>
              </a:rPr>
              <a:t> </a:t>
            </a:r>
            <a:r>
              <a:rPr lang="ru-RU" sz="1400" b="1" dirty="0" err="1" smtClean="0">
                <a:latin typeface="Times New Roman" pitchFamily="18" charset="0"/>
                <a:cs typeface="Times New Roman" pitchFamily="18" charset="0"/>
              </a:rPr>
              <a:t>Бутанаев</a:t>
            </a:r>
            <a:r>
              <a:rPr lang="ru-RU" sz="1400" b="1" dirty="0" smtClean="0">
                <a:latin typeface="Times New Roman" pitchFamily="18" charset="0"/>
                <a:cs typeface="Times New Roman" pitchFamily="18" charset="0"/>
              </a:rPr>
              <a:t> Виктор  Яковлевич. Сделав сравнительный анализ хакасской кухни, понял, </a:t>
            </a:r>
          </a:p>
          <a:p>
            <a:r>
              <a:rPr lang="ru-RU" sz="1400" b="1" dirty="0" smtClean="0">
                <a:latin typeface="Times New Roman" pitchFamily="18" charset="0"/>
                <a:cs typeface="Times New Roman" pitchFamily="18" charset="0"/>
              </a:rPr>
              <a:t>что мы умеем готовить самую малую часть.</a:t>
            </a:r>
            <a:endParaRPr lang="ru-RU" sz="14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Костя\Desktop\фото Чистобаев\DSC03336.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Прямоугольник 2"/>
          <p:cNvSpPr/>
          <p:nvPr/>
        </p:nvSpPr>
        <p:spPr>
          <a:xfrm>
            <a:off x="0" y="5445224"/>
            <a:ext cx="9144000" cy="1354217"/>
          </a:xfrm>
          <a:prstGeom prst="rect">
            <a:avLst/>
          </a:prstGeom>
        </p:spPr>
        <p:txBody>
          <a:bodyPr wrap="square">
            <a:spAutoFit/>
          </a:bodyPr>
          <a:lstStyle/>
          <a:p>
            <a:r>
              <a:rPr lang="ru-RU" dirty="0" smtClean="0">
                <a:solidFill>
                  <a:srgbClr val="C00000"/>
                </a:solidFill>
                <a:latin typeface="Times New Roman" pitchFamily="18" charset="0"/>
                <a:cs typeface="Times New Roman" pitchFamily="18" charset="0"/>
              </a:rPr>
              <a:t>2. Наблюдение. </a:t>
            </a:r>
          </a:p>
          <a:p>
            <a:endParaRPr lang="ru-RU" dirty="0" smtClean="0">
              <a:solidFill>
                <a:srgbClr val="00B0F0"/>
              </a:solidFill>
              <a:latin typeface="Times New Roman" pitchFamily="18" charset="0"/>
              <a:cs typeface="Times New Roman" pitchFamily="18" charset="0"/>
            </a:endParaRPr>
          </a:p>
          <a:p>
            <a:r>
              <a:rPr lang="ru-RU" dirty="0" smtClean="0">
                <a:solidFill>
                  <a:srgbClr val="00B0F0"/>
                </a:solidFill>
                <a:latin typeface="Times New Roman" pitchFamily="18" charset="0"/>
                <a:cs typeface="Times New Roman" pitchFamily="18" charset="0"/>
              </a:rPr>
              <a:t> </a:t>
            </a:r>
            <a:r>
              <a:rPr lang="ru-RU" sz="1400" b="1" dirty="0" smtClean="0">
                <a:latin typeface="Times New Roman" pitchFamily="18" charset="0"/>
                <a:cs typeface="Times New Roman" pitchFamily="18" charset="0"/>
              </a:rPr>
              <a:t>С двухлетнего возраста наблюдаю, как живёт, чем занимается моя семья, что мы едим. Дружно работаем все вместе. Кормим животных, чистим стайки, поливаем огород. Доим сами коров. Бабушка научила нас быть самостоятельным, обслуживать себя. Научила нас уважать друг друга.</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1" descr="C:\Users\Костя\Desktop\фото Чистобаев\DSC03324.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TextBox 3"/>
          <p:cNvSpPr txBox="1"/>
          <p:nvPr/>
        </p:nvSpPr>
        <p:spPr>
          <a:xfrm>
            <a:off x="179512" y="0"/>
            <a:ext cx="8856984" cy="1569660"/>
          </a:xfrm>
          <a:prstGeom prst="rect">
            <a:avLst/>
          </a:prstGeom>
          <a:noFill/>
        </p:spPr>
        <p:txBody>
          <a:bodyPr wrap="square" rtlCol="0">
            <a:spAutoFit/>
          </a:bodyPr>
          <a:lstStyle/>
          <a:p>
            <a:r>
              <a:rPr lang="ru-RU" sz="1600" b="1" dirty="0" smtClean="0">
                <a:solidFill>
                  <a:srgbClr val="C00000"/>
                </a:solidFill>
                <a:latin typeface="Times New Roman" pitchFamily="18" charset="0"/>
                <a:cs typeface="Times New Roman" pitchFamily="18" charset="0"/>
              </a:rPr>
              <a:t>3.</a:t>
            </a:r>
            <a:r>
              <a:rPr lang="ru-RU" sz="1600" dirty="0" smtClean="0">
                <a:solidFill>
                  <a:srgbClr val="C00000"/>
                </a:solidFill>
                <a:latin typeface="Times New Roman" pitchFamily="18" charset="0"/>
                <a:cs typeface="Times New Roman" pitchFamily="18" charset="0"/>
              </a:rPr>
              <a:t> </a:t>
            </a:r>
            <a:r>
              <a:rPr lang="ru-RU" sz="1600" b="1" dirty="0" smtClean="0">
                <a:solidFill>
                  <a:srgbClr val="C00000"/>
                </a:solidFill>
                <a:latin typeface="Times New Roman" pitchFamily="18" charset="0"/>
                <a:cs typeface="Times New Roman" pitchFamily="18" charset="0"/>
              </a:rPr>
              <a:t>Практическое применение.</a:t>
            </a:r>
          </a:p>
          <a:p>
            <a:endParaRPr lang="ru-RU" sz="1600" dirty="0" smtClean="0">
              <a:solidFill>
                <a:srgbClr val="C00000"/>
              </a:solidFill>
              <a:latin typeface="Times New Roman" pitchFamily="18" charset="0"/>
              <a:cs typeface="Times New Roman" pitchFamily="18" charset="0"/>
            </a:endParaRPr>
          </a:p>
          <a:p>
            <a:r>
              <a:rPr lang="ru-RU" sz="1600" dirty="0" smtClean="0">
                <a:solidFill>
                  <a:srgbClr val="C00000"/>
                </a:solidFill>
                <a:latin typeface="Times New Roman" pitchFamily="18" charset="0"/>
                <a:cs typeface="Times New Roman" pitchFamily="18" charset="0"/>
              </a:rPr>
              <a:t> </a:t>
            </a:r>
            <a:r>
              <a:rPr lang="ru-RU" sz="1600" b="1" dirty="0" smtClean="0">
                <a:solidFill>
                  <a:schemeClr val="bg1"/>
                </a:solidFill>
                <a:latin typeface="Times New Roman" pitchFamily="18" charset="0"/>
                <a:cs typeface="Times New Roman" pitchFamily="18" charset="0"/>
              </a:rPr>
              <a:t>Бабушка наша готовит эти национальные блюда, когда заготавливаем на зиму мясо. Наша соседка помогает готовить блюда и угощает, когда проходят хакасские праздники. Айран готовим в летнее время, чтобы утолять жажду. Весной и осенью всегда готовили хан, </a:t>
            </a:r>
            <a:r>
              <a:rPr lang="ru-RU" sz="1600" b="1" dirty="0" err="1" smtClean="0">
                <a:solidFill>
                  <a:schemeClr val="bg1"/>
                </a:solidFill>
                <a:latin typeface="Times New Roman" pitchFamily="18" charset="0"/>
                <a:cs typeface="Times New Roman" pitchFamily="18" charset="0"/>
              </a:rPr>
              <a:t>чарба</a:t>
            </a:r>
            <a:r>
              <a:rPr lang="ru-RU" sz="1600" b="1" dirty="0" smtClean="0">
                <a:solidFill>
                  <a:schemeClr val="bg1"/>
                </a:solidFill>
                <a:latin typeface="Times New Roman" pitchFamily="18" charset="0"/>
                <a:cs typeface="Times New Roman" pitchFamily="18" charset="0"/>
              </a:rPr>
              <a:t> угре из мяса баранина и </a:t>
            </a:r>
            <a:r>
              <a:rPr lang="ru-RU" sz="1600" b="1" dirty="0" err="1" smtClean="0">
                <a:solidFill>
                  <a:schemeClr val="bg1"/>
                </a:solidFill>
                <a:latin typeface="Times New Roman" pitchFamily="18" charset="0"/>
                <a:cs typeface="Times New Roman" pitchFamily="18" charset="0"/>
              </a:rPr>
              <a:t>кишков</a:t>
            </a:r>
            <a:r>
              <a:rPr lang="ru-RU" sz="1600" b="1" dirty="0" smtClean="0">
                <a:solidFill>
                  <a:schemeClr val="bg1"/>
                </a:solidFill>
                <a:latin typeface="Times New Roman" pitchFamily="18" charset="0"/>
                <a:cs typeface="Times New Roman" pitchFamily="18" charset="0"/>
              </a:rPr>
              <a:t>, </a:t>
            </a:r>
            <a:r>
              <a:rPr lang="ru-RU" sz="1600" b="1" dirty="0" err="1" smtClean="0">
                <a:solidFill>
                  <a:schemeClr val="bg1"/>
                </a:solidFill>
                <a:latin typeface="Times New Roman" pitchFamily="18" charset="0"/>
                <a:cs typeface="Times New Roman" pitchFamily="18" charset="0"/>
              </a:rPr>
              <a:t>хаарган</a:t>
            </a:r>
            <a:r>
              <a:rPr lang="ru-RU" sz="1600" b="1" dirty="0" smtClean="0">
                <a:solidFill>
                  <a:schemeClr val="bg1"/>
                </a:solidFill>
                <a:latin typeface="Times New Roman" pitchFamily="18" charset="0"/>
                <a:cs typeface="Times New Roman" pitchFamily="18" charset="0"/>
              </a:rPr>
              <a:t> </a:t>
            </a:r>
            <a:r>
              <a:rPr lang="ru-RU" sz="1600" b="1" dirty="0" err="1" smtClean="0">
                <a:solidFill>
                  <a:schemeClr val="bg1"/>
                </a:solidFill>
                <a:latin typeface="Times New Roman" pitchFamily="18" charset="0"/>
                <a:cs typeface="Times New Roman" pitchFamily="18" charset="0"/>
              </a:rPr>
              <a:t>ит</a:t>
            </a:r>
            <a:r>
              <a:rPr lang="ru-RU" sz="1600" b="1" dirty="0" smtClean="0">
                <a:solidFill>
                  <a:schemeClr val="bg1"/>
                </a:solidFill>
                <a:latin typeface="Times New Roman" pitchFamily="18" charset="0"/>
                <a:cs typeface="Times New Roman" pitchFamily="18" charset="0"/>
              </a:rPr>
              <a:t>, шашлык. </a:t>
            </a:r>
            <a:endParaRPr lang="ru-RU" sz="1600" b="1"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G:\трезвость - выбор сильных людей!\DSC02913.JPG"/>
          <p:cNvPicPr>
            <a:picLocks noChangeAspect="1" noChangeArrowheads="1"/>
          </p:cNvPicPr>
          <p:nvPr/>
        </p:nvPicPr>
        <p:blipFill>
          <a:blip r:embed="rId2" cstate="print"/>
          <a:srcRect/>
          <a:stretch>
            <a:fillRect/>
          </a:stretch>
        </p:blipFill>
        <p:spPr bwMode="auto">
          <a:xfrm>
            <a:off x="-1" y="0"/>
            <a:ext cx="9144001" cy="6858000"/>
          </a:xfrm>
          <a:prstGeom prst="rect">
            <a:avLst/>
          </a:prstGeom>
          <a:noFill/>
        </p:spPr>
      </p:pic>
      <p:sp>
        <p:nvSpPr>
          <p:cNvPr id="4" name="TextBox 3"/>
          <p:cNvSpPr txBox="1"/>
          <p:nvPr/>
        </p:nvSpPr>
        <p:spPr>
          <a:xfrm>
            <a:off x="899592" y="0"/>
            <a:ext cx="7848872" cy="1107996"/>
          </a:xfrm>
          <a:prstGeom prst="rect">
            <a:avLst/>
          </a:prstGeom>
          <a:noFill/>
        </p:spPr>
        <p:txBody>
          <a:bodyPr wrap="square" rtlCol="0">
            <a:spAutoFit/>
          </a:bodyPr>
          <a:lstStyle/>
          <a:p>
            <a:r>
              <a:rPr lang="ru-RU" sz="1600" b="1" dirty="0" smtClean="0">
                <a:solidFill>
                  <a:srgbClr val="C00000"/>
                </a:solidFill>
                <a:latin typeface="Times New Roman" pitchFamily="18" charset="0"/>
                <a:cs typeface="Times New Roman" pitchFamily="18" charset="0"/>
              </a:rPr>
              <a:t>4. Рассказ моим одноклассникам о пользе хакасских блюд. </a:t>
            </a:r>
          </a:p>
          <a:p>
            <a:endParaRPr lang="ru-RU" sz="1600" b="1" dirty="0" smtClean="0">
              <a:solidFill>
                <a:srgbClr val="C00000"/>
              </a:solidFill>
              <a:latin typeface="Times New Roman" pitchFamily="18" charset="0"/>
              <a:cs typeface="Times New Roman" pitchFamily="18" charset="0"/>
            </a:endParaRPr>
          </a:p>
          <a:p>
            <a:r>
              <a:rPr lang="ru-RU" sz="1600" b="1" dirty="0" smtClean="0">
                <a:latin typeface="Times New Roman" pitchFamily="18" charset="0"/>
                <a:cs typeface="Times New Roman" pitchFamily="18" charset="0"/>
              </a:rPr>
              <a:t>Они ещё больше узнали о </a:t>
            </a:r>
            <a:r>
              <a:rPr lang="ru-RU" sz="1600" b="1" smtClean="0">
                <a:latin typeface="Times New Roman" pitchFamily="18" charset="0"/>
                <a:cs typeface="Times New Roman" pitchFamily="18" charset="0"/>
              </a:rPr>
              <a:t>хакасских блюдах.</a:t>
            </a:r>
            <a:endParaRPr lang="ru-RU" sz="1600" b="1" dirty="0" smtClean="0">
              <a:latin typeface="Times New Roman" pitchFamily="18" charset="0"/>
              <a:cs typeface="Times New Roman" pitchFamily="18" charset="0"/>
            </a:endParaRPr>
          </a:p>
          <a:p>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Users\Костя\Documents\фото ВАЛЯ\DSC02216.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TextBox 2"/>
          <p:cNvSpPr txBox="1"/>
          <p:nvPr/>
        </p:nvSpPr>
        <p:spPr>
          <a:xfrm>
            <a:off x="1259632" y="0"/>
            <a:ext cx="7704856" cy="4031873"/>
          </a:xfrm>
          <a:prstGeom prst="rect">
            <a:avLst/>
          </a:prstGeom>
          <a:noFill/>
        </p:spPr>
        <p:txBody>
          <a:bodyPr wrap="square" rtlCol="0">
            <a:spAutoFit/>
          </a:bodyPr>
          <a:lstStyle/>
          <a:p>
            <a:r>
              <a:rPr lang="ru-RU" sz="1600" b="1" dirty="0" smtClean="0">
                <a:solidFill>
                  <a:srgbClr val="C00000"/>
                </a:solidFill>
                <a:latin typeface="Times New Roman" pitchFamily="18" charset="0"/>
                <a:cs typeface="Times New Roman" pitchFamily="18" charset="0"/>
              </a:rPr>
              <a:t>5. Интервью с учителем начальных классов.</a:t>
            </a:r>
          </a:p>
          <a:p>
            <a:r>
              <a:rPr lang="ru-RU" sz="1600" b="1" dirty="0" smtClean="0">
                <a:solidFill>
                  <a:srgbClr val="C00000"/>
                </a:solidFill>
                <a:latin typeface="Times New Roman" pitchFamily="18" charset="0"/>
                <a:cs typeface="Times New Roman" pitchFamily="18" charset="0"/>
              </a:rPr>
              <a:t> </a:t>
            </a:r>
          </a:p>
          <a:p>
            <a:r>
              <a:rPr lang="ru-RU" sz="1600" b="1" dirty="0" smtClean="0">
                <a:latin typeface="Times New Roman" pitchFamily="18" charset="0"/>
                <a:cs typeface="Times New Roman" pitchFamily="18" charset="0"/>
              </a:rPr>
              <a:t>Моя учительница Валентина Степановна, зная, какие хакасские блюда употребляем в пищу, посоветовала включить в меню сытный </a:t>
            </a:r>
            <a:r>
              <a:rPr lang="ru-RU" sz="1600" b="1" dirty="0" err="1" smtClean="0">
                <a:latin typeface="Times New Roman" pitchFamily="18" charset="0"/>
                <a:cs typeface="Times New Roman" pitchFamily="18" charset="0"/>
              </a:rPr>
              <a:t>талган</a:t>
            </a:r>
            <a:r>
              <a:rPr lang="ru-RU" sz="1600" b="1" dirty="0" smtClean="0">
                <a:latin typeface="Times New Roman" pitchFamily="18" charset="0"/>
                <a:cs typeface="Times New Roman" pitchFamily="18" charset="0"/>
              </a:rPr>
              <a:t> с сахаром и простоквашей. В чашку положить 2 или 3 столовой ложки сухого </a:t>
            </a:r>
            <a:r>
              <a:rPr lang="ru-RU" sz="1600" b="1" dirty="0" err="1" smtClean="0">
                <a:latin typeface="Times New Roman" pitchFamily="18" charset="0"/>
                <a:cs typeface="Times New Roman" pitchFamily="18" charset="0"/>
              </a:rPr>
              <a:t>талгана</a:t>
            </a:r>
            <a:r>
              <a:rPr lang="ru-RU" sz="1600" b="1" dirty="0" smtClean="0">
                <a:latin typeface="Times New Roman" pitchFamily="18" charset="0"/>
                <a:cs typeface="Times New Roman" pitchFamily="18" charset="0"/>
              </a:rPr>
              <a:t> и с сахаром перемешать. Сверху наливаем одну четвёртую часть стакана простокваши (можно кефира, сметаны, молока). Ложкой перемешивая только сверху, едим </a:t>
            </a:r>
            <a:r>
              <a:rPr lang="ru-RU" sz="1600" b="1" dirty="0" err="1" smtClean="0">
                <a:latin typeface="Times New Roman" pitchFamily="18" charset="0"/>
                <a:cs typeface="Times New Roman" pitchFamily="18" charset="0"/>
              </a:rPr>
              <a:t>талган</a:t>
            </a:r>
            <a:r>
              <a:rPr lang="ru-RU" sz="1600" b="1" dirty="0" smtClean="0">
                <a:latin typeface="Times New Roman" pitchFamily="18" charset="0"/>
                <a:cs typeface="Times New Roman" pitchFamily="18" charset="0"/>
              </a:rPr>
              <a:t>, оставляя сухую часть </a:t>
            </a:r>
            <a:r>
              <a:rPr lang="ru-RU" sz="1600" b="1" dirty="0" err="1" smtClean="0">
                <a:latin typeface="Times New Roman" pitchFamily="18" charset="0"/>
                <a:cs typeface="Times New Roman" pitchFamily="18" charset="0"/>
              </a:rPr>
              <a:t>талгана</a:t>
            </a:r>
            <a:r>
              <a:rPr lang="ru-RU" sz="1600" b="1" dirty="0" smtClean="0">
                <a:latin typeface="Times New Roman" pitchFamily="18" charset="0"/>
                <a:cs typeface="Times New Roman" pitchFamily="18" charset="0"/>
              </a:rPr>
              <a:t>. После этого опять наливаем одну четвёртую часть стакана простокваши и продолжаем есть. Если останется ещё сухой </a:t>
            </a:r>
            <a:r>
              <a:rPr lang="ru-RU" sz="1600" b="1" dirty="0" err="1" smtClean="0">
                <a:latin typeface="Times New Roman" pitchFamily="18" charset="0"/>
                <a:cs typeface="Times New Roman" pitchFamily="18" charset="0"/>
              </a:rPr>
              <a:t>талган</a:t>
            </a:r>
            <a:r>
              <a:rPr lang="ru-RU" sz="1600" b="1" dirty="0" smtClean="0">
                <a:latin typeface="Times New Roman" pitchFamily="18" charset="0"/>
                <a:cs typeface="Times New Roman" pitchFamily="18" charset="0"/>
              </a:rPr>
              <a:t>, снова наливаем простокваши и доедаем. Такой </a:t>
            </a:r>
            <a:r>
              <a:rPr lang="ru-RU" sz="1600" b="1" dirty="0" err="1" smtClean="0">
                <a:latin typeface="Times New Roman" pitchFamily="18" charset="0"/>
                <a:cs typeface="Times New Roman" pitchFamily="18" charset="0"/>
              </a:rPr>
              <a:t>талган</a:t>
            </a:r>
            <a:r>
              <a:rPr lang="ru-RU" sz="1600" b="1" dirty="0" smtClean="0">
                <a:latin typeface="Times New Roman" pitchFamily="18" charset="0"/>
                <a:cs typeface="Times New Roman" pitchFamily="18" charset="0"/>
              </a:rPr>
              <a:t> можно употреблять на завтрак, на обед, на ужин. Предложила научиться делать тёс </a:t>
            </a:r>
            <a:r>
              <a:rPr lang="ru-RU" sz="1600" b="1" dirty="0" err="1" smtClean="0">
                <a:latin typeface="Times New Roman" pitchFamily="18" charset="0"/>
                <a:cs typeface="Times New Roman" pitchFamily="18" charset="0"/>
              </a:rPr>
              <a:t>хара</a:t>
            </a:r>
            <a:r>
              <a:rPr lang="ru-RU" sz="1600" b="1" dirty="0" smtClean="0">
                <a:latin typeface="Times New Roman" pitchFamily="18" charset="0"/>
                <a:cs typeface="Times New Roman" pitchFamily="18" charset="0"/>
              </a:rPr>
              <a:t>. С грудинки снимается шкурка с мясом как с ладони человека. Затем посолить мясо и опалить на угольках, приготовить как шашлык. Постепенно чистить опалённую шерсть и чистить до белой шкурки. Ничем незаменимое блюдо!</a:t>
            </a:r>
          </a:p>
          <a:p>
            <a:endParaRPr lang="ru-RU" sz="1600" b="1" dirty="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47664" y="332656"/>
            <a:ext cx="7200800" cy="1815882"/>
          </a:xfrm>
          <a:prstGeom prst="rect">
            <a:avLst/>
          </a:prstGeom>
          <a:noFill/>
        </p:spPr>
        <p:txBody>
          <a:bodyPr wrap="square" rtlCol="0">
            <a:spAutoFit/>
          </a:bodyPr>
          <a:lstStyle/>
          <a:p>
            <a:r>
              <a:rPr lang="ru-RU" sz="1600" b="1" dirty="0" smtClean="0">
                <a:solidFill>
                  <a:schemeClr val="bg1"/>
                </a:solidFill>
                <a:latin typeface="Times New Roman" pitchFamily="18" charset="0"/>
                <a:cs typeface="Times New Roman" pitchFamily="18" charset="0"/>
              </a:rPr>
              <a:t> Я рад, что моя семья научила меня работать. Только через труд можно добиться хороших успехов. Методы исследования раскрыли мне глаза, что наша семья ест экологически чистый продукт питания, которые создаются нашими руками. Мне теперь нужно научиться самому готовить и изучать другие незнакомые для меня хакасские блюда. Гипотеза подтвердилась через используемые методы исследования. </a:t>
            </a:r>
          </a:p>
          <a:p>
            <a:r>
              <a:rPr lang="ru-RU" sz="1600" b="1" dirty="0" smtClean="0">
                <a:solidFill>
                  <a:schemeClr val="bg1"/>
                </a:solidFill>
                <a:latin typeface="Times New Roman" pitchFamily="18" charset="0"/>
                <a:cs typeface="Times New Roman" pitchFamily="18" charset="0"/>
              </a:rPr>
              <a:t> </a:t>
            </a:r>
            <a:endParaRPr lang="ru-RU" sz="1600" b="1" dirty="0">
              <a:solidFill>
                <a:schemeClr val="bg1"/>
              </a:solidFill>
              <a:latin typeface="Times New Roman" pitchFamily="18" charset="0"/>
              <a:cs typeface="Times New Roman" pitchFamily="18" charset="0"/>
            </a:endParaRPr>
          </a:p>
        </p:txBody>
      </p:sp>
      <p:pic>
        <p:nvPicPr>
          <p:cNvPr id="2050" name="Picture 2" descr="C:\Users\Костя\Desktop\фото Чистобаев\DSC03337.JPG"/>
          <p:cNvPicPr>
            <a:picLocks noChangeAspect="1" noChangeArrowheads="1"/>
          </p:cNvPicPr>
          <p:nvPr/>
        </p:nvPicPr>
        <p:blipFill>
          <a:blip r:embed="rId2" cstate="print"/>
          <a:srcRect/>
          <a:stretch>
            <a:fillRect/>
          </a:stretch>
        </p:blipFill>
        <p:spPr bwMode="auto">
          <a:xfrm>
            <a:off x="0" y="-387424"/>
            <a:ext cx="9144000" cy="7245424"/>
          </a:xfrm>
          <a:prstGeom prst="rect">
            <a:avLst/>
          </a:prstGeom>
          <a:noFill/>
        </p:spPr>
      </p:pic>
      <p:sp>
        <p:nvSpPr>
          <p:cNvPr id="5" name="Прямоугольник 4"/>
          <p:cNvSpPr/>
          <p:nvPr/>
        </p:nvSpPr>
        <p:spPr>
          <a:xfrm>
            <a:off x="2286000" y="0"/>
            <a:ext cx="4572000" cy="2031325"/>
          </a:xfrm>
          <a:prstGeom prst="rect">
            <a:avLst/>
          </a:prstGeom>
        </p:spPr>
        <p:txBody>
          <a:bodyPr wrap="square">
            <a:spAutoFit/>
          </a:bodyPr>
          <a:lstStyle/>
          <a:p>
            <a:r>
              <a:rPr lang="ru-RU" b="1" dirty="0" smtClean="0">
                <a:solidFill>
                  <a:schemeClr val="bg1"/>
                </a:solidFill>
                <a:latin typeface="Times New Roman" pitchFamily="18" charset="0"/>
                <a:cs typeface="Times New Roman" pitchFamily="18" charset="0"/>
              </a:rPr>
              <a:t>Таким образом, исследовательская работа дала мне много полезного, как взаимосвязано выращивание животноводства и овощеводства в домашних условиях друг с другом для создания вкусных национальных блюд, которых я ещё мало изучил.</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Костя\Desktop\фото Чистобаев\DSC03334.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Прямоугольник 2"/>
          <p:cNvSpPr/>
          <p:nvPr/>
        </p:nvSpPr>
        <p:spPr>
          <a:xfrm>
            <a:off x="107504" y="0"/>
            <a:ext cx="8784976" cy="954107"/>
          </a:xfrm>
          <a:prstGeom prst="rect">
            <a:avLst/>
          </a:prstGeom>
        </p:spPr>
        <p:txBody>
          <a:bodyPr wrap="square">
            <a:spAutoFit/>
          </a:bodyPr>
          <a:lstStyle/>
          <a:p>
            <a:r>
              <a:rPr lang="ru-RU" sz="1400" b="1" dirty="0" smtClean="0">
                <a:latin typeface="Times New Roman" pitchFamily="18" charset="0"/>
                <a:cs typeface="Times New Roman" pitchFamily="18" charset="0"/>
              </a:rPr>
              <a:t>Я рад, что моя семья научила меня работать. Только через труд можно добиться хороших успехов. Методы исследования раскрыли мне глаза, что наша семья ест экологически чистый продукт питания, которые создаются нашими руками. Мне теперь нужно научиться самому готовить и изучать другие незнакомые для меня хакасские блюда. Гипотеза подтвердилась через используемые методы исследования. </a:t>
            </a:r>
            <a:endParaRPr lang="ru-RU" sz="1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980728"/>
            <a:ext cx="7920880" cy="3447098"/>
          </a:xfrm>
          <a:prstGeom prst="rect">
            <a:avLst/>
          </a:prstGeom>
          <a:noFill/>
        </p:spPr>
        <p:txBody>
          <a:bodyPr wrap="square" rtlCol="0">
            <a:spAutoFit/>
          </a:bodyPr>
          <a:lstStyle/>
          <a:p>
            <a:r>
              <a:rPr lang="ru-RU" dirty="0" smtClean="0"/>
              <a:t>  </a:t>
            </a:r>
          </a:p>
          <a:p>
            <a:r>
              <a:rPr lang="ru-RU" sz="1600" b="1" dirty="0" smtClean="0">
                <a:latin typeface="Times New Roman" pitchFamily="18" charset="0"/>
                <a:cs typeface="Times New Roman" pitchFamily="18" charset="0"/>
              </a:rPr>
              <a:t>Список используемых источников.</a:t>
            </a:r>
          </a:p>
          <a:p>
            <a:endParaRPr lang="ru-RU" sz="1600" b="1" dirty="0" smtClean="0">
              <a:latin typeface="Times New Roman" pitchFamily="18" charset="0"/>
              <a:cs typeface="Times New Roman" pitchFamily="18" charset="0"/>
            </a:endParaRPr>
          </a:p>
          <a:p>
            <a:pPr lvl="0"/>
            <a:r>
              <a:rPr lang="ru-RU" sz="1600" b="1" dirty="0" smtClean="0">
                <a:latin typeface="Times New Roman" pitchFamily="18" charset="0"/>
                <a:cs typeface="Times New Roman" pitchFamily="18" charset="0"/>
              </a:rPr>
              <a:t>1. </a:t>
            </a:r>
            <a:r>
              <a:rPr lang="ru-RU" sz="1600" b="1" dirty="0" err="1" smtClean="0">
                <a:latin typeface="Times New Roman" pitchFamily="18" charset="0"/>
                <a:cs typeface="Times New Roman" pitchFamily="18" charset="0"/>
              </a:rPr>
              <a:t>Абдина</a:t>
            </a:r>
            <a:r>
              <a:rPr lang="ru-RU" sz="1600" b="1" dirty="0" smtClean="0">
                <a:latin typeface="Times New Roman" pitchFamily="18" charset="0"/>
                <a:cs typeface="Times New Roman" pitchFamily="18" charset="0"/>
              </a:rPr>
              <a:t> Е.А., </a:t>
            </a:r>
            <a:r>
              <a:rPr lang="ru-RU" sz="1600" b="1" dirty="0" err="1" smtClean="0">
                <a:latin typeface="Times New Roman" pitchFamily="18" charset="0"/>
                <a:cs typeface="Times New Roman" pitchFamily="18" charset="0"/>
              </a:rPr>
              <a:t>Идимешева</a:t>
            </a:r>
            <a:r>
              <a:rPr lang="ru-RU" sz="1600" b="1" dirty="0" smtClean="0">
                <a:latin typeface="Times New Roman" pitchFamily="18" charset="0"/>
                <a:cs typeface="Times New Roman" pitchFamily="18" charset="0"/>
              </a:rPr>
              <a:t> У.С. Хакасская кухня. – Красноярск, 1989.</a:t>
            </a:r>
          </a:p>
          <a:p>
            <a:pPr lvl="0"/>
            <a:r>
              <a:rPr lang="ru-RU" sz="1600" b="1" dirty="0" smtClean="0">
                <a:latin typeface="Times New Roman" pitchFamily="18" charset="0"/>
                <a:cs typeface="Times New Roman" pitchFamily="18" charset="0"/>
              </a:rPr>
              <a:t>2. </a:t>
            </a:r>
            <a:r>
              <a:rPr lang="ru-RU" sz="1600" b="1" dirty="0" err="1" smtClean="0">
                <a:latin typeface="Times New Roman" pitchFamily="18" charset="0"/>
                <a:cs typeface="Times New Roman" pitchFamily="18" charset="0"/>
              </a:rPr>
              <a:t>Бутанаев</a:t>
            </a:r>
            <a:r>
              <a:rPr lang="ru-RU" sz="1600" b="1" dirty="0" smtClean="0">
                <a:latin typeface="Times New Roman" pitchFamily="18" charset="0"/>
                <a:cs typeface="Times New Roman" pitchFamily="18" charset="0"/>
              </a:rPr>
              <a:t> В. Я. Хакасский праздник Тун </a:t>
            </a:r>
            <a:r>
              <a:rPr lang="ru-RU" sz="1600" b="1" dirty="0" err="1" smtClean="0">
                <a:latin typeface="Times New Roman" pitchFamily="18" charset="0"/>
                <a:cs typeface="Times New Roman" pitchFamily="18" charset="0"/>
              </a:rPr>
              <a:t>пайрам</a:t>
            </a:r>
            <a:r>
              <a:rPr lang="ru-RU" sz="1600" b="1" dirty="0" smtClean="0">
                <a:latin typeface="Times New Roman" pitchFamily="18" charset="0"/>
                <a:cs typeface="Times New Roman" pitchFamily="18" charset="0"/>
              </a:rPr>
              <a:t>. – Новосибирск, 1983.</a:t>
            </a:r>
          </a:p>
          <a:p>
            <a:pPr lvl="0"/>
            <a:r>
              <a:rPr lang="ru-RU" sz="1600" b="1" dirty="0" smtClean="0">
                <a:latin typeface="Times New Roman" pitchFamily="18" charset="0"/>
                <a:cs typeface="Times New Roman" pitchFamily="18" charset="0"/>
              </a:rPr>
              <a:t>3. И. П. </a:t>
            </a:r>
            <a:r>
              <a:rPr lang="ru-RU" sz="1600" b="1" dirty="0" err="1" smtClean="0">
                <a:latin typeface="Times New Roman" pitchFamily="18" charset="0"/>
                <a:cs typeface="Times New Roman" pitchFamily="18" charset="0"/>
              </a:rPr>
              <a:t>Чебодаев</a:t>
            </a:r>
            <a:r>
              <a:rPr lang="ru-RU" sz="1600" b="1" dirty="0" smtClean="0">
                <a:latin typeface="Times New Roman" pitchFamily="18" charset="0"/>
                <a:cs typeface="Times New Roman" pitchFamily="18" charset="0"/>
              </a:rPr>
              <a:t>. Традиционная семейная обрядность хакасов. - Абакан 1996 г</a:t>
            </a:r>
          </a:p>
          <a:p>
            <a:pPr lvl="0"/>
            <a:r>
              <a:rPr lang="ru-RU" sz="1600" b="1" dirty="0" smtClean="0">
                <a:latin typeface="Times New Roman" pitchFamily="18" charset="0"/>
                <a:cs typeface="Times New Roman" pitchFamily="18" charset="0"/>
              </a:rPr>
              <a:t>4. </a:t>
            </a:r>
            <a:r>
              <a:rPr lang="ru-RU" sz="1600" b="1" dirty="0" err="1" smtClean="0">
                <a:latin typeface="Times New Roman" pitchFamily="18" charset="0"/>
                <a:cs typeface="Times New Roman" pitchFamily="18" charset="0"/>
              </a:rPr>
              <a:t>Балгазина</a:t>
            </a:r>
            <a:r>
              <a:rPr lang="ru-RU" sz="1600" b="1" dirty="0" smtClean="0">
                <a:latin typeface="Times New Roman" pitchFamily="18" charset="0"/>
                <a:cs typeface="Times New Roman" pitchFamily="18" charset="0"/>
              </a:rPr>
              <a:t> А. Н. Моя Хакасия. – Абакан 2001 г</a:t>
            </a:r>
          </a:p>
          <a:p>
            <a:pPr lvl="0"/>
            <a:r>
              <a:rPr lang="ru-RU" sz="1600" b="1" dirty="0" smtClean="0">
                <a:latin typeface="Times New Roman" pitchFamily="18" charset="0"/>
                <a:cs typeface="Times New Roman" pitchFamily="18" charset="0"/>
              </a:rPr>
              <a:t>5. Интернет ресурсы.</a:t>
            </a:r>
          </a:p>
          <a:p>
            <a:r>
              <a:rPr lang="ru-RU" sz="1600" b="1" dirty="0" smtClean="0">
                <a:latin typeface="Times New Roman" pitchFamily="18" charset="0"/>
                <a:cs typeface="Times New Roman" pitchFamily="18" charset="0"/>
              </a:rPr>
              <a:t> </a:t>
            </a:r>
          </a:p>
          <a:p>
            <a:r>
              <a:rPr lang="ru-RU" dirty="0" smtClean="0"/>
              <a:t> </a:t>
            </a:r>
          </a:p>
          <a:p>
            <a:r>
              <a:rPr lang="ru-RU" dirty="0" smtClean="0"/>
              <a:t> </a:t>
            </a:r>
          </a:p>
          <a:p>
            <a:r>
              <a:rPr lang="ru-RU" dirty="0" smtClean="0"/>
              <a:t> </a:t>
            </a:r>
          </a:p>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429000"/>
            <a:ext cx="9144000" cy="3323987"/>
          </a:xfrm>
          <a:prstGeom prst="rect">
            <a:avLst/>
          </a:prstGeom>
          <a:noFill/>
        </p:spPr>
        <p:txBody>
          <a:bodyPr wrap="square" rtlCol="0">
            <a:spAutoFit/>
          </a:bodyPr>
          <a:lstStyle/>
          <a:p>
            <a:r>
              <a:rPr lang="ru-RU" sz="1400" dirty="0" smtClean="0">
                <a:latin typeface="Times New Roman" pitchFamily="18" charset="0"/>
                <a:cs typeface="Times New Roman" pitchFamily="18" charset="0"/>
              </a:rPr>
              <a:t> </a:t>
            </a:r>
            <a:r>
              <a:rPr lang="ru-RU" sz="1400" b="1" dirty="0" smtClean="0">
                <a:latin typeface="Times New Roman" pitchFamily="18" charset="0"/>
                <a:cs typeface="Times New Roman" pitchFamily="18" charset="0"/>
              </a:rPr>
              <a:t>Проблема</a:t>
            </a:r>
            <a:r>
              <a:rPr lang="ru-RU" sz="1400" dirty="0" smtClean="0">
                <a:latin typeface="Times New Roman" pitchFamily="18" charset="0"/>
                <a:cs typeface="Times New Roman" pitchFamily="18" charset="0"/>
              </a:rPr>
              <a:t>: какие хакасские национальные блюда можем приготовить?</a:t>
            </a:r>
          </a:p>
          <a:p>
            <a:r>
              <a:rPr lang="ru-RU" sz="1400" b="1" dirty="0" smtClean="0">
                <a:latin typeface="Times New Roman" pitchFamily="18" charset="0"/>
                <a:cs typeface="Times New Roman" pitchFamily="18" charset="0"/>
              </a:rPr>
              <a:t>      Тема моей исследовательской работы</a:t>
            </a:r>
            <a:r>
              <a:rPr lang="ru-RU" sz="1400" dirty="0" smtClean="0">
                <a:latin typeface="Times New Roman" pitchFamily="18" charset="0"/>
                <a:cs typeface="Times New Roman" pitchFamily="18" charset="0"/>
              </a:rPr>
              <a:t>: моя семейная традиция.</a:t>
            </a:r>
          </a:p>
          <a:p>
            <a:r>
              <a:rPr lang="ru-RU" sz="1400" b="1" dirty="0" smtClean="0">
                <a:latin typeface="Times New Roman" pitchFamily="18" charset="0"/>
                <a:cs typeface="Times New Roman" pitchFamily="18" charset="0"/>
              </a:rPr>
              <a:t>       Цель</a:t>
            </a:r>
            <a:r>
              <a:rPr lang="ru-RU" sz="1400" dirty="0" smtClean="0">
                <a:latin typeface="Times New Roman" pitchFamily="18" charset="0"/>
                <a:cs typeface="Times New Roman" pitchFamily="18" charset="0"/>
              </a:rPr>
              <a:t> моей работы: выяснить какие блюда относятся к хакасским национальным.</a:t>
            </a:r>
          </a:p>
          <a:p>
            <a:r>
              <a:rPr lang="ru-RU" sz="1400" b="1" dirty="0" smtClean="0">
                <a:latin typeface="Times New Roman" pitchFamily="18" charset="0"/>
                <a:cs typeface="Times New Roman" pitchFamily="18" charset="0"/>
              </a:rPr>
              <a:t>       Задачи</a:t>
            </a:r>
            <a:r>
              <a:rPr lang="ru-RU" sz="1400" dirty="0" smtClean="0">
                <a:latin typeface="Times New Roman" pitchFamily="18" charset="0"/>
                <a:cs typeface="Times New Roman" pitchFamily="18" charset="0"/>
              </a:rPr>
              <a:t>: 1. Спросить у взрослых, какие блюда относятся к хакасским национальным?                                                                                                                                                                           </a:t>
            </a:r>
          </a:p>
          <a:p>
            <a:r>
              <a:rPr lang="ru-RU" sz="1400" dirty="0" smtClean="0">
                <a:latin typeface="Times New Roman" pitchFamily="18" charset="0"/>
                <a:cs typeface="Times New Roman" pitchFamily="18" charset="0"/>
              </a:rPr>
              <a:t>                      2. Изучить научную литературу учёных.</a:t>
            </a:r>
          </a:p>
          <a:p>
            <a:r>
              <a:rPr lang="ru-RU" sz="1400" dirty="0" smtClean="0">
                <a:latin typeface="Times New Roman" pitchFamily="18" charset="0"/>
                <a:cs typeface="Times New Roman" pitchFamily="18" charset="0"/>
              </a:rPr>
              <a:t>                       3. Готовить и употреблять разные хакасские блюда дома и на разных хакасских праздниках.</a:t>
            </a:r>
          </a:p>
          <a:p>
            <a:r>
              <a:rPr lang="ru-RU" sz="1400" b="1" dirty="0" smtClean="0">
                <a:latin typeface="Times New Roman" pitchFamily="18" charset="0"/>
                <a:cs typeface="Times New Roman" pitchFamily="18" charset="0"/>
              </a:rPr>
              <a:t>        Объект исследования</a:t>
            </a:r>
            <a:r>
              <a:rPr lang="ru-RU" sz="1400" dirty="0" smtClean="0">
                <a:latin typeface="Times New Roman" pitchFamily="18" charset="0"/>
                <a:cs typeface="Times New Roman" pitchFamily="18" charset="0"/>
              </a:rPr>
              <a:t>: хакасские национальные блюда.</a:t>
            </a:r>
          </a:p>
          <a:p>
            <a:r>
              <a:rPr lang="ru-RU" sz="1400" dirty="0" smtClean="0">
                <a:latin typeface="Times New Roman" pitchFamily="18" charset="0"/>
                <a:cs typeface="Times New Roman" pitchFamily="18" charset="0"/>
              </a:rPr>
              <a:t>         </a:t>
            </a:r>
            <a:r>
              <a:rPr lang="ru-RU" sz="1400" b="1" dirty="0" smtClean="0">
                <a:latin typeface="Times New Roman" pitchFamily="18" charset="0"/>
                <a:cs typeface="Times New Roman" pitchFamily="18" charset="0"/>
              </a:rPr>
              <a:t>Предмет исследования</a:t>
            </a:r>
            <a:r>
              <a:rPr lang="ru-RU" sz="1400" dirty="0" smtClean="0">
                <a:latin typeface="Times New Roman" pitchFamily="18" charset="0"/>
                <a:cs typeface="Times New Roman" pitchFamily="18" charset="0"/>
              </a:rPr>
              <a:t>: национальные блюда моей семьи.</a:t>
            </a:r>
          </a:p>
          <a:p>
            <a:r>
              <a:rPr lang="ru-RU" sz="1400" dirty="0" smtClean="0">
                <a:latin typeface="Times New Roman" pitchFamily="18" charset="0"/>
                <a:cs typeface="Times New Roman" pitchFamily="18" charset="0"/>
              </a:rPr>
              <a:t>         </a:t>
            </a:r>
            <a:r>
              <a:rPr lang="ru-RU" sz="1400" b="1" dirty="0" smtClean="0">
                <a:latin typeface="Times New Roman" pitchFamily="18" charset="0"/>
                <a:cs typeface="Times New Roman" pitchFamily="18" charset="0"/>
              </a:rPr>
              <a:t>Новизна исследования и практическая значимость:</a:t>
            </a:r>
            <a:r>
              <a:rPr lang="ru-RU" sz="1400" dirty="0" smtClean="0">
                <a:latin typeface="Times New Roman" pitchFamily="18" charset="0"/>
                <a:cs typeface="Times New Roman" pitchFamily="18" charset="0"/>
              </a:rPr>
              <a:t> можем ли мы употреблять экологически чистый продукт питания в наше современное время.</a:t>
            </a:r>
          </a:p>
          <a:p>
            <a:r>
              <a:rPr lang="ru-RU" sz="1400" b="1" dirty="0" smtClean="0">
                <a:latin typeface="Times New Roman" pitchFamily="18" charset="0"/>
                <a:cs typeface="Times New Roman" pitchFamily="18" charset="0"/>
              </a:rPr>
              <a:t>         Гипотеза</a:t>
            </a:r>
            <a:r>
              <a:rPr lang="ru-RU" sz="1400" dirty="0" smtClean="0">
                <a:latin typeface="Times New Roman" pitchFamily="18" charset="0"/>
                <a:cs typeface="Times New Roman" pitchFamily="18" charset="0"/>
              </a:rPr>
              <a:t>: соблюдая семейные традиции, можно в современное время легко готовить хакасские национальные блюда в домашних условиях, которые полезны для организма без вредных веществ.</a:t>
            </a:r>
          </a:p>
          <a:p>
            <a:r>
              <a:rPr lang="ru-RU" sz="1400" dirty="0" smtClean="0">
                <a:latin typeface="Times New Roman" pitchFamily="18" charset="0"/>
                <a:cs typeface="Times New Roman" pitchFamily="18" charset="0"/>
              </a:rPr>
              <a:t>           </a:t>
            </a:r>
            <a:r>
              <a:rPr lang="ru-RU" sz="1400" b="1" dirty="0" smtClean="0">
                <a:latin typeface="Times New Roman" pitchFamily="18" charset="0"/>
                <a:cs typeface="Times New Roman" pitchFamily="18" charset="0"/>
              </a:rPr>
              <a:t>Методы исследования</a:t>
            </a:r>
            <a:r>
              <a:rPr lang="ru-RU" sz="1400" dirty="0" smtClean="0">
                <a:latin typeface="Times New Roman" pitchFamily="18" charset="0"/>
                <a:cs typeface="Times New Roman" pitchFamily="18" charset="0"/>
              </a:rPr>
              <a:t>: поиск изучения литературных источников в сети Интернет, сравнительный, наблюдение, практическое применение, рассказ моим одноклассникам о пользе хакасских блюд,  интервью с учителя начальных классов.</a:t>
            </a:r>
            <a:endParaRPr lang="ru-RU" sz="1400" dirty="0">
              <a:latin typeface="Times New Roman" pitchFamily="18" charset="0"/>
              <a:cs typeface="Times New Roman" pitchFamily="18" charset="0"/>
            </a:endParaRPr>
          </a:p>
        </p:txBody>
      </p:sp>
      <p:pic>
        <p:nvPicPr>
          <p:cNvPr id="10241" name="Picture 1" descr="C:\Users\Костя\Desktop\фото Чистобаев\DSC03321.JPG"/>
          <p:cNvPicPr>
            <a:picLocks noChangeAspect="1" noChangeArrowheads="1"/>
          </p:cNvPicPr>
          <p:nvPr/>
        </p:nvPicPr>
        <p:blipFill>
          <a:blip r:embed="rId2" cstate="print"/>
          <a:srcRect/>
          <a:stretch>
            <a:fillRect/>
          </a:stretch>
        </p:blipFill>
        <p:spPr bwMode="auto">
          <a:xfrm>
            <a:off x="0" y="0"/>
            <a:ext cx="4571999" cy="3284984"/>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99992" y="0"/>
            <a:ext cx="4644008" cy="4278094"/>
          </a:xfrm>
          <a:prstGeom prst="rect">
            <a:avLst/>
          </a:prstGeom>
          <a:noFill/>
        </p:spPr>
        <p:txBody>
          <a:bodyPr wrap="square" rtlCol="0">
            <a:spAutoFit/>
          </a:bodyPr>
          <a:lstStyle/>
          <a:p>
            <a:r>
              <a:rPr lang="ru-RU" sz="1600" b="1" dirty="0" smtClean="0">
                <a:latin typeface="Times New Roman" pitchFamily="18" charset="0"/>
                <a:cs typeface="Times New Roman" pitchFamily="18" charset="0"/>
              </a:rPr>
              <a:t>Изучение хакасских национальных блюд.</a:t>
            </a:r>
          </a:p>
          <a:p>
            <a:endParaRPr lang="ru-RU" sz="1600" b="1" dirty="0" smtClean="0">
              <a:latin typeface="Times New Roman" pitchFamily="18" charset="0"/>
              <a:cs typeface="Times New Roman" pitchFamily="18" charset="0"/>
            </a:endParaRPr>
          </a:p>
          <a:p>
            <a:endParaRPr lang="ru-RU" sz="1600" b="1" dirty="0" smtClean="0">
              <a:latin typeface="Times New Roman" pitchFamily="18" charset="0"/>
              <a:cs typeface="Times New Roman" pitchFamily="18" charset="0"/>
            </a:endParaRPr>
          </a:p>
          <a:p>
            <a:r>
              <a:rPr lang="ru-RU" sz="1600" b="1" dirty="0" smtClean="0">
                <a:latin typeface="Times New Roman" pitchFamily="18" charset="0"/>
                <a:cs typeface="Times New Roman" pitchFamily="18" charset="0"/>
              </a:rPr>
              <a:t>      Изучив литературные источники через интернет, прочитав книгу </a:t>
            </a:r>
            <a:r>
              <a:rPr lang="ru-RU" sz="1600" b="1" dirty="0" err="1" smtClean="0">
                <a:latin typeface="Times New Roman" pitchFamily="18" charset="0"/>
                <a:cs typeface="Times New Roman" pitchFamily="18" charset="0"/>
              </a:rPr>
              <a:t>Бутанаева</a:t>
            </a:r>
            <a:r>
              <a:rPr lang="ru-RU" sz="1600" b="1" dirty="0" smtClean="0">
                <a:latin typeface="Times New Roman" pitchFamily="18" charset="0"/>
                <a:cs typeface="Times New Roman" pitchFamily="18" charset="0"/>
              </a:rPr>
              <a:t> Виктора Яковлевича узнал много разнообразных блюд. Эти блюда готовились благодаря тому, что хакасы занимались скотоводством и земледелием, охотой и рыбалкой. Сравнив пищу хакасов прошлых столетий, пришёл к выводу, что они их готовили так, применяя все возможные органы для употребления и ничего не пропадало. В то время не было холодильников, разных посуд, технологий. Удивился тому, что и раньше готовили шашлыки.              </a:t>
            </a:r>
          </a:p>
          <a:p>
            <a:pPr algn="r"/>
            <a:endParaRPr lang="ru-RU" sz="1600" b="1" dirty="0" smtClean="0">
              <a:latin typeface="Times New Roman" pitchFamily="18" charset="0"/>
              <a:cs typeface="Times New Roman" pitchFamily="18" charset="0"/>
            </a:endParaRPr>
          </a:p>
        </p:txBody>
      </p:sp>
      <p:sp>
        <p:nvSpPr>
          <p:cNvPr id="11269" name="AutoShape 5" descr="https://pbs.twimg.com/media/Cfzdhw3XEAEkYoL.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271" name="AutoShape 7" descr="https://pbs.twimg.com/media/Cfzdhw3XEAEkYoL.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273" name="AutoShape 9" descr="https://pbs.twimg.com/media/Cfzdhw3XEAEkYoL.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275" name="AutoShape 11" descr="https://pbs.twimg.com/media/Cfzdhw3XEAEkYoL.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277" name="AutoShape 13" descr="https://pbs.twimg.com/media/Cfzdhw3XEAEkYoL.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279" name="AutoShape 15" descr="https://pbs.twimg.com/media/Cfzdhw3XEAEkYoL.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281" name="AutoShape 17" descr="https://pbs.twimg.com/media/Cfzdhw3XEAEkYoL.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283" name="AutoShape 19" descr="https://upload.wikimedia.org/wikipedia/commons/8/8a/%D0%91%D0%A3%D0%A2%D0%90%D0%9D%D0%90%D0%95%D0%92_%D0%92%D0%98%D0%9A%D0%A2%D0%9E%D0%A0_%D0%AF%D0%9A%D0%9E%D0%92%D0%9B%D0%95%D0%92%D0%98%D0%A7-_%D0%A3%D0%A7%D0%81%D0%9D%D0%AB%D0%99.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285" name="AutoShape 21" descr="https://upload.wikimedia.org/wikipedia/commons/8/8a/%D0%91%D0%A3%D0%A2%D0%90%D0%9D%D0%90%D0%95%D0%92_%D0%92%D0%98%D0%9A%D0%A2%D0%9E%D0%A0_%D0%AF%D0%9A%D0%9E%D0%92%D0%9B%D0%95%D0%92%D0%98%D0%A7-_%D0%A3%D0%A7%D0%81%D0%9D%D0%AB%D0%99.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287" name="AutoShape 23" descr="https://upload.wikimedia.org/wikipedia/commons/8/8a/%D0%91%D0%A3%D0%A2%D0%90%D0%9D%D0%90%D0%95%D0%92_%D0%92%D0%98%D0%9A%D0%A2%D0%9E%D0%A0_%D0%AF%D0%9A%D0%9E%D0%92%D0%9B%D0%95%D0%92%D0%98%D0%A7-_%D0%A3%D0%A7%D0%81%D0%9D%D0%AB%D0%99.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289" name="AutoShape 25" descr="https://upload.wikimedia.org/wikipedia/commons/8/8a/%D0%91%D0%A3%D0%A2%D0%90%D0%9D%D0%90%D0%95%D0%92_%D0%92%D0%98%D0%9A%D0%A2%D0%9E%D0%A0_%D0%AF%D0%9A%D0%9E%D0%92%D0%9B%D0%95%D0%92%D0%98%D0%A7-_%D0%A3%D0%A7%D0%81%D0%9D%D0%AB%D0%99.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291" name="AutoShape 27" descr="https://upload.wikimedia.org/wikipedia/commons/8/8a/%D0%91%D0%A3%D0%A2%D0%90%D0%9D%D0%90%D0%95%D0%92_%D0%92%D0%98%D0%9A%D0%A2%D0%9E%D0%A0_%D0%AF%D0%9A%D0%9E%D0%92%D0%9B%D0%95%D0%92%D0%98%D0%A7-_%D0%A3%D0%A7%D0%81%D0%9D%D0%AB%D0%99.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293" name="AutoShape 29" descr="https://upload.wikimedia.org/wikipedia/commons/8/8a/%D0%91%D0%A3%D0%A2%D0%90%D0%9D%D0%90%D0%95%D0%92_%D0%92%D0%98%D0%9A%D0%A2%D0%9E%D0%A0_%D0%AF%D0%9A%D0%9E%D0%92%D0%9B%D0%95%D0%92%D0%98%D0%A7-_%D0%A3%D0%A7%D0%81%D0%9D%D0%AB%D0%99.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1295" name="AutoShape 31" descr="https://upload.wikimedia.org/wikipedia/commons/8/8a/%D0%91%D0%A3%D0%A2%D0%90%D0%9D%D0%90%D0%95%D0%92_%D0%92%D0%98%D0%9A%D0%A2%D0%9E%D0%A0_%D0%AF%D0%9A%D0%9E%D0%92%D0%9B%D0%95%D0%92%D0%98%D0%A7-_%D0%A3%D0%A7%D0%81%D0%9D%D0%AB%D0%99.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1297" name="Picture 33" descr="[​IMG]"/>
          <p:cNvPicPr>
            <a:picLocks noChangeAspect="1" noChangeArrowheads="1"/>
          </p:cNvPicPr>
          <p:nvPr/>
        </p:nvPicPr>
        <p:blipFill>
          <a:blip r:embed="rId2" cstate="print"/>
          <a:srcRect/>
          <a:stretch>
            <a:fillRect/>
          </a:stretch>
        </p:blipFill>
        <p:spPr bwMode="auto">
          <a:xfrm>
            <a:off x="0" y="0"/>
            <a:ext cx="4499992" cy="681749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Костя\Desktop\фото Чистобаев\DSC03335.JPG"/>
          <p:cNvPicPr>
            <a:picLocks noChangeAspect="1" noChangeArrowheads="1"/>
          </p:cNvPicPr>
          <p:nvPr/>
        </p:nvPicPr>
        <p:blipFill>
          <a:blip r:embed="rId2" cstate="print"/>
          <a:srcRect/>
          <a:stretch>
            <a:fillRect/>
          </a:stretch>
        </p:blipFill>
        <p:spPr bwMode="auto">
          <a:xfrm>
            <a:off x="0" y="-1"/>
            <a:ext cx="9144000" cy="6858001"/>
          </a:xfrm>
          <a:prstGeom prst="rect">
            <a:avLst/>
          </a:prstGeom>
          <a:noFill/>
        </p:spPr>
      </p:pic>
      <p:sp>
        <p:nvSpPr>
          <p:cNvPr id="3" name="Прямоугольник 2"/>
          <p:cNvSpPr/>
          <p:nvPr/>
        </p:nvSpPr>
        <p:spPr>
          <a:xfrm>
            <a:off x="2286000" y="0"/>
            <a:ext cx="5958408" cy="369332"/>
          </a:xfrm>
          <a:prstGeom prst="rect">
            <a:avLst/>
          </a:prstGeom>
        </p:spPr>
        <p:txBody>
          <a:bodyPr wrap="square">
            <a:spAutoFit/>
          </a:bodyPr>
          <a:lstStyle/>
          <a:p>
            <a:r>
              <a:rPr lang="ru-RU" b="1" dirty="0" smtClean="0">
                <a:latin typeface="Times New Roman" pitchFamily="18" charset="0"/>
                <a:cs typeface="Times New Roman" pitchFamily="18" charset="0"/>
              </a:rPr>
              <a:t>Хакасские национальные блюда в моей семье</a:t>
            </a:r>
            <a:endParaRPr lang="ru-RU" b="1" dirty="0">
              <a:latin typeface="Times New Roman" pitchFamily="18" charset="0"/>
              <a:cs typeface="Times New Roman" pitchFamily="18" charset="0"/>
            </a:endParaRPr>
          </a:p>
        </p:txBody>
      </p:sp>
      <p:sp>
        <p:nvSpPr>
          <p:cNvPr id="4" name="Прямоугольник 3"/>
          <p:cNvSpPr/>
          <p:nvPr/>
        </p:nvSpPr>
        <p:spPr>
          <a:xfrm>
            <a:off x="3491880" y="260649"/>
            <a:ext cx="5652120" cy="2800767"/>
          </a:xfrm>
          <a:prstGeom prst="rect">
            <a:avLst/>
          </a:prstGeom>
        </p:spPr>
        <p:txBody>
          <a:bodyPr wrap="square">
            <a:spAutoFit/>
          </a:bodyPr>
          <a:lstStyle/>
          <a:p>
            <a:r>
              <a:rPr lang="ru-RU" sz="1600" b="1" dirty="0" smtClean="0">
                <a:latin typeface="Times New Roman" pitchFamily="18" charset="0"/>
                <a:cs typeface="Times New Roman" pitchFamily="18" charset="0"/>
              </a:rPr>
              <a:t> Благодаря моей бабушке, мы занимаемся скотоводством и овощеводством. Имея хозяйство такое, мы употребляем в пище национальные блюда. Наша прабабушка учит, как готовить хакасские блюда. Наша соседка, учительница моя, Валентина Степановна всё знает о национальных блюдах, умеет их готовить, учит и помогает как делать экологически чистые продукты. Из мясных продуктов готовим суп «</a:t>
            </a:r>
            <a:r>
              <a:rPr lang="ru-RU" sz="1600" b="1" dirty="0" err="1" smtClean="0">
                <a:latin typeface="Times New Roman" pitchFamily="18" charset="0"/>
                <a:cs typeface="Times New Roman" pitchFamily="18" charset="0"/>
              </a:rPr>
              <a:t>Чарба</a:t>
            </a:r>
            <a:r>
              <a:rPr lang="ru-RU" sz="1600" b="1" dirty="0" smtClean="0">
                <a:latin typeface="Times New Roman" pitchFamily="18" charset="0"/>
                <a:cs typeface="Times New Roman" pitchFamily="18" charset="0"/>
              </a:rPr>
              <a:t> угре», «Кёче угре», кровяную колбасу «Хан», холодец, жареное мясо «</a:t>
            </a:r>
            <a:r>
              <a:rPr lang="ru-RU" sz="1600" b="1" dirty="0" err="1" smtClean="0">
                <a:latin typeface="Times New Roman" pitchFamily="18" charset="0"/>
                <a:cs typeface="Times New Roman" pitchFamily="18" charset="0"/>
              </a:rPr>
              <a:t>Хаарган</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ит</a:t>
            </a:r>
            <a:r>
              <a:rPr lang="ru-RU" sz="1600" b="1" dirty="0" smtClean="0">
                <a:latin typeface="Times New Roman" pitchFamily="18" charset="0"/>
                <a:cs typeface="Times New Roman" pitchFamily="18" charset="0"/>
              </a:rPr>
              <a:t>». Из молочных продуктов готовим </a:t>
            </a:r>
            <a:r>
              <a:rPr lang="ru-RU" sz="1600" b="1" dirty="0" err="1" smtClean="0">
                <a:latin typeface="Times New Roman" pitchFamily="18" charset="0"/>
                <a:cs typeface="Times New Roman" pitchFamily="18" charset="0"/>
              </a:rPr>
              <a:t>потхы</a:t>
            </a:r>
            <a:r>
              <a:rPr lang="ru-RU" sz="1600" b="1" dirty="0" smtClean="0">
                <a:latin typeface="Times New Roman" pitchFamily="18" charset="0"/>
                <a:cs typeface="Times New Roman" pitchFamily="18" charset="0"/>
              </a:rPr>
              <a:t>, айран, </a:t>
            </a:r>
            <a:r>
              <a:rPr lang="ru-RU" sz="1600" b="1" dirty="0" err="1" smtClean="0">
                <a:latin typeface="Times New Roman" pitchFamily="18" charset="0"/>
                <a:cs typeface="Times New Roman" pitchFamily="18" charset="0"/>
              </a:rPr>
              <a:t>талган</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пызылах</a:t>
            </a:r>
            <a:r>
              <a:rPr lang="ru-RU" sz="1600" b="1" dirty="0" smtClean="0">
                <a:latin typeface="Times New Roman" pitchFamily="18" charset="0"/>
                <a:cs typeface="Times New Roman" pitchFamily="18" charset="0"/>
              </a:rPr>
              <a:t>.                                                                                                                                 </a:t>
            </a:r>
          </a:p>
          <a:p>
            <a:endParaRPr lang="ru-RU" sz="1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1" descr="C:\Users\Костя\Desktop\фото Чистобаев\DSC03317.JPG"/>
          <p:cNvPicPr>
            <a:picLocks noChangeAspect="1" noChangeArrowheads="1"/>
          </p:cNvPicPr>
          <p:nvPr/>
        </p:nvPicPr>
        <p:blipFill>
          <a:blip r:embed="rId3" cstate="print"/>
          <a:srcRect/>
          <a:stretch>
            <a:fillRect/>
          </a:stretch>
        </p:blipFill>
        <p:spPr bwMode="auto">
          <a:xfrm>
            <a:off x="3059832" y="0"/>
            <a:ext cx="3035830" cy="2420888"/>
          </a:xfrm>
          <a:prstGeom prst="rect">
            <a:avLst/>
          </a:prstGeom>
          <a:noFill/>
        </p:spPr>
      </p:pic>
      <p:pic>
        <p:nvPicPr>
          <p:cNvPr id="3" name="Рисунок 2"/>
          <p:cNvPicPr/>
          <p:nvPr/>
        </p:nvPicPr>
        <p:blipFill>
          <a:blip r:embed="rId4" cstate="print"/>
          <a:srcRect l="32189" t="28151" r="31023" b="29393"/>
          <a:stretch>
            <a:fillRect/>
          </a:stretch>
        </p:blipFill>
        <p:spPr bwMode="auto">
          <a:xfrm>
            <a:off x="0" y="0"/>
            <a:ext cx="3059832" cy="2420888"/>
          </a:xfrm>
          <a:prstGeom prst="rect">
            <a:avLst/>
          </a:prstGeom>
          <a:noFill/>
          <a:ln w="9525">
            <a:noFill/>
            <a:miter lim="800000"/>
            <a:headEnd/>
            <a:tailEnd/>
          </a:ln>
        </p:spPr>
      </p:pic>
      <p:pic>
        <p:nvPicPr>
          <p:cNvPr id="7170" name="Picture 2" descr="C:\Users\Костя\Desktop\фото Чистобаев\DSC03304.JPG"/>
          <p:cNvPicPr>
            <a:picLocks noChangeAspect="1" noChangeArrowheads="1"/>
          </p:cNvPicPr>
          <p:nvPr/>
        </p:nvPicPr>
        <p:blipFill>
          <a:blip r:embed="rId5" cstate="print"/>
          <a:srcRect/>
          <a:stretch>
            <a:fillRect/>
          </a:stretch>
        </p:blipFill>
        <p:spPr bwMode="auto">
          <a:xfrm>
            <a:off x="6119664" y="0"/>
            <a:ext cx="3024336" cy="2420888"/>
          </a:xfrm>
          <a:prstGeom prst="rect">
            <a:avLst/>
          </a:prstGeom>
          <a:noFill/>
        </p:spPr>
      </p:pic>
      <p:pic>
        <p:nvPicPr>
          <p:cNvPr id="7171" name="Picture 3" descr="C:\Users\Костя\Desktop\фото Чистобаев\DSC03305.JPG"/>
          <p:cNvPicPr>
            <a:picLocks noChangeAspect="1" noChangeArrowheads="1"/>
          </p:cNvPicPr>
          <p:nvPr/>
        </p:nvPicPr>
        <p:blipFill>
          <a:blip r:embed="rId6" cstate="print"/>
          <a:srcRect l="9651" t="17243" r="16485" b="7000"/>
          <a:stretch>
            <a:fillRect/>
          </a:stretch>
        </p:blipFill>
        <p:spPr bwMode="auto">
          <a:xfrm>
            <a:off x="0" y="3068960"/>
            <a:ext cx="4680520" cy="3789040"/>
          </a:xfrm>
          <a:prstGeom prst="rect">
            <a:avLst/>
          </a:prstGeom>
          <a:noFill/>
        </p:spPr>
      </p:pic>
      <p:pic>
        <p:nvPicPr>
          <p:cNvPr id="7172" name="Picture 4" descr="C:\Users\Костя\Desktop\фото Чистобаев\DSC03308.JPG"/>
          <p:cNvPicPr>
            <a:picLocks noChangeAspect="1" noChangeArrowheads="1"/>
          </p:cNvPicPr>
          <p:nvPr/>
        </p:nvPicPr>
        <p:blipFill>
          <a:blip r:embed="rId7" cstate="print"/>
          <a:srcRect/>
          <a:stretch>
            <a:fillRect/>
          </a:stretch>
        </p:blipFill>
        <p:spPr bwMode="auto">
          <a:xfrm>
            <a:off x="4644008" y="3068960"/>
            <a:ext cx="4475990" cy="3789040"/>
          </a:xfrm>
          <a:prstGeom prst="rect">
            <a:avLst/>
          </a:prstGeom>
          <a:noFill/>
        </p:spPr>
      </p:pic>
      <p:sp>
        <p:nvSpPr>
          <p:cNvPr id="7" name="TextBox 6"/>
          <p:cNvSpPr txBox="1"/>
          <p:nvPr/>
        </p:nvSpPr>
        <p:spPr>
          <a:xfrm>
            <a:off x="0" y="2420888"/>
            <a:ext cx="9144000" cy="707886"/>
          </a:xfrm>
          <a:prstGeom prst="rect">
            <a:avLst/>
          </a:prstGeom>
          <a:noFill/>
        </p:spPr>
        <p:txBody>
          <a:bodyPr wrap="square" rtlCol="0">
            <a:spAutoFit/>
          </a:bodyPr>
          <a:lstStyle/>
          <a:p>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Чарба</a:t>
            </a:r>
            <a:r>
              <a:rPr lang="ru-RU" sz="1600" b="1" dirty="0" smtClean="0">
                <a:latin typeface="Times New Roman" pitchFamily="18" charset="0"/>
                <a:cs typeface="Times New Roman" pitchFamily="18" charset="0"/>
              </a:rPr>
              <a:t> угре </a:t>
            </a:r>
            <a:r>
              <a:rPr lang="ru-RU" sz="1200" b="1" dirty="0" smtClean="0">
                <a:latin typeface="Times New Roman" pitchFamily="18" charset="0"/>
                <a:cs typeface="Times New Roman" pitchFamily="18" charset="0"/>
              </a:rPr>
              <a:t>готовится в кастрюле из бараньего или говяжьего мяса, ячневой крупы, лука, воды и картошки. Варится 2 или 3 часа. Если есть кишки, добавляются кишки. Можно угре варить только из </a:t>
            </a:r>
            <a:r>
              <a:rPr lang="ru-RU" sz="1200" b="1" dirty="0" err="1" smtClean="0">
                <a:latin typeface="Times New Roman" pitchFamily="18" charset="0"/>
                <a:cs typeface="Times New Roman" pitchFamily="18" charset="0"/>
              </a:rPr>
              <a:t>кишков</a:t>
            </a:r>
            <a:r>
              <a:rPr lang="ru-RU" sz="1200" b="1" dirty="0" smtClean="0">
                <a:latin typeface="Times New Roman" pitchFamily="18" charset="0"/>
                <a:cs typeface="Times New Roman" pitchFamily="18" charset="0"/>
              </a:rPr>
              <a:t> специально приготовленных </a:t>
            </a:r>
            <a:r>
              <a:rPr lang="ru-RU" sz="1200" b="1" dirty="0" err="1" smtClean="0">
                <a:latin typeface="Times New Roman" pitchFamily="18" charset="0"/>
                <a:cs typeface="Times New Roman" pitchFamily="18" charset="0"/>
              </a:rPr>
              <a:t>рулетиков</a:t>
            </a:r>
            <a:r>
              <a:rPr lang="ru-RU" sz="1200" b="1" dirty="0" smtClean="0">
                <a:latin typeface="Times New Roman" pitchFamily="18" charset="0"/>
                <a:cs typeface="Times New Roman" pitchFamily="18" charset="0"/>
              </a:rPr>
              <a:t> и сплетённых косичек. </a:t>
            </a:r>
            <a:endParaRPr lang="ru-RU" sz="1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C:\Users\Костя\Desktop\фото Чистобаев\DSC03309.JPG"/>
          <p:cNvPicPr>
            <a:picLocks noChangeAspect="1" noChangeArrowheads="1"/>
          </p:cNvPicPr>
          <p:nvPr/>
        </p:nvPicPr>
        <p:blipFill>
          <a:blip r:embed="rId2" cstate="print"/>
          <a:srcRect/>
          <a:stretch>
            <a:fillRect/>
          </a:stretch>
        </p:blipFill>
        <p:spPr bwMode="auto">
          <a:xfrm>
            <a:off x="0" y="0"/>
            <a:ext cx="4355976" cy="3140968"/>
          </a:xfrm>
          <a:prstGeom prst="rect">
            <a:avLst/>
          </a:prstGeom>
          <a:noFill/>
        </p:spPr>
      </p:pic>
      <p:pic>
        <p:nvPicPr>
          <p:cNvPr id="25603" name="Picture 3" descr="C:\Users\Костя\Desktop\фото Чистобаев\DSC03311.JPG"/>
          <p:cNvPicPr>
            <a:picLocks noChangeAspect="1" noChangeArrowheads="1"/>
          </p:cNvPicPr>
          <p:nvPr/>
        </p:nvPicPr>
        <p:blipFill>
          <a:blip r:embed="rId3" cstate="print"/>
          <a:srcRect/>
          <a:stretch>
            <a:fillRect/>
          </a:stretch>
        </p:blipFill>
        <p:spPr bwMode="auto">
          <a:xfrm>
            <a:off x="0" y="3645024"/>
            <a:ext cx="4283968" cy="3212976"/>
          </a:xfrm>
          <a:prstGeom prst="rect">
            <a:avLst/>
          </a:prstGeom>
          <a:noFill/>
        </p:spPr>
      </p:pic>
      <p:pic>
        <p:nvPicPr>
          <p:cNvPr id="25605" name="Picture 5" descr="C:\Users\Костя\Desktop\фото Чистобаев\DSC03313.JPG"/>
          <p:cNvPicPr>
            <a:picLocks noChangeAspect="1" noChangeArrowheads="1"/>
          </p:cNvPicPr>
          <p:nvPr/>
        </p:nvPicPr>
        <p:blipFill>
          <a:blip r:embed="rId4" cstate="print"/>
          <a:srcRect l="5314" b="8400"/>
          <a:stretch>
            <a:fillRect/>
          </a:stretch>
        </p:blipFill>
        <p:spPr bwMode="auto">
          <a:xfrm>
            <a:off x="4283968" y="0"/>
            <a:ext cx="4860032" cy="3140967"/>
          </a:xfrm>
          <a:prstGeom prst="rect">
            <a:avLst/>
          </a:prstGeom>
          <a:noFill/>
        </p:spPr>
      </p:pic>
      <p:pic>
        <p:nvPicPr>
          <p:cNvPr id="25606" name="Picture 6" descr="C:\Users\Костя\Desktop\фото Чистобаев\DSC03314.JPG"/>
          <p:cNvPicPr>
            <a:picLocks noChangeAspect="1" noChangeArrowheads="1"/>
          </p:cNvPicPr>
          <p:nvPr/>
        </p:nvPicPr>
        <p:blipFill>
          <a:blip r:embed="rId5" cstate="print"/>
          <a:srcRect/>
          <a:stretch>
            <a:fillRect/>
          </a:stretch>
        </p:blipFill>
        <p:spPr bwMode="auto">
          <a:xfrm>
            <a:off x="4283968" y="3645024"/>
            <a:ext cx="4860032" cy="3212976"/>
          </a:xfrm>
          <a:prstGeom prst="rect">
            <a:avLst/>
          </a:prstGeom>
          <a:noFill/>
        </p:spPr>
      </p:pic>
      <p:sp>
        <p:nvSpPr>
          <p:cNvPr id="7" name="TextBox 6"/>
          <p:cNvSpPr txBox="1"/>
          <p:nvPr/>
        </p:nvSpPr>
        <p:spPr>
          <a:xfrm>
            <a:off x="251520" y="3068960"/>
            <a:ext cx="8892480" cy="615553"/>
          </a:xfrm>
          <a:prstGeom prst="rect">
            <a:avLst/>
          </a:prstGeom>
          <a:noFill/>
        </p:spPr>
        <p:txBody>
          <a:bodyPr wrap="square" rtlCol="0">
            <a:spAutoFit/>
          </a:bodyPr>
          <a:lstStyle/>
          <a:p>
            <a:r>
              <a:rPr lang="ru-RU" b="1" dirty="0" smtClean="0">
                <a:latin typeface="Times New Roman" pitchFamily="18" charset="0"/>
                <a:cs typeface="Times New Roman" pitchFamily="18" charset="0"/>
              </a:rPr>
              <a:t>Кёче угре </a:t>
            </a:r>
            <a:r>
              <a:rPr lang="ru-RU" sz="1600" b="1" dirty="0" smtClean="0">
                <a:latin typeface="Times New Roman" pitchFamily="18" charset="0"/>
                <a:cs typeface="Times New Roman" pitchFamily="18" charset="0"/>
              </a:rPr>
              <a:t>варится из бараньей головы и перловой крупы, добавляется картофель. Варится 3 и 4 часа. Можно голову варить только в бульоне.</a:t>
            </a:r>
            <a:endParaRPr lang="ru-RU" sz="16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cstate="print"/>
          <a:srcRect/>
          <a:stretch>
            <a:fillRect/>
          </a:stretch>
        </p:blipFill>
        <p:spPr bwMode="auto">
          <a:xfrm>
            <a:off x="0" y="0"/>
            <a:ext cx="4427984" cy="3356992"/>
          </a:xfrm>
          <a:prstGeom prst="rect">
            <a:avLst/>
          </a:prstGeom>
          <a:noFill/>
          <a:ln w="9525">
            <a:noFill/>
            <a:miter lim="800000"/>
            <a:headEnd/>
            <a:tailEnd/>
          </a:ln>
        </p:spPr>
      </p:pic>
      <p:pic>
        <p:nvPicPr>
          <p:cNvPr id="26626" name="Picture 2" descr="C:\Users\Костя\Desktop\фото Чистобаев\DSC03310.JPG"/>
          <p:cNvPicPr>
            <a:picLocks noChangeAspect="1" noChangeArrowheads="1"/>
          </p:cNvPicPr>
          <p:nvPr/>
        </p:nvPicPr>
        <p:blipFill>
          <a:blip r:embed="rId3" cstate="print"/>
          <a:srcRect/>
          <a:stretch>
            <a:fillRect/>
          </a:stretch>
        </p:blipFill>
        <p:spPr bwMode="auto">
          <a:xfrm>
            <a:off x="4427984" y="0"/>
            <a:ext cx="4716016" cy="3356992"/>
          </a:xfrm>
          <a:prstGeom prst="rect">
            <a:avLst/>
          </a:prstGeom>
          <a:noFill/>
        </p:spPr>
      </p:pic>
      <p:sp>
        <p:nvSpPr>
          <p:cNvPr id="4" name="TextBox 3"/>
          <p:cNvSpPr txBox="1"/>
          <p:nvPr/>
        </p:nvSpPr>
        <p:spPr>
          <a:xfrm>
            <a:off x="1115616" y="4077072"/>
            <a:ext cx="7344816" cy="1200329"/>
          </a:xfrm>
          <a:prstGeom prst="rect">
            <a:avLst/>
          </a:prstGeom>
          <a:noFill/>
        </p:spPr>
        <p:txBody>
          <a:bodyPr wrap="square" rtlCol="0">
            <a:spAutoFit/>
          </a:bodyPr>
          <a:lstStyle/>
          <a:p>
            <a:r>
              <a:rPr lang="ru-RU" b="1" dirty="0" smtClean="0">
                <a:latin typeface="Times New Roman" pitchFamily="18" charset="0"/>
                <a:cs typeface="Times New Roman" pitchFamily="18" charset="0"/>
              </a:rPr>
              <a:t>Кровяную колбасу «Хан»</a:t>
            </a:r>
            <a:r>
              <a:rPr lang="ru-RU" dirty="0" smtClean="0">
                <a:latin typeface="Times New Roman" pitchFamily="18" charset="0"/>
                <a:cs typeface="Times New Roman" pitchFamily="18" charset="0"/>
              </a:rPr>
              <a:t> готовим из крови, лука, молока, мелко нарезанного внутреннего сала. Это масса наливается в мытые  кишки разного размера. Варить нужно осторожно под присмотром, чтобы кишка не лопнула. </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sers\Костя\Desktop\фото Чистобаев\DSC03303.JPG"/>
          <p:cNvPicPr>
            <a:picLocks noChangeAspect="1" noChangeArrowheads="1"/>
          </p:cNvPicPr>
          <p:nvPr/>
        </p:nvPicPr>
        <p:blipFill>
          <a:blip r:embed="rId2" cstate="print"/>
          <a:srcRect/>
          <a:stretch>
            <a:fillRect/>
          </a:stretch>
        </p:blipFill>
        <p:spPr bwMode="auto">
          <a:xfrm>
            <a:off x="0" y="0"/>
            <a:ext cx="5220072" cy="3915054"/>
          </a:xfrm>
          <a:prstGeom prst="rect">
            <a:avLst/>
          </a:prstGeom>
          <a:noFill/>
        </p:spPr>
      </p:pic>
      <p:pic>
        <p:nvPicPr>
          <p:cNvPr id="3" name="Рисунок 2"/>
          <p:cNvPicPr/>
          <p:nvPr/>
        </p:nvPicPr>
        <p:blipFill>
          <a:blip r:embed="rId3" cstate="print"/>
          <a:srcRect l="11328" r="26367" b="36619"/>
          <a:stretch>
            <a:fillRect/>
          </a:stretch>
        </p:blipFill>
        <p:spPr bwMode="auto">
          <a:xfrm>
            <a:off x="5220072" y="0"/>
            <a:ext cx="3923928" cy="3429000"/>
          </a:xfrm>
          <a:prstGeom prst="rect">
            <a:avLst/>
          </a:prstGeom>
          <a:noFill/>
          <a:ln w="9525">
            <a:noFill/>
            <a:miter lim="800000"/>
            <a:headEnd/>
            <a:tailEnd/>
          </a:ln>
        </p:spPr>
      </p:pic>
      <p:pic>
        <p:nvPicPr>
          <p:cNvPr id="27651" name="Picture 3" descr="C:\Users\Костя\Desktop\фото Чистобаев\DSC03315.JPG"/>
          <p:cNvPicPr>
            <a:picLocks noChangeAspect="1" noChangeArrowheads="1"/>
          </p:cNvPicPr>
          <p:nvPr/>
        </p:nvPicPr>
        <p:blipFill>
          <a:blip r:embed="rId4" cstate="print"/>
          <a:srcRect l="19733" t="39971" r="12140"/>
          <a:stretch>
            <a:fillRect/>
          </a:stretch>
        </p:blipFill>
        <p:spPr bwMode="auto">
          <a:xfrm>
            <a:off x="4499992" y="3429000"/>
            <a:ext cx="4644008" cy="3429000"/>
          </a:xfrm>
          <a:prstGeom prst="rect">
            <a:avLst/>
          </a:prstGeom>
          <a:noFill/>
        </p:spPr>
      </p:pic>
      <p:sp>
        <p:nvSpPr>
          <p:cNvPr id="5" name="TextBox 4"/>
          <p:cNvSpPr txBox="1"/>
          <p:nvPr/>
        </p:nvSpPr>
        <p:spPr>
          <a:xfrm>
            <a:off x="0" y="4077072"/>
            <a:ext cx="4499992" cy="2585323"/>
          </a:xfrm>
          <a:prstGeom prst="rect">
            <a:avLst/>
          </a:prstGeom>
          <a:noFill/>
        </p:spPr>
        <p:txBody>
          <a:bodyPr wrap="square" rtlCol="0">
            <a:spAutoFit/>
          </a:bodyPr>
          <a:lstStyle/>
          <a:p>
            <a:r>
              <a:rPr lang="ru-RU" b="1" dirty="0" smtClean="0"/>
              <a:t> </a:t>
            </a:r>
            <a:r>
              <a:rPr lang="ru-RU" sz="1600" b="1" dirty="0" smtClean="0">
                <a:latin typeface="Times New Roman" pitchFamily="18" charset="0"/>
                <a:cs typeface="Times New Roman" pitchFamily="18" charset="0"/>
              </a:rPr>
              <a:t> Хлеб (</a:t>
            </a:r>
            <a:r>
              <a:rPr lang="ru-RU" sz="1600" b="1" dirty="0" err="1" smtClean="0">
                <a:latin typeface="Times New Roman" pitchFamily="18" charset="0"/>
                <a:cs typeface="Times New Roman" pitchFamily="18" charset="0"/>
              </a:rPr>
              <a:t>ут</a:t>
            </a:r>
            <a:r>
              <a:rPr lang="en-US" sz="1600" b="1" dirty="0" err="1" smtClean="0">
                <a:latin typeface="Times New Roman" pitchFamily="18" charset="0"/>
                <a:cs typeface="Times New Roman" pitchFamily="18" charset="0"/>
              </a:rPr>
              <a:t>i</a:t>
            </a:r>
            <a:r>
              <a:rPr lang="ru-RU" sz="1600" b="1" dirty="0" smtClean="0">
                <a:latin typeface="Times New Roman" pitchFamily="18" charset="0"/>
                <a:cs typeface="Times New Roman" pitchFamily="18" charset="0"/>
              </a:rPr>
              <a:t>г </a:t>
            </a:r>
            <a:r>
              <a:rPr lang="ru-RU" sz="1600" b="1" dirty="0" err="1" smtClean="0">
                <a:latin typeface="Times New Roman" pitchFamily="18" charset="0"/>
                <a:cs typeface="Times New Roman" pitchFamily="18" charset="0"/>
              </a:rPr>
              <a:t>халас</a:t>
            </a:r>
            <a:r>
              <a:rPr lang="ru-RU" sz="1600" dirty="0" smtClean="0">
                <a:latin typeface="Times New Roman" pitchFamily="18" charset="0"/>
                <a:cs typeface="Times New Roman" pitchFamily="18" charset="0"/>
              </a:rPr>
              <a:t>) печём. Хакасы помогли выжить ссыльным людям, кормили своим хлебом.   </a:t>
            </a:r>
          </a:p>
          <a:p>
            <a:r>
              <a:rPr lang="ru-RU" sz="1600" b="1" dirty="0" smtClean="0">
                <a:latin typeface="Times New Roman" pitchFamily="18" charset="0"/>
                <a:cs typeface="Times New Roman" pitchFamily="18" charset="0"/>
              </a:rPr>
              <a:t>  Жареное мясо «</a:t>
            </a:r>
            <a:r>
              <a:rPr lang="ru-RU" sz="1600" b="1" dirty="0" err="1" smtClean="0">
                <a:latin typeface="Times New Roman" pitchFamily="18" charset="0"/>
                <a:cs typeface="Times New Roman" pitchFamily="18" charset="0"/>
              </a:rPr>
              <a:t>хаарган</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ит</a:t>
            </a:r>
            <a:r>
              <a:rPr lang="ru-RU" sz="1600" b="1"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готовится в сковородке на растительном масле, раньше жарили на сметане.   </a:t>
            </a:r>
          </a:p>
          <a:p>
            <a:r>
              <a:rPr lang="ru-RU" sz="1600" dirty="0" smtClean="0">
                <a:latin typeface="Times New Roman" pitchFamily="18" charset="0"/>
                <a:cs typeface="Times New Roman" pitchFamily="18" charset="0"/>
              </a:rPr>
              <a:t>       </a:t>
            </a:r>
          </a:p>
          <a:p>
            <a:r>
              <a:rPr lang="ru-RU" sz="1600" b="1" dirty="0" smtClean="0">
                <a:latin typeface="Times New Roman" pitchFamily="18" charset="0"/>
                <a:cs typeface="Times New Roman" pitchFamily="18" charset="0"/>
              </a:rPr>
              <a:t>   Холодец «</a:t>
            </a:r>
            <a:r>
              <a:rPr lang="ru-RU" sz="1600" b="1" dirty="0" err="1" smtClean="0">
                <a:latin typeface="Times New Roman" pitchFamily="18" charset="0"/>
                <a:cs typeface="Times New Roman" pitchFamily="18" charset="0"/>
              </a:rPr>
              <a:t>хуйга</a:t>
            </a:r>
            <a:r>
              <a:rPr lang="ru-RU" sz="1600" b="1"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варится 5 -6 часов из бараньих, свиных и говяжьих ног. Остывшую массу разливаем в посуду и выносим на холод</a:t>
            </a:r>
            <a:r>
              <a:rPr lang="ru-RU" sz="1600" b="1" dirty="0" smtClean="0">
                <a:latin typeface="Times New Roman" pitchFamily="18" charset="0"/>
                <a:cs typeface="Times New Roman" pitchFamily="18" charset="0"/>
              </a:rPr>
              <a:t>.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cstate="print"/>
          <a:stretch>
            <a:fillRect/>
          </a:stretch>
        </p:blipFill>
        <p:spPr bwMode="auto">
          <a:xfrm>
            <a:off x="2195736" y="0"/>
            <a:ext cx="2304256" cy="2132856"/>
          </a:xfrm>
          <a:prstGeom prst="rect">
            <a:avLst/>
          </a:prstGeom>
          <a:noFill/>
          <a:ln>
            <a:noFill/>
          </a:ln>
        </p:spPr>
      </p:pic>
      <p:pic>
        <p:nvPicPr>
          <p:cNvPr id="3" name="Рисунок 2"/>
          <p:cNvPicPr/>
          <p:nvPr/>
        </p:nvPicPr>
        <p:blipFill>
          <a:blip r:embed="rId3" cstate="print"/>
          <a:srcRect/>
          <a:stretch>
            <a:fillRect/>
          </a:stretch>
        </p:blipFill>
        <p:spPr bwMode="auto">
          <a:xfrm>
            <a:off x="4499992" y="0"/>
            <a:ext cx="2123728" cy="2132856"/>
          </a:xfrm>
          <a:prstGeom prst="rect">
            <a:avLst/>
          </a:prstGeom>
          <a:noFill/>
          <a:ln w="9525">
            <a:noFill/>
            <a:miter lim="800000"/>
            <a:headEnd/>
            <a:tailEnd/>
          </a:ln>
        </p:spPr>
      </p:pic>
      <p:pic>
        <p:nvPicPr>
          <p:cNvPr id="4" name="Рисунок 3" descr="http://static1.repo.aif.ru/1/c7/941629/c/86ba98f7cad6a5b2699257c49017a992.JPG"/>
          <p:cNvPicPr/>
          <p:nvPr/>
        </p:nvPicPr>
        <p:blipFill>
          <a:blip r:embed="rId4" cstate="print"/>
          <a:srcRect/>
          <a:stretch>
            <a:fillRect/>
          </a:stretch>
        </p:blipFill>
        <p:spPr bwMode="auto">
          <a:xfrm>
            <a:off x="0" y="0"/>
            <a:ext cx="2195736" cy="2132856"/>
          </a:xfrm>
          <a:prstGeom prst="rect">
            <a:avLst/>
          </a:prstGeom>
          <a:noFill/>
          <a:ln w="9525">
            <a:noFill/>
            <a:miter lim="800000"/>
            <a:headEnd/>
            <a:tailEnd/>
          </a:ln>
        </p:spPr>
      </p:pic>
      <p:sp>
        <p:nvSpPr>
          <p:cNvPr id="5" name="TextBox 4"/>
          <p:cNvSpPr txBox="1"/>
          <p:nvPr/>
        </p:nvSpPr>
        <p:spPr>
          <a:xfrm>
            <a:off x="755576" y="2852936"/>
            <a:ext cx="7560840" cy="3046988"/>
          </a:xfrm>
          <a:prstGeom prst="rect">
            <a:avLst/>
          </a:prstGeom>
          <a:noFill/>
        </p:spPr>
        <p:txBody>
          <a:bodyPr wrap="square" rtlCol="0">
            <a:spAutoFit/>
          </a:bodyPr>
          <a:lstStyle/>
          <a:p>
            <a:pPr algn="just"/>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Потхы</a:t>
            </a:r>
            <a:r>
              <a:rPr lang="ru-RU" sz="1600" dirty="0" smtClean="0">
                <a:latin typeface="Times New Roman" pitchFamily="18" charset="0"/>
                <a:cs typeface="Times New Roman" pitchFamily="18" charset="0"/>
              </a:rPr>
              <a:t> делается из сметаны и муки. В сковородку наливается сметана. Когда закипает, добавляем муку и помешиваем. Если масло не выходит, то добавляем яйцо. Готовое </a:t>
            </a:r>
            <a:r>
              <a:rPr lang="ru-RU" sz="1600" dirty="0" err="1" smtClean="0">
                <a:latin typeface="Times New Roman" pitchFamily="18" charset="0"/>
                <a:cs typeface="Times New Roman" pitchFamily="18" charset="0"/>
              </a:rPr>
              <a:t>потхы</a:t>
            </a:r>
            <a:r>
              <a:rPr lang="ru-RU" sz="1600" dirty="0" smtClean="0">
                <a:latin typeface="Times New Roman" pitchFamily="18" charset="0"/>
                <a:cs typeface="Times New Roman" pitchFamily="18" charset="0"/>
              </a:rPr>
              <a:t> выглядит так: кашица, а сверху находится масло. Перед употреблением добавляем </a:t>
            </a:r>
            <a:r>
              <a:rPr lang="ru-RU" sz="1600" dirty="0" err="1" smtClean="0">
                <a:latin typeface="Times New Roman" pitchFamily="18" charset="0"/>
                <a:cs typeface="Times New Roman" pitchFamily="18" charset="0"/>
              </a:rPr>
              <a:t>талган</a:t>
            </a:r>
            <a:r>
              <a:rPr lang="ru-RU" sz="1600" dirty="0" smtClean="0">
                <a:latin typeface="Times New Roman" pitchFamily="18" charset="0"/>
                <a:cs typeface="Times New Roman" pitchFamily="18" charset="0"/>
              </a:rPr>
              <a:t>, вместо хлеба.</a:t>
            </a:r>
          </a:p>
          <a:p>
            <a:pPr algn="just"/>
            <a:r>
              <a:rPr lang="ru-RU" sz="1600" b="1" dirty="0" smtClean="0">
                <a:latin typeface="Times New Roman" pitchFamily="18" charset="0"/>
                <a:cs typeface="Times New Roman" pitchFamily="18" charset="0"/>
              </a:rPr>
              <a:t>       Айран </a:t>
            </a:r>
            <a:r>
              <a:rPr lang="ru-RU" sz="1600" dirty="0" smtClean="0">
                <a:latin typeface="Times New Roman" pitchFamily="18" charset="0"/>
                <a:cs typeface="Times New Roman" pitchFamily="18" charset="0"/>
              </a:rPr>
              <a:t>мы делаем из прокисшего молока и добавляем сразу тёплую воду, чтобы масса поднялась вверх. Когда масса поднимется, то можно пить, перемешав чистой ложкой. </a:t>
            </a:r>
          </a:p>
          <a:p>
            <a:r>
              <a:rPr lang="ru-RU" sz="1600"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Талган</a:t>
            </a:r>
            <a:r>
              <a:rPr lang="ru-RU" sz="1600" dirty="0" smtClean="0">
                <a:latin typeface="Times New Roman" pitchFamily="18" charset="0"/>
                <a:cs typeface="Times New Roman" pitchFamily="18" charset="0"/>
              </a:rPr>
              <a:t> – хакасский торт. Делается из жареной, молотой пшеницы или ячменя, сахара, масла. Полученную массу раскладываем в посуду, выносим на холод или в холодильник.</a:t>
            </a:r>
          </a:p>
          <a:p>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Пызылах</a:t>
            </a:r>
            <a:r>
              <a:rPr lang="ru-RU" sz="1600" b="1"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делается из творога. Творожную массу получаем из кипящей простокваши с добавлением молока.</a:t>
            </a:r>
            <a:endParaRPr lang="ru-RU" sz="1600" dirty="0">
              <a:latin typeface="Times New Roman" pitchFamily="18" charset="0"/>
              <a:cs typeface="Times New Roman" pitchFamily="18" charset="0"/>
            </a:endParaRPr>
          </a:p>
        </p:txBody>
      </p:sp>
      <p:pic>
        <p:nvPicPr>
          <p:cNvPr id="6" name="Рисунок 5"/>
          <p:cNvPicPr/>
          <p:nvPr/>
        </p:nvPicPr>
        <p:blipFill>
          <a:blip r:embed="rId5" cstate="print"/>
          <a:srcRect/>
          <a:stretch>
            <a:fillRect/>
          </a:stretch>
        </p:blipFill>
        <p:spPr bwMode="auto">
          <a:xfrm>
            <a:off x="6660232" y="0"/>
            <a:ext cx="2483768" cy="2132856"/>
          </a:xfrm>
          <a:prstGeom prst="rect">
            <a:avLst/>
          </a:prstGeom>
          <a:noFill/>
          <a:ln w="9525">
            <a:noFill/>
            <a:miter lim="800000"/>
            <a:headEnd/>
            <a:tailEnd/>
          </a:ln>
        </p:spPr>
      </p:pic>
      <p:sp>
        <p:nvSpPr>
          <p:cNvPr id="7" name="TextBox 6"/>
          <p:cNvSpPr txBox="1"/>
          <p:nvPr/>
        </p:nvSpPr>
        <p:spPr>
          <a:xfrm>
            <a:off x="467544" y="2204864"/>
            <a:ext cx="8676456" cy="338554"/>
          </a:xfrm>
          <a:prstGeom prst="rect">
            <a:avLst/>
          </a:prstGeom>
          <a:noFill/>
        </p:spPr>
        <p:txBody>
          <a:bodyPr wrap="square" rtlCol="0">
            <a:spAutoFit/>
          </a:bodyPr>
          <a:lstStyle/>
          <a:p>
            <a:r>
              <a:rPr lang="ru-RU" sz="1600" b="1" dirty="0" err="1" smtClean="0">
                <a:latin typeface="Times New Roman" pitchFamily="18" charset="0"/>
                <a:cs typeface="Times New Roman" pitchFamily="18" charset="0"/>
              </a:rPr>
              <a:t>потхы</a:t>
            </a:r>
            <a:r>
              <a:rPr lang="ru-RU" sz="1600" b="1" dirty="0" smtClean="0">
                <a:latin typeface="Times New Roman" pitchFamily="18" charset="0"/>
                <a:cs typeface="Times New Roman" pitchFamily="18" charset="0"/>
              </a:rPr>
              <a:t>                         айран                                       </a:t>
            </a:r>
            <a:r>
              <a:rPr lang="ru-RU" sz="1600" b="1" dirty="0" err="1" smtClean="0">
                <a:latin typeface="Times New Roman" pitchFamily="18" charset="0"/>
                <a:cs typeface="Times New Roman" pitchFamily="18" charset="0"/>
              </a:rPr>
              <a:t>талган</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пызылах</a:t>
            </a:r>
            <a:r>
              <a:rPr lang="ru-RU" sz="1600" b="1" dirty="0" smtClean="0">
                <a:latin typeface="Times New Roman" pitchFamily="18" charset="0"/>
                <a:cs typeface="Times New Roman" pitchFamily="18" charset="0"/>
              </a:rPr>
              <a:t>                                         </a:t>
            </a:r>
            <a:endParaRPr lang="ru-RU" sz="16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461</TotalTime>
  <Words>1218</Words>
  <Application>Microsoft Office PowerPoint</Application>
  <PresentationFormat>Экран (4:3)</PresentationFormat>
  <Paragraphs>90</Paragraphs>
  <Slides>17</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vector>
  </TitlesOfParts>
  <Company>CtrlSoft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Костя</dc:creator>
  <cp:lastModifiedBy>Костя</cp:lastModifiedBy>
  <cp:revision>45</cp:revision>
  <dcterms:created xsi:type="dcterms:W3CDTF">2018-01-23T14:38:29Z</dcterms:created>
  <dcterms:modified xsi:type="dcterms:W3CDTF">2021-12-16T17:03:40Z</dcterms:modified>
</cp:coreProperties>
</file>