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3" r:id="rId5"/>
    <p:sldId id="259" r:id="rId6"/>
    <p:sldId id="260" r:id="rId7"/>
    <p:sldId id="264" r:id="rId8"/>
    <p:sldId id="265" r:id="rId9"/>
    <p:sldId id="266" r:id="rId10"/>
    <p:sldId id="267" r:id="rId11"/>
    <p:sldId id="268" r:id="rId12"/>
    <p:sldId id="269" r:id="rId13"/>
    <p:sldId id="271" r:id="rId14"/>
    <p:sldId id="270" r:id="rId15"/>
    <p:sldId id="273" r:id="rId16"/>
    <p:sldId id="275" r:id="rId1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3" d="100"/>
          <a:sy n="83" d="100"/>
        </p:scale>
        <p:origin x="658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2BFCE-353A-42B3-9613-4691EF8ED547}" type="datetimeFigureOut">
              <a:rPr lang="ru-RU" smtClean="0"/>
              <a:t>20.03.2022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A2DB7-6D08-44E6-A5D1-8A24577969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86700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2BFCE-353A-42B3-9613-4691EF8ED547}" type="datetimeFigureOut">
              <a:rPr lang="ru-RU" smtClean="0"/>
              <a:t>20.03.2022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A2DB7-6D08-44E6-A5D1-8A24577969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18956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2BFCE-353A-42B3-9613-4691EF8ED547}" type="datetimeFigureOut">
              <a:rPr lang="ru-RU" smtClean="0"/>
              <a:t>20.03.2022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A2DB7-6D08-44E6-A5D1-8A24577969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10622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2BFCE-353A-42B3-9613-4691EF8ED547}" type="datetimeFigureOut">
              <a:rPr lang="ru-RU" smtClean="0"/>
              <a:t>20.03.2022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A2DB7-6D08-44E6-A5D1-8A24577969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04245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2BFCE-353A-42B3-9613-4691EF8ED547}" type="datetimeFigureOut">
              <a:rPr lang="ru-RU" smtClean="0"/>
              <a:t>20.03.2022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A2DB7-6D08-44E6-A5D1-8A24577969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70399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2BFCE-353A-42B3-9613-4691EF8ED547}" type="datetimeFigureOut">
              <a:rPr lang="ru-RU" smtClean="0"/>
              <a:t>20.03.2022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A2DB7-6D08-44E6-A5D1-8A24577969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09640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2BFCE-353A-42B3-9613-4691EF8ED547}" type="datetimeFigureOut">
              <a:rPr lang="ru-RU" smtClean="0"/>
              <a:t>20.03.2022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A2DB7-6D08-44E6-A5D1-8A24577969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19513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2BFCE-353A-42B3-9613-4691EF8ED547}" type="datetimeFigureOut">
              <a:rPr lang="ru-RU" smtClean="0"/>
              <a:t>20.03.2022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A2DB7-6D08-44E6-A5D1-8A24577969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87171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2BFCE-353A-42B3-9613-4691EF8ED547}" type="datetimeFigureOut">
              <a:rPr lang="ru-RU" smtClean="0"/>
              <a:t>20.03.2022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A2DB7-6D08-44E6-A5D1-8A24577969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14715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2BFCE-353A-42B3-9613-4691EF8ED547}" type="datetimeFigureOut">
              <a:rPr lang="ru-RU" smtClean="0"/>
              <a:t>20.03.2022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A2DB7-6D08-44E6-A5D1-8A24577969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23872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2BFCE-353A-42B3-9613-4691EF8ED547}" type="datetimeFigureOut">
              <a:rPr lang="ru-RU" smtClean="0"/>
              <a:t>20.03.2022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A2DB7-6D08-44E6-A5D1-8A24577969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33209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C2BFCE-353A-42B3-9613-4691EF8ED547}" type="datetimeFigureOut">
              <a:rPr lang="ru-RU" smtClean="0"/>
              <a:t>20.03.2022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0A2DB7-6D08-44E6-A5D1-8A24577969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06631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842797" y="8033012"/>
            <a:ext cx="4664997" cy="639161"/>
          </a:xfrm>
        </p:spPr>
        <p:txBody>
          <a:bodyPr>
            <a:normAutofit fontScale="85000" lnSpcReduction="20000"/>
          </a:bodyPr>
          <a:lstStyle/>
          <a:p>
            <a:endParaRPr lang="ru-RU" sz="6000" dirty="0">
              <a:latin typeface="Candara" panose="020E0502030303020204" pitchFamily="34" charset="0"/>
            </a:endParaRPr>
          </a:p>
        </p:txBody>
      </p:sp>
      <p:pic>
        <p:nvPicPr>
          <p:cNvPr id="1026" name="Picture 2" descr="https://avatars.mds.yandex.net/get-zen_doc/118017/pub_5d525d6fd7859b00aeecf412_5d525eef44742600acf0d9b9/scale_120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2477" y="3175819"/>
            <a:ext cx="4532671" cy="29595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550606"/>
            <a:ext cx="9311148" cy="2300749"/>
          </a:xfrm>
        </p:spPr>
        <p:txBody>
          <a:bodyPr>
            <a:normAutofit/>
          </a:bodyPr>
          <a:lstStyle/>
          <a:p>
            <a:r>
              <a:rPr lang="ru-RU" sz="8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Роботехника</a:t>
            </a:r>
            <a:br>
              <a:rPr lang="ru-RU" sz="8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</a:b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презентация</a:t>
            </a:r>
            <a:endParaRPr lang="ru-RU" sz="8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ndara" panose="020E05020303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0704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C00000"/>
                </a:solidFill>
                <a:latin typeface="Candara" panose="020E0502030303020204" pitchFamily="34" charset="0"/>
              </a:rPr>
              <a:t>Боевые роботы</a:t>
            </a:r>
            <a:endParaRPr lang="ru-RU" dirty="0">
              <a:solidFill>
                <a:srgbClr val="C00000"/>
              </a:solidFill>
              <a:latin typeface="Candara" panose="020E0502030303020204" pitchFamily="34" charset="0"/>
            </a:endParaRPr>
          </a:p>
        </p:txBody>
      </p:sp>
      <p:pic>
        <p:nvPicPr>
          <p:cNvPr id="11266" name="Picture 2" descr="https://hsto.org/files/3e2/769/da0/3e2769da08e04e2aa27da04181c257e1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405" y="2005397"/>
            <a:ext cx="3340342" cy="4475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https://infuture.ru/images/565d3509273d772029e8ab3559738454.US_Navy_090512-N-2013O-013_A_Mark_II_Talon_robot_from_Explosive_Ordnance_Disposal_Mobile_Unit_5,_Det._Japan,_is_used_to_inspect_a_suspicious_package_during_a_force_protection-anti-terrorism_training_exercise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6476" y="2005397"/>
            <a:ext cx="3871285" cy="4475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2" name="Picture 8" descr="https://avatars.mds.yandex.net/get-zen_doc/759807/pub_5d2c6a4c46f4ff00ad7c3c8b_5d2c6a89520a9b00ad6926dc/scale_120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2220" y="4318962"/>
            <a:ext cx="3837783" cy="2161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s://i.ytimg.com/vi/uv_h7DnojIA/maxresdefault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2220" y="2005397"/>
            <a:ext cx="3796211" cy="21353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16091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2060"/>
                </a:solidFill>
                <a:latin typeface="Candara" panose="020E0502030303020204" pitchFamily="34" charset="0"/>
              </a:rPr>
              <a:t>Роботы - исследователи</a:t>
            </a:r>
            <a:endParaRPr lang="ru-RU" dirty="0">
              <a:solidFill>
                <a:srgbClr val="002060"/>
              </a:solidFill>
              <a:latin typeface="Candara" panose="020E0502030303020204" pitchFamily="34" charset="0"/>
            </a:endParaRPr>
          </a:p>
        </p:txBody>
      </p:sp>
      <p:pic>
        <p:nvPicPr>
          <p:cNvPr id="12290" name="Picture 2" descr="https://www.dlr.de/dlr/en/Portaldata/1/Resources/portal_bilder/2016/2016_3/LRU_auf_Aetna2_xl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32" t="904" r="33476" b="-904"/>
          <a:stretch/>
        </p:blipFill>
        <p:spPr bwMode="auto">
          <a:xfrm>
            <a:off x="769374" y="1874787"/>
            <a:ext cx="4880579" cy="4351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2" name="Picture 4" descr="https://robroy.ru/images/Mjg0NDEwMQ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1874787"/>
            <a:ext cx="5556967" cy="4351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71931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  <a:latin typeface="Candara" panose="020E0502030303020204" pitchFamily="34" charset="0"/>
              </a:rPr>
              <a:t>Роботы - игрушки</a:t>
            </a:r>
            <a:endParaRPr lang="ru-RU" dirty="0">
              <a:solidFill>
                <a:srgbClr val="FF0000"/>
              </a:solidFill>
              <a:latin typeface="Candara" panose="020E0502030303020204" pitchFamily="34" charset="0"/>
            </a:endParaRPr>
          </a:p>
        </p:txBody>
      </p:sp>
      <p:pic>
        <p:nvPicPr>
          <p:cNvPr id="13314" name="Picture 2" descr="https://magazz.pro/wp-content/uploads/2019/12/88044S-4-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87762" y="1543204"/>
            <a:ext cx="4351338" cy="4351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www.ivue.ru/_mod_files/ce_images/quadrocopters/bugs3mini_pic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690688"/>
            <a:ext cx="3684639" cy="25952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s://cdn1.ozone.ru/s3/multimedia-y/600559922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4221" y="2988321"/>
            <a:ext cx="2774438" cy="3271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63496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1" y="570271"/>
            <a:ext cx="4825180" cy="5938684"/>
          </a:xfrm>
        </p:spPr>
        <p:txBody>
          <a:bodyPr>
            <a:normAutofit fontScale="90000"/>
          </a:bodyPr>
          <a:lstStyle/>
          <a:p>
            <a:r>
              <a:rPr lang="ru-RU" dirty="0">
                <a:latin typeface="Candara" panose="020E0502030303020204" pitchFamily="34" charset="0"/>
              </a:rPr>
              <a:t>Роботы умеют делать почти всё, что и человек: перекладывать предметы, различать эмоции, дружить</a:t>
            </a:r>
            <a:r>
              <a:rPr lang="ru-RU" dirty="0" smtClean="0">
                <a:latin typeface="Candara" panose="020E0502030303020204" pitchFamily="34" charset="0"/>
              </a:rPr>
              <a:t>…</a:t>
            </a:r>
            <a:br>
              <a:rPr lang="ru-RU" dirty="0" smtClean="0">
                <a:latin typeface="Candara" panose="020E0502030303020204" pitchFamily="34" charset="0"/>
              </a:rPr>
            </a:br>
            <a:r>
              <a:rPr lang="ru-RU" dirty="0">
                <a:latin typeface="Candara" panose="020E0502030303020204" pitchFamily="34" charset="0"/>
              </a:rPr>
              <a:t/>
            </a:r>
            <a:br>
              <a:rPr lang="ru-RU" dirty="0">
                <a:latin typeface="Candara" panose="020E0502030303020204" pitchFamily="34" charset="0"/>
              </a:rPr>
            </a:br>
            <a:r>
              <a:rPr lang="ru-RU" dirty="0">
                <a:latin typeface="Candara" panose="020E0502030303020204" pitchFamily="34" charset="0"/>
              </a:rPr>
              <a:t>И даже выглядеть, как человек.</a:t>
            </a:r>
            <a:br>
              <a:rPr lang="ru-RU" dirty="0">
                <a:latin typeface="Candara" panose="020E0502030303020204" pitchFamily="34" charset="0"/>
              </a:rPr>
            </a:br>
            <a:endParaRPr lang="ru-RU" dirty="0">
              <a:latin typeface="Candara" panose="020E0502030303020204" pitchFamily="34" charset="0"/>
            </a:endParaRPr>
          </a:p>
        </p:txBody>
      </p:sp>
      <p:pic>
        <p:nvPicPr>
          <p:cNvPr id="14340" name="Picture 4" descr="https://friends.bigasia.ru/upload/iblock/aad/aad0eba944d054f1476a9972db32a44e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88" t="-3268" r="12225" b="3268"/>
          <a:stretch/>
        </p:blipFill>
        <p:spPr bwMode="auto">
          <a:xfrm>
            <a:off x="6402498" y="461818"/>
            <a:ext cx="5050741" cy="5539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10368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2151933"/>
          </a:xfrm>
        </p:spPr>
        <p:txBody>
          <a:bodyPr>
            <a:normAutofit/>
          </a:bodyPr>
          <a:lstStyle/>
          <a:p>
            <a:pPr algn="ctr"/>
            <a:r>
              <a:rPr lang="ru-RU" dirty="0">
                <a:latin typeface="Candara" panose="020E0502030303020204" pitchFamily="34" charset="0"/>
              </a:rPr>
              <a:t>Роботы уже давно соседствуют с нами и делают жизнь человека интересной, полной новых знаний и открытий</a:t>
            </a:r>
            <a:r>
              <a:rPr lang="ru-RU" dirty="0" smtClean="0">
                <a:latin typeface="Candara" panose="020E0502030303020204" pitchFamily="34" charset="0"/>
              </a:rPr>
              <a:t>.</a:t>
            </a:r>
            <a:endParaRPr lang="ru-RU" dirty="0">
              <a:latin typeface="Candara" panose="020E0502030303020204" pitchFamily="34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323303" y="2684462"/>
            <a:ext cx="5525729" cy="35688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9949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257198"/>
          </a:xfrm>
        </p:spPr>
        <p:txBody>
          <a:bodyPr>
            <a:noAutofit/>
          </a:bodyPr>
          <a:lstStyle/>
          <a:p>
            <a:r>
              <a:rPr lang="ru-RU" dirty="0" smtClean="0">
                <a:solidFill>
                  <a:srgbClr val="002060"/>
                </a:solidFill>
                <a:latin typeface="Candara" panose="020E0502030303020204" pitchFamily="34" charset="0"/>
              </a:rPr>
              <a:t>Как вы поняли, робототехника </a:t>
            </a:r>
            <a:r>
              <a:rPr lang="ru-RU" dirty="0">
                <a:solidFill>
                  <a:srgbClr val="002060"/>
                </a:solidFill>
                <a:latin typeface="Candara" panose="020E0502030303020204" pitchFamily="34" charset="0"/>
              </a:rPr>
              <a:t>применяется во многих </a:t>
            </a:r>
            <a:r>
              <a:rPr lang="ru-RU" dirty="0" smtClean="0">
                <a:solidFill>
                  <a:srgbClr val="002060"/>
                </a:solidFill>
                <a:latin typeface="Candara" panose="020E0502030303020204" pitchFamily="34" charset="0"/>
              </a:rPr>
              <a:t>областях:</a:t>
            </a:r>
            <a:endParaRPr lang="ru-RU" dirty="0">
              <a:solidFill>
                <a:srgbClr val="002060"/>
              </a:solidFill>
              <a:latin typeface="Candara" panose="020E0502030303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936955"/>
            <a:ext cx="10515600" cy="424000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3800" dirty="0" smtClean="0">
                <a:latin typeface="Candara" panose="020E0502030303020204" pitchFamily="34" charset="0"/>
              </a:rPr>
              <a:t>В медицине</a:t>
            </a:r>
          </a:p>
          <a:p>
            <a:pPr marL="0" indent="0">
              <a:buNone/>
            </a:pPr>
            <a:r>
              <a:rPr lang="ru-RU" sz="3800" dirty="0" smtClean="0">
                <a:latin typeface="Candara" panose="020E0502030303020204" pitchFamily="34" charset="0"/>
              </a:rPr>
              <a:t>В космосе</a:t>
            </a:r>
          </a:p>
          <a:p>
            <a:pPr marL="0" indent="0">
              <a:buNone/>
            </a:pPr>
            <a:r>
              <a:rPr lang="ru-RU" sz="3800" dirty="0">
                <a:latin typeface="Candara" panose="020E0502030303020204" pitchFamily="34" charset="0"/>
              </a:rPr>
              <a:t>На </a:t>
            </a:r>
            <a:r>
              <a:rPr lang="ru-RU" sz="3800" dirty="0" smtClean="0">
                <a:latin typeface="Candara" panose="020E0502030303020204" pitchFamily="34" charset="0"/>
              </a:rPr>
              <a:t>производстве</a:t>
            </a:r>
          </a:p>
          <a:p>
            <a:pPr marL="0" indent="0">
              <a:buNone/>
            </a:pPr>
            <a:r>
              <a:rPr lang="ru-RU" sz="3800" dirty="0">
                <a:latin typeface="Candara" panose="020E0502030303020204" pitchFamily="34" charset="0"/>
              </a:rPr>
              <a:t>В военном деле</a:t>
            </a:r>
          </a:p>
          <a:p>
            <a:pPr marL="0" indent="0">
              <a:buNone/>
            </a:pPr>
            <a:r>
              <a:rPr lang="ru-RU" sz="3800" dirty="0" smtClean="0">
                <a:latin typeface="Candara" panose="020E0502030303020204" pitchFamily="34" charset="0"/>
              </a:rPr>
              <a:t>Есть роботы-телохранители</a:t>
            </a:r>
          </a:p>
          <a:p>
            <a:pPr marL="0" indent="0">
              <a:buNone/>
            </a:pPr>
            <a:r>
              <a:rPr lang="ru-RU" sz="3800" dirty="0" smtClean="0">
                <a:latin typeface="Candara" panose="020E0502030303020204" pitchFamily="34" charset="0"/>
              </a:rPr>
              <a:t>Есть роботы-пожарные</a:t>
            </a:r>
          </a:p>
        </p:txBody>
      </p:sp>
    </p:spTree>
    <p:extLst>
      <p:ext uri="{BB962C8B-B14F-4D97-AF65-F5344CB8AC3E}">
        <p14:creationId xmlns:p14="http://schemas.microsoft.com/office/powerpoint/2010/main" val="273098013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atlanticrecruiters.com/wp-content/uploads/2017/07/robo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5630" y="3349374"/>
            <a:ext cx="4618170" cy="29384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C00000"/>
                </a:solidFill>
                <a:latin typeface="Candara" panose="020E0502030303020204" pitchFamily="34" charset="0"/>
              </a:rPr>
              <a:t>Робототехника – профессия </a:t>
            </a:r>
            <a:r>
              <a:rPr lang="ru-RU" dirty="0" smtClean="0">
                <a:solidFill>
                  <a:srgbClr val="C00000"/>
                </a:solidFill>
                <a:latin typeface="Candara" panose="020E0502030303020204" pitchFamily="34" charset="0"/>
              </a:rPr>
              <a:t>будущего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8" name="Объект 7"/>
          <p:cNvSpPr>
            <a:spLocks noGrp="1"/>
          </p:cNvSpPr>
          <p:nvPr>
            <p:ph sz="half" idx="1"/>
          </p:nvPr>
        </p:nvSpPr>
        <p:spPr>
          <a:xfrm>
            <a:off x="838199" y="1612490"/>
            <a:ext cx="10515601" cy="1510854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3600" dirty="0">
                <a:latin typeface="Candara" panose="020E0502030303020204" pitchFamily="34" charset="0"/>
              </a:rPr>
              <a:t>С каждым годом робототехника совершенствуется и развивается, а потребность в специалистах – робототехниках постоянно растет.</a:t>
            </a:r>
          </a:p>
          <a:p>
            <a:endParaRPr lang="ru-RU" dirty="0"/>
          </a:p>
        </p:txBody>
      </p:sp>
      <p:sp>
        <p:nvSpPr>
          <p:cNvPr id="10" name="AutoShape 2" descr="https://atlanticrecruiters.com/wp-content/uploads/2017/07/robo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half" idx="2"/>
          </p:nvPr>
        </p:nvSpPr>
        <p:spPr>
          <a:xfrm>
            <a:off x="838199" y="3349374"/>
            <a:ext cx="5079715" cy="3046287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3400" dirty="0">
                <a:latin typeface="Candara" panose="020E0502030303020204" pitchFamily="34" charset="0"/>
              </a:rPr>
              <a:t>Е</a:t>
            </a:r>
            <a:r>
              <a:rPr lang="ru-RU" sz="3400" dirty="0" smtClean="0">
                <a:latin typeface="Candara" panose="020E0502030303020204" pitchFamily="34" charset="0"/>
              </a:rPr>
              <a:t>сли </a:t>
            </a:r>
            <a:r>
              <a:rPr lang="ru-RU" sz="3400" dirty="0">
                <a:latin typeface="Candara" panose="020E0502030303020204" pitchFamily="34" charset="0"/>
              </a:rPr>
              <a:t>бы вы были изобретателем – роботехником, то какого бы робота изобрели</a:t>
            </a:r>
            <a:r>
              <a:rPr lang="ru-RU" sz="3400" dirty="0" smtClean="0">
                <a:latin typeface="Candara" panose="020E0502030303020204" pitchFamily="34" charset="0"/>
              </a:rPr>
              <a:t>?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568307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6781800" cy="5996346"/>
          </a:xfrm>
        </p:spPr>
        <p:txBody>
          <a:bodyPr>
            <a:normAutofit/>
          </a:bodyPr>
          <a:lstStyle/>
          <a:p>
            <a:r>
              <a:rPr lang="ru-RU" b="1" dirty="0">
                <a:latin typeface="Candara" panose="020E0502030303020204" pitchFamily="34" charset="0"/>
              </a:rPr>
              <a:t>Робототехника</a:t>
            </a:r>
            <a:r>
              <a:rPr lang="ru-RU" dirty="0">
                <a:latin typeface="Candara" panose="020E0502030303020204" pitchFamily="34" charset="0"/>
              </a:rPr>
              <a:t> — отдел прикладной науки, который занимается проектированием, производством и </a:t>
            </a:r>
            <a:r>
              <a:rPr lang="ru-RU" dirty="0" smtClean="0">
                <a:latin typeface="Candara" panose="020E0502030303020204" pitchFamily="34" charset="0"/>
              </a:rPr>
              <a:t>применением роботов</a:t>
            </a:r>
            <a:endParaRPr lang="ru-RU" dirty="0">
              <a:latin typeface="Candara" panose="020E0502030303020204" pitchFamily="34" charset="0"/>
            </a:endParaRPr>
          </a:p>
        </p:txBody>
      </p:sp>
      <p:pic>
        <p:nvPicPr>
          <p:cNvPr id="2050" name="Picture 2" descr="https://static1-repo.aif.ru/1/2c/705895/d5fbd75131444c511df8e536f83cbd0e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8323" y="1120878"/>
            <a:ext cx="3635477" cy="487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98430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2417404"/>
          </a:xfrm>
        </p:spPr>
        <p:txBody>
          <a:bodyPr>
            <a:normAutofit fontScale="90000"/>
          </a:bodyPr>
          <a:lstStyle/>
          <a:p>
            <a:r>
              <a:rPr lang="ru-RU" b="1" dirty="0">
                <a:latin typeface="Candara" panose="020E0502030303020204" pitchFamily="34" charset="0"/>
              </a:rPr>
              <a:t>Робот</a:t>
            </a:r>
            <a:r>
              <a:rPr lang="ru-RU" dirty="0"/>
              <a:t> — автоматическое устройство, предназначенное для осуществления различного рода механических операций, которое действует по заранее заложенной программе.</a:t>
            </a:r>
          </a:p>
        </p:txBody>
      </p:sp>
      <p:pic>
        <p:nvPicPr>
          <p:cNvPr id="3078" name="Picture 6" descr="https://img.fotosklad.ru/upload/iblock/39d/39d5e4c12bcce26ba3ecc35f8ff1b25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5781" y="3077497"/>
            <a:ext cx="3349424" cy="32791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https://cdn1.ozone.ru/multimedia/103672195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2428" y="3077497"/>
            <a:ext cx="2759159" cy="35607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60814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855406" y="845573"/>
            <a:ext cx="5161936" cy="5299588"/>
          </a:xfrm>
        </p:spPr>
        <p:txBody>
          <a:bodyPr>
            <a:normAutofit/>
          </a:bodyPr>
          <a:lstStyle/>
          <a:p>
            <a:pPr algn="ctr"/>
            <a:r>
              <a:rPr lang="ru-RU" sz="3600" dirty="0">
                <a:latin typeface="Candara" panose="020E0502030303020204" pitchFamily="34" charset="0"/>
              </a:rPr>
              <a:t>Сведения о </a:t>
            </a:r>
            <a:r>
              <a:rPr lang="ru-RU" sz="3600" dirty="0" smtClean="0">
                <a:latin typeface="Candara" panose="020E0502030303020204" pitchFamily="34" charset="0"/>
              </a:rPr>
              <a:t>первых прообразах роботов</a:t>
            </a:r>
            <a:r>
              <a:rPr lang="ru-RU" sz="3600" dirty="0">
                <a:latin typeface="Candara" panose="020E0502030303020204" pitchFamily="34" charset="0"/>
              </a:rPr>
              <a:t> </a:t>
            </a:r>
            <a:r>
              <a:rPr lang="ru-RU" sz="3600" dirty="0" smtClean="0">
                <a:latin typeface="Candara" panose="020E0502030303020204" pitchFamily="34" charset="0"/>
              </a:rPr>
              <a:t>относятся </a:t>
            </a:r>
            <a:r>
              <a:rPr lang="ru-RU" sz="3600" dirty="0">
                <a:latin typeface="Candara" panose="020E0502030303020204" pitchFamily="34" charset="0"/>
              </a:rPr>
              <a:t>к </a:t>
            </a:r>
            <a:r>
              <a:rPr lang="ru-RU" sz="3600" dirty="0" smtClean="0">
                <a:latin typeface="Candara" panose="020E0502030303020204" pitchFamily="34" charset="0"/>
              </a:rPr>
              <a:t>323 г. до нашей эры. </a:t>
            </a:r>
            <a:br>
              <a:rPr lang="ru-RU" sz="3600" dirty="0" smtClean="0">
                <a:latin typeface="Candara" panose="020E0502030303020204" pitchFamily="34" charset="0"/>
              </a:rPr>
            </a:br>
            <a:r>
              <a:rPr lang="ru-RU" sz="3600" dirty="0" smtClean="0">
                <a:latin typeface="Candara" panose="020E0502030303020204" pitchFamily="34" charset="0"/>
              </a:rPr>
              <a:t>Это были робототезированные статуи, установленные на маяке острова </a:t>
            </a:r>
            <a:r>
              <a:rPr lang="ru-RU" sz="3600" dirty="0" err="1" smtClean="0">
                <a:latin typeface="Candara" panose="020E0502030303020204" pitchFamily="34" charset="0"/>
              </a:rPr>
              <a:t>Фарос</a:t>
            </a:r>
            <a:r>
              <a:rPr lang="ru-RU" sz="3600" dirty="0" smtClean="0">
                <a:latin typeface="Candara" panose="020E0502030303020204" pitchFamily="34" charset="0"/>
              </a:rPr>
              <a:t>.</a:t>
            </a:r>
            <a:br>
              <a:rPr lang="ru-RU" sz="3600" dirty="0" smtClean="0">
                <a:latin typeface="Candara" panose="020E0502030303020204" pitchFamily="34" charset="0"/>
              </a:rPr>
            </a:br>
            <a:endParaRPr lang="ru-RU" sz="3600" dirty="0">
              <a:latin typeface="Candara" panose="020E0502030303020204" pitchFamily="34" charset="0"/>
            </a:endParaRPr>
          </a:p>
        </p:txBody>
      </p:sp>
      <p:pic>
        <p:nvPicPr>
          <p:cNvPr id="5124" name="Picture 4" descr="https://mir-s3-cdn-cf.behance.net/projects/max_808/f7f54039240993.Y3JvcCw5MTcsNzE3LDE0MCwxOTc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1640" y="845574"/>
            <a:ext cx="5156128" cy="50931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84531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768474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ru-RU" dirty="0">
                <a:latin typeface="Candara" panose="020E0502030303020204" pitchFamily="34" charset="0"/>
              </a:rPr>
              <a:t>Современные </a:t>
            </a:r>
            <a:r>
              <a:rPr lang="ru-RU" dirty="0" smtClean="0">
                <a:latin typeface="Candara" panose="020E0502030303020204" pitchFamily="34" charset="0"/>
              </a:rPr>
              <a:t>роботы применяются </a:t>
            </a:r>
            <a:r>
              <a:rPr lang="ru-RU" dirty="0">
                <a:latin typeface="Candara" panose="020E0502030303020204" pitchFamily="34" charset="0"/>
              </a:rPr>
              <a:t>во всех сферах человеческой </a:t>
            </a:r>
            <a:r>
              <a:rPr lang="ru-RU" dirty="0" smtClean="0">
                <a:latin typeface="Candara" panose="020E0502030303020204" pitchFamily="34" charset="0"/>
              </a:rPr>
              <a:t>деятельности. </a:t>
            </a:r>
            <a:endParaRPr lang="ru-RU" sz="6000" dirty="0">
              <a:latin typeface="Candara" panose="020E0502030303020204" pitchFamily="34" charset="0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838200" y="2045110"/>
            <a:ext cx="10515600" cy="4277032"/>
          </a:xfrm>
        </p:spPr>
        <p:txBody>
          <a:bodyPr>
            <a:normAutofit fontScale="92500" lnSpcReduction="2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ru-RU" sz="4300" dirty="0" smtClean="0">
                <a:latin typeface="Candara" panose="020E0502030303020204" pitchFamily="34" charset="0"/>
              </a:rPr>
              <a:t>Виды роботов:</a:t>
            </a:r>
            <a:endParaRPr lang="ru-RU" sz="4300" dirty="0" smtClean="0">
              <a:solidFill>
                <a:schemeClr val="accent1">
                  <a:lumMod val="75000"/>
                </a:schemeClr>
              </a:solidFill>
              <a:latin typeface="Candara" panose="020E0502030303020204" pitchFamily="34" charset="0"/>
            </a:endParaRPr>
          </a:p>
          <a:p>
            <a:r>
              <a:rPr lang="ru-RU" sz="3600" dirty="0" smtClean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</a:rPr>
              <a:t>Промышленные</a:t>
            </a:r>
          </a:p>
          <a:p>
            <a:r>
              <a:rPr lang="ru-RU" sz="3600" dirty="0" smtClean="0">
                <a:solidFill>
                  <a:schemeClr val="accent2">
                    <a:lumMod val="75000"/>
                  </a:schemeClr>
                </a:solidFill>
                <a:latin typeface="Candara" panose="020E0502030303020204" pitchFamily="34" charset="0"/>
              </a:rPr>
              <a:t>Бытовые</a:t>
            </a:r>
          </a:p>
          <a:p>
            <a:r>
              <a:rPr lang="ru-RU" sz="3600" dirty="0" smtClean="0">
                <a:solidFill>
                  <a:srgbClr val="7030A0"/>
                </a:solidFill>
                <a:latin typeface="Candara" panose="020E0502030303020204" pitchFamily="34" charset="0"/>
              </a:rPr>
              <a:t>Для обеспечения безопасности</a:t>
            </a:r>
          </a:p>
          <a:p>
            <a:r>
              <a:rPr lang="ru-RU" sz="3600" dirty="0" smtClean="0">
                <a:solidFill>
                  <a:srgbClr val="00B050"/>
                </a:solidFill>
                <a:latin typeface="Candara" panose="020E0502030303020204" pitchFamily="34" charset="0"/>
              </a:rPr>
              <a:t>Медицинские</a:t>
            </a:r>
          </a:p>
          <a:p>
            <a:r>
              <a:rPr lang="ru-RU" sz="3600" dirty="0" smtClean="0">
                <a:solidFill>
                  <a:srgbClr val="C00000"/>
                </a:solidFill>
                <a:latin typeface="Candara" panose="020E0502030303020204" pitchFamily="34" charset="0"/>
              </a:rPr>
              <a:t>Боевые</a:t>
            </a:r>
          </a:p>
          <a:p>
            <a:r>
              <a:rPr lang="ru-RU" sz="3600" dirty="0" smtClean="0">
                <a:solidFill>
                  <a:schemeClr val="accent5">
                    <a:lumMod val="50000"/>
                  </a:schemeClr>
                </a:solidFill>
                <a:latin typeface="Candara" panose="020E0502030303020204" pitchFamily="34" charset="0"/>
              </a:rPr>
              <a:t>Роботы- исследователи</a:t>
            </a:r>
          </a:p>
          <a:p>
            <a:r>
              <a:rPr lang="ru-RU" sz="3600" dirty="0" smtClean="0">
                <a:solidFill>
                  <a:srgbClr val="FF0000"/>
                </a:solidFill>
                <a:latin typeface="Candara" panose="020E0502030303020204" pitchFamily="34" charset="0"/>
              </a:rPr>
              <a:t>Игрушки</a:t>
            </a:r>
            <a:endParaRPr lang="ru-RU" sz="3600" dirty="0">
              <a:solidFill>
                <a:srgbClr val="FF0000"/>
              </a:solidFill>
              <a:latin typeface="Candara" panose="020E05020303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9538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</a:rPr>
              <a:t>Промышленные роботы</a:t>
            </a:r>
            <a:endParaRPr lang="ru-RU" dirty="0">
              <a:solidFill>
                <a:schemeClr val="accent1">
                  <a:lumMod val="75000"/>
                </a:schemeClr>
              </a:solidFill>
              <a:latin typeface="Candara" panose="020E0502030303020204" pitchFamily="34" charset="0"/>
            </a:endParaRPr>
          </a:p>
        </p:txBody>
      </p:sp>
      <p:pic>
        <p:nvPicPr>
          <p:cNvPr id="7" name="Picture 2" descr="https://avatars.mds.yandex.net/get-pdb/805781/674db4e4-11f9-4247-a35c-3573a2f8d2c6/s1200?webp=false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8955" y="2271253"/>
            <a:ext cx="4989962" cy="38739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https://i.pinimg.com/originals/df/1b/9d/df1b9d19d07480ae4865b7c313e6d8dd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16" t="321" r="-1" b="2059"/>
          <a:stretch/>
        </p:blipFill>
        <p:spPr bwMode="auto">
          <a:xfrm>
            <a:off x="838200" y="2271253"/>
            <a:ext cx="5438134" cy="38739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1284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Candara" panose="020E0502030303020204" pitchFamily="34" charset="0"/>
              </a:rPr>
              <a:t>Бытовые роботы</a:t>
            </a:r>
            <a:endParaRPr lang="ru-RU" dirty="0">
              <a:solidFill>
                <a:schemeClr val="accent2">
                  <a:lumMod val="75000"/>
                </a:schemeClr>
              </a:solidFill>
              <a:latin typeface="Candara" panose="020E0502030303020204" pitchFamily="34" charset="0"/>
            </a:endParaRPr>
          </a:p>
        </p:txBody>
      </p:sp>
      <p:pic>
        <p:nvPicPr>
          <p:cNvPr id="8194" name="Picture 2" descr="https://avatars.mds.yandex.net/get-pdb/776003/9c6b9d29-c59e-4530-9bf6-92b53e9fa6b4/s1200?webp=false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7368" y="2192595"/>
            <a:ext cx="3510218" cy="3333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https://ae01.alicdn.com/kf/HTB1uPTLf3LD8KJjSszeq6yGRpXaz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605" b="4043"/>
          <a:stretch/>
        </p:blipFill>
        <p:spPr bwMode="auto">
          <a:xfrm>
            <a:off x="7915069" y="2192594"/>
            <a:ext cx="3586214" cy="33331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 descr="https://cm42.ru/uploads/blog/article/8/572896fc030195417deebfdfd1cb85eca0e76bfd_2019-04-08_09-39-41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361"/>
          <a:stretch/>
        </p:blipFill>
        <p:spPr bwMode="auto">
          <a:xfrm>
            <a:off x="436614" y="2192595"/>
            <a:ext cx="3673271" cy="3333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32388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7030A0"/>
                </a:solidFill>
                <a:latin typeface="Candara" panose="020E0502030303020204" pitchFamily="34" charset="0"/>
              </a:rPr>
              <a:t>Роботы для обеспечения безопасности</a:t>
            </a:r>
            <a:endParaRPr lang="ru-RU" dirty="0">
              <a:solidFill>
                <a:srgbClr val="7030A0"/>
              </a:solidFill>
              <a:latin typeface="Candara" panose="020E0502030303020204" pitchFamily="34" charset="0"/>
            </a:endParaRPr>
          </a:p>
        </p:txBody>
      </p:sp>
      <p:pic>
        <p:nvPicPr>
          <p:cNvPr id="9218" name="Picture 2" descr="https://24warez.ru/uploads/posts/231013/150020/03s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786296"/>
            <a:ext cx="5031658" cy="428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http://www.mobiledevice.ru/Images/27/News_27086_1_MD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2141" y="1786296"/>
            <a:ext cx="5398627" cy="428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71123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B050"/>
                </a:solidFill>
                <a:latin typeface="Candara" panose="020E0502030303020204" pitchFamily="34" charset="0"/>
              </a:rPr>
              <a:t>Медицинские роботы</a:t>
            </a:r>
            <a:endParaRPr lang="ru-RU" dirty="0">
              <a:solidFill>
                <a:srgbClr val="00B050"/>
              </a:solidFill>
              <a:latin typeface="Candara" panose="020E0502030303020204" pitchFamily="34" charset="0"/>
            </a:endParaRPr>
          </a:p>
        </p:txBody>
      </p:sp>
      <p:pic>
        <p:nvPicPr>
          <p:cNvPr id="10242" name="Picture 2" descr="https://static.tonkosti.ru/images/3/38/%D0%A7%D1%82%D0%BE-%D0%BD%D1%83%D0%B6%D0%BD%D0%BE-%D0%B7%D0%BD%D0%B0%D1%82%D1%8C-%D0%BE-%D0%BB%D0%B5%D1%87%D0%B5%D0%BD%D0%B8%D0%B8-%D0%B2-%D0%9C%D1%8E%D0%BD%D1%85%D0%B5%D0%BD%D0%B53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036" y="1690687"/>
            <a:ext cx="5448306" cy="44348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https://robroy.ru/images/mediczinskie-robotyi-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0968" y="1690687"/>
            <a:ext cx="5231996" cy="4336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66544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6260</TotalTime>
  <Words>154</Words>
  <Application>Microsoft Office PowerPoint</Application>
  <PresentationFormat>Широкоэкранный</PresentationFormat>
  <Paragraphs>32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1" baseType="lpstr">
      <vt:lpstr>Arial</vt:lpstr>
      <vt:lpstr>Calibri</vt:lpstr>
      <vt:lpstr>Calibri Light</vt:lpstr>
      <vt:lpstr>Candara</vt:lpstr>
      <vt:lpstr>Тема Office</vt:lpstr>
      <vt:lpstr>Роботехника презентация</vt:lpstr>
      <vt:lpstr>Робототехника — отдел прикладной науки, который занимается проектированием, производством и применением роботов</vt:lpstr>
      <vt:lpstr>Робот — автоматическое устройство, предназначенное для осуществления различного рода механических операций, которое действует по заранее заложенной программе.</vt:lpstr>
      <vt:lpstr>Сведения о первых прообразах роботов относятся к 323 г. до нашей эры.  Это были робототезированные статуи, установленные на маяке острова Фарос. </vt:lpstr>
      <vt:lpstr>Современные роботы применяются во всех сферах человеческой деятельности. </vt:lpstr>
      <vt:lpstr>Промышленные роботы</vt:lpstr>
      <vt:lpstr>Бытовые роботы</vt:lpstr>
      <vt:lpstr>Роботы для обеспечения безопасности</vt:lpstr>
      <vt:lpstr>Медицинские роботы</vt:lpstr>
      <vt:lpstr>Боевые роботы</vt:lpstr>
      <vt:lpstr>Роботы - исследователи</vt:lpstr>
      <vt:lpstr>Роботы - игрушки</vt:lpstr>
      <vt:lpstr>Роботы умеют делать почти всё, что и человек: перекладывать предметы, различать эмоции, дружить…  И даже выглядеть, как человек. </vt:lpstr>
      <vt:lpstr>Роботы уже давно соседствуют с нами и делают жизнь человека интересной, полной новых знаний и открытий.</vt:lpstr>
      <vt:lpstr>Как вы поняли, робототехника применяется во многих областях:</vt:lpstr>
      <vt:lpstr>Робототехника – профессия будущего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Роботехника</dc:title>
  <dc:creator>Elena Elena</dc:creator>
  <cp:lastModifiedBy>User</cp:lastModifiedBy>
  <cp:revision>60</cp:revision>
  <dcterms:created xsi:type="dcterms:W3CDTF">2020-08-31T02:22:41Z</dcterms:created>
  <dcterms:modified xsi:type="dcterms:W3CDTF">2022-03-20T14:36:46Z</dcterms:modified>
</cp:coreProperties>
</file>