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7" r:id="rId3"/>
    <p:sldId id="288" r:id="rId4"/>
    <p:sldId id="257" r:id="rId5"/>
    <p:sldId id="261" r:id="rId6"/>
    <p:sldId id="263" r:id="rId7"/>
    <p:sldId id="265" r:id="rId8"/>
    <p:sldId id="267" r:id="rId9"/>
    <p:sldId id="268" r:id="rId10"/>
    <p:sldId id="269" r:id="rId11"/>
    <p:sldId id="270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5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CC99"/>
    <a:srgbClr val="FA8950"/>
    <a:srgbClr val="FEE0DE"/>
    <a:srgbClr val="FFBDBD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1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402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04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75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83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268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99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8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5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49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83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CB739-E9A3-41B7-A7E2-A54D4976E04D}" type="datetimeFigureOut">
              <a:rPr lang="ru-RU" smtClean="0"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A9E92-51C1-4805-AA61-3FC7BEAD4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3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hdphoto" Target="../media/hdphoto7.wdp"/><Relationship Id="rId7" Type="http://schemas.openxmlformats.org/officeDocument/2006/relationships/image" Target="../media/image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8.wdp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10.wdp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9.wdp"/><Relationship Id="rId7" Type="http://schemas.microsoft.com/office/2007/relationships/hdphoto" Target="../media/hdphoto12.wdp"/><Relationship Id="rId12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microsoft.com/office/2007/relationships/hdphoto" Target="../media/hdphoto13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kazan.aif.ru/society/krali_nevest_varili_dozhdevuyu_kashu_kakie_tradicii_sushchestvovali_u_chuvashey" TargetMode="External"/><Relationship Id="rId3" Type="http://schemas.openxmlformats.org/officeDocument/2006/relationships/hyperlink" Target="https://nn.aif.ru/culture/1370351" TargetMode="External"/><Relationship Id="rId7" Type="http://schemas.openxmlformats.org/officeDocument/2006/relationships/hyperlink" Target="https://ru.wikipedia.org/wiki/%D0%A7%D1%83%D0%B2%D0%B0%D1%88%D0%B8%D1%8F" TargetMode="External"/><Relationship Id="rId2" Type="http://schemas.openxmlformats.org/officeDocument/2006/relationships/hyperlink" Target="https://arz.unn.ru/2016-05-20-10-40-30/1158-2016-05-18-10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omb.ru/lenta-novostej-4/arkhiv-novostej/228-chronicle/sobytiya-2022-goda/2791-tatarremesla.html" TargetMode="External"/><Relationship Id="rId11" Type="http://schemas.openxmlformats.org/officeDocument/2006/relationships/hyperlink" Target="http://kitchen.727go.com/mordovian-cuisine/" TargetMode="External"/><Relationship Id="rId5" Type="http://schemas.openxmlformats.org/officeDocument/2006/relationships/hyperlink" Target="https://nn.tsargrad.tv/articles/bliny-ne-simvol-solnca-kak-v-nizhegorodskoj-oblasti-otmechali-maslenicu_331586" TargetMode="External"/><Relationship Id="rId10" Type="http://schemas.openxmlformats.org/officeDocument/2006/relationships/hyperlink" Target="https://qwizz.ru/mordovskie-tradicii/" TargetMode="External"/><Relationship Id="rId4" Type="http://schemas.openxmlformats.org/officeDocument/2006/relationships/hyperlink" Target="https://ru.wikipedia.org/wiki/%D0%93%D0%BE%D1%80%D0%BE%D0%B4%D0%B5%D1%86%D0%BA%D0%B0%D1%8F_%D1%80%D0%BE%D1%81%D0%BF%D0%B8%D1%81%D1%8C" TargetMode="External"/><Relationship Id="rId9" Type="http://schemas.openxmlformats.org/officeDocument/2006/relationships/hyperlink" Target="https://trip-advice.ru/good-to-know/chuvashia-food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image" Target="../media/image2.png"/><Relationship Id="rId26" Type="http://schemas.microsoft.com/office/2007/relationships/hdphoto" Target="../media/hdphoto4.wdp"/><Relationship Id="rId3" Type="http://schemas.openxmlformats.org/officeDocument/2006/relationships/slide" Target="slide5.xml"/><Relationship Id="rId21" Type="http://schemas.openxmlformats.org/officeDocument/2006/relationships/image" Target="../media/image4.png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image" Target="../media/image6.png"/><Relationship Id="rId2" Type="http://schemas.openxmlformats.org/officeDocument/2006/relationships/slide" Target="slide4.xml"/><Relationship Id="rId16" Type="http://schemas.openxmlformats.org/officeDocument/2006/relationships/slide" Target="slide17.xml"/><Relationship Id="rId20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2.xml"/><Relationship Id="rId24" Type="http://schemas.microsoft.com/office/2007/relationships/hdphoto" Target="../media/hdphoto3.wdp"/><Relationship Id="rId5" Type="http://schemas.openxmlformats.org/officeDocument/2006/relationships/slide" Target="slide7.xml"/><Relationship Id="rId15" Type="http://schemas.openxmlformats.org/officeDocument/2006/relationships/slide" Target="slide16.xml"/><Relationship Id="rId23" Type="http://schemas.openxmlformats.org/officeDocument/2006/relationships/image" Target="../media/image5.png"/><Relationship Id="rId10" Type="http://schemas.openxmlformats.org/officeDocument/2006/relationships/slide" Target="slide13.xml"/><Relationship Id="rId19" Type="http://schemas.openxmlformats.org/officeDocument/2006/relationships/image" Target="../media/image3.png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8.xml"/><Relationship Id="rId22" Type="http://schemas.microsoft.com/office/2007/relationships/hdphoto" Target="../media/hdphoto2.wdp"/><Relationship Id="rId27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k.mrgcdn.ru/cc1faacc08875a5dc89a14ef78708f1d_w720_h5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4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37154" y="1217203"/>
            <a:ext cx="422307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(5-7 классы)</a:t>
            </a:r>
            <a:endParaRPr lang="ru-RU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68" y="11440"/>
            <a:ext cx="9144000" cy="1200329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Интерактивная викторина </a:t>
            </a:r>
          </a:p>
          <a:p>
            <a:pPr algn="ctr"/>
            <a:r>
              <a:rPr lang="ru-RU" sz="3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«Народы Поволжья»</a:t>
            </a:r>
            <a:endParaRPr lang="ru-RU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7155" y="5928709"/>
            <a:ext cx="4326827" cy="830997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dirty="0" err="1" smtClean="0">
                <a:latin typeface="Book Antiqua" panose="02040602050305030304" pitchFamily="18" charset="0"/>
              </a:rPr>
              <a:t>Шмырина</a:t>
            </a:r>
            <a:r>
              <a:rPr lang="ru-RU" sz="2400" dirty="0" smtClean="0">
                <a:latin typeface="Book Antiqua" panose="02040602050305030304" pitchFamily="18" charset="0"/>
              </a:rPr>
              <a:t> Татьяна Юрьевна</a:t>
            </a:r>
          </a:p>
          <a:p>
            <a:pPr algn="ctr"/>
            <a:r>
              <a:rPr lang="ru-RU" sz="2400" dirty="0" smtClean="0">
                <a:latin typeface="Book Antiqua" panose="02040602050305030304" pitchFamily="18" charset="0"/>
              </a:rPr>
              <a:t>МАОУ «</a:t>
            </a:r>
            <a:r>
              <a:rPr lang="ru-RU" sz="2400" dirty="0" err="1" smtClean="0">
                <a:latin typeface="Book Antiqua" panose="02040602050305030304" pitchFamily="18" charset="0"/>
              </a:rPr>
              <a:t>Вадская</a:t>
            </a:r>
            <a:r>
              <a:rPr lang="ru-RU" sz="2400" dirty="0" smtClean="0">
                <a:latin typeface="Book Antiqua" panose="02040602050305030304" pitchFamily="18" charset="0"/>
              </a:rPr>
              <a:t> СОШ»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66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honoteka.org/uploads/posts/2021-04/thumbs/1619078137_6-phonoteka_org-p-krasivii-fon-s-ramkoi-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8"/>
            <a:ext cx="9225624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225623" cy="1815882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Татарская кухня богата мясными блюдами, молочными продуктами, густыми супами и сытной выпечкой. </a:t>
            </a:r>
            <a:r>
              <a:rPr lang="ru-RU" sz="2800" b="1" dirty="0" smtClean="0"/>
              <a:t>Один из видов татарской выпечки называется ЭЧПОЧМАК. </a:t>
            </a:r>
          </a:p>
          <a:p>
            <a:pPr algn="ctr"/>
            <a:r>
              <a:rPr lang="ru-RU" sz="2800" b="1" dirty="0" smtClean="0"/>
              <a:t>Как он выглядит?</a:t>
            </a:r>
            <a:endParaRPr lang="ru-RU" sz="28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68" y="1903627"/>
            <a:ext cx="3295478" cy="2185045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704" y="1903627"/>
            <a:ext cx="3354728" cy="2220736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24" y="4306387"/>
            <a:ext cx="3346722" cy="2200734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704" y="4335975"/>
            <a:ext cx="3321634" cy="2224146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44072" y="1827035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467544" y="4203928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817672" y="1827035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755944" y="4298339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421287" y="3436444"/>
            <a:ext cx="21602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чак-чак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686401" y="5890166"/>
            <a:ext cx="21602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кыстыбый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702948" y="3468669"/>
            <a:ext cx="21602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эчпочмак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21287" y="5922346"/>
            <a:ext cx="21602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чебурек</a:t>
            </a:r>
            <a:endParaRPr lang="ru-RU" sz="3200" b="1" dirty="0"/>
          </a:p>
        </p:txBody>
      </p:sp>
      <p:sp>
        <p:nvSpPr>
          <p:cNvPr id="16" name="Табличка 15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46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honoteka.org/uploads/posts/2021-04/thumbs/1619078137_6-phonoteka_org-p-krasivii-fon-s-ramkoi-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8"/>
            <a:ext cx="9225624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225623" cy="1815882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Это </a:t>
            </a:r>
            <a:r>
              <a:rPr lang="ru-RU" sz="2800" b="1" dirty="0"/>
              <a:t>древнейший вид художественной обработки кожи у татар. </a:t>
            </a:r>
            <a:r>
              <a:rPr lang="ru-RU" sz="2800" b="1" dirty="0" smtClean="0"/>
              <a:t>Замечательными, </a:t>
            </a:r>
            <a:r>
              <a:rPr lang="ru-RU" sz="2800" b="1" dirty="0"/>
              <a:t>в своем роде уникальными образцами её стали многоцветные узорные </a:t>
            </a:r>
            <a:r>
              <a:rPr lang="ru-RU" sz="2800" b="1" dirty="0" smtClean="0"/>
              <a:t>сапожки - ИЧИГИ. Как называется способ, которым их украшали?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5624" y="2636912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вышивка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8024" y="2636912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роспись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5624" y="4374240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мозаика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68024" y="4373088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чеканка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2492896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827584" y="4257092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2492896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257092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9218" name="Picture 2" descr="https://www.somb.ru/images/phocagallery/events/2022/01.06/2_2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3679144" cy="4660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861543_11-p-fon-chuvashskii-ornament-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" y="0"/>
            <a:ext cx="9132515" cy="694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143999" cy="2677656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Чуваши – это пятый по численности народ, проживающий на территории Российской Федерации. </a:t>
            </a:r>
            <a:r>
              <a:rPr lang="ru-RU" sz="2800" b="1" dirty="0" smtClean="0"/>
              <a:t>В </a:t>
            </a:r>
            <a:r>
              <a:rPr lang="ru-RU" sz="2800" b="1" dirty="0"/>
              <a:t>древних летописях Руси впервые упоминание о народности встречается в 1508 году. </a:t>
            </a:r>
            <a:r>
              <a:rPr lang="ru-RU" sz="2800" b="1" dirty="0" smtClean="0"/>
              <a:t>Республика Чувашия входит в Приволжский федеральный округ. А как называется ее столица?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Йошкар-Ола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Казань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Чебоксары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Уфа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914672" y="3122696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914672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2052" name="Picture 4" descr="http://img.pozvonok.ru/articles/cheb-matras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7089"/>
            <a:ext cx="7243564" cy="4563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35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861543_11-p-fon-chuvashskii-ornament-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" y="0"/>
            <a:ext cx="9132515" cy="694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Чувашский народный костюм богато украшен вышивкой, которая не только украшает одежду, но и служит оберегом, защитой от злых сил. Каждый элемент орнамента имеет определенный смысл. Какой их этих узоров символизирует СЕМЬЮ?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979632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979632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60323"/>
            <a:ext cx="1762125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17630" y="3953492"/>
            <a:ext cx="2296224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семья</a:t>
            </a:r>
            <a:endParaRPr lang="ru-RU" sz="3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280" y="2360323"/>
            <a:ext cx="1733550" cy="165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46943" y="3953492"/>
            <a:ext cx="2296224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любовь</a:t>
            </a:r>
            <a:endParaRPr lang="ru-RU" sz="32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855" y="4643948"/>
            <a:ext cx="1704975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461230" y="6273225"/>
            <a:ext cx="2296224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жизнь</a:t>
            </a:r>
            <a:endParaRPr lang="ru-RU" sz="32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43948"/>
            <a:ext cx="1762125" cy="1692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588144" y="6273225"/>
            <a:ext cx="2296224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солнце</a:t>
            </a:r>
            <a:endParaRPr lang="ru-RU" sz="3200" b="1" dirty="0"/>
          </a:p>
        </p:txBody>
      </p:sp>
      <p:sp>
        <p:nvSpPr>
          <p:cNvPr id="17" name="Табличка 16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9" name="Управляющая кнопка: домой 18">
            <a:hlinkClick r:id="rId12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1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861543_11-p-fon-chuvashskii-ornament-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" y="0"/>
            <a:ext cx="9132515" cy="694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Чувашская кухня – это сытные мясные блюда, ароматная выпечка, сочные закуски. </a:t>
            </a:r>
            <a:r>
              <a:rPr lang="ru-RU" sz="2800" b="1" dirty="0" smtClean="0"/>
              <a:t>Самое </a:t>
            </a:r>
            <a:r>
              <a:rPr lang="ru-RU" sz="2800" b="1" dirty="0"/>
              <a:t>известное блюдо </a:t>
            </a:r>
            <a:r>
              <a:rPr lang="ru-RU" sz="2800" b="1" dirty="0" smtClean="0"/>
              <a:t>чувашской </a:t>
            </a:r>
            <a:r>
              <a:rPr lang="ru-RU" sz="2800" b="1" dirty="0"/>
              <a:t>кухни </a:t>
            </a:r>
            <a:r>
              <a:rPr lang="ru-RU" sz="2800" b="1" dirty="0" smtClean="0"/>
              <a:t> «</a:t>
            </a:r>
            <a:r>
              <a:rPr lang="ru-RU" sz="2800" b="1" dirty="0" err="1" smtClean="0"/>
              <a:t>Шартан</a:t>
            </a:r>
            <a:r>
              <a:rPr lang="ru-RU" sz="2800" b="1" dirty="0" smtClean="0"/>
              <a:t>» – </a:t>
            </a:r>
            <a:r>
              <a:rPr lang="ru-RU" sz="2800" b="1" dirty="0"/>
              <a:t>это </a:t>
            </a:r>
            <a:r>
              <a:rPr lang="ru-RU" sz="2800" b="1" dirty="0" smtClean="0"/>
              <a:t>мясной рулет с </a:t>
            </a:r>
            <a:r>
              <a:rPr lang="ru-RU" sz="2800" b="1" dirty="0"/>
              <a:t>чесноком и специями, </a:t>
            </a:r>
            <a:r>
              <a:rPr lang="ru-RU" sz="2800" b="1" dirty="0" smtClean="0"/>
              <a:t>который </a:t>
            </a:r>
            <a:r>
              <a:rPr lang="ru-RU" sz="2800" b="1" dirty="0"/>
              <a:t>запекают в духовке</a:t>
            </a:r>
            <a:r>
              <a:rPr lang="ru-RU" sz="2800" b="1" dirty="0" smtClean="0"/>
              <a:t>. Какое мясо используется для его приготовления? 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баранина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свинина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говядина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конина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979632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979632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400" y="396160"/>
            <a:ext cx="4826000" cy="478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36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861543_11-p-fon-chuvashskii-ornament-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" y="0"/>
            <a:ext cx="9132515" cy="694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</a:t>
            </a:r>
            <a:r>
              <a:rPr lang="ru-RU" sz="2800" b="1" dirty="0" smtClean="0"/>
              <a:t>ациональный </a:t>
            </a:r>
            <a:r>
              <a:rPr lang="ru-RU" sz="2800" b="1" dirty="0"/>
              <a:t>язык чувашского </a:t>
            </a:r>
            <a:r>
              <a:rPr lang="ru-RU" sz="2800" b="1" dirty="0" smtClean="0"/>
              <a:t>народа </a:t>
            </a:r>
            <a:r>
              <a:rPr lang="ru-RU" sz="2800" b="1" dirty="0"/>
              <a:t>имеет необычное происхождение, уникальный алфавит и </a:t>
            </a:r>
            <a:r>
              <a:rPr lang="ru-RU" sz="2800" b="1" dirty="0" smtClean="0"/>
              <a:t>богатый словарный запас. </a:t>
            </a:r>
            <a:r>
              <a:rPr lang="ru-RU" sz="2800" b="1" dirty="0"/>
              <a:t>В чувашском языке существует около 50 синонимов слову «красивый</a:t>
            </a:r>
            <a:r>
              <a:rPr lang="ru-RU" sz="2800" b="1" dirty="0" smtClean="0"/>
              <a:t>». </a:t>
            </a:r>
          </a:p>
          <a:p>
            <a:pPr algn="ctr"/>
            <a:r>
              <a:rPr lang="ru-RU" sz="2800" b="1" dirty="0" smtClean="0"/>
              <a:t>Но одно слово в чувашском отсутствует. Какое? 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если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нет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да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вот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979632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979632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3" name="Табличка 12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2" name="Вертикальный свиток 1"/>
          <p:cNvSpPr/>
          <p:nvPr/>
        </p:nvSpPr>
        <p:spPr>
          <a:xfrm>
            <a:off x="3275856" y="240120"/>
            <a:ext cx="5760640" cy="5760640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 чувашском языке нет слова «да». Согласие выражается повтором глагола. На вопрос </a:t>
            </a:r>
            <a:r>
              <a:rPr lang="ru-RU" sz="3200" b="1" dirty="0" smtClean="0"/>
              <a:t>«</a:t>
            </a:r>
            <a:r>
              <a:rPr lang="ru-RU" sz="3200" b="1" dirty="0"/>
              <a:t>Ты придешь</a:t>
            </a:r>
            <a:r>
              <a:rPr lang="ru-RU" sz="3200" b="1" dirty="0" smtClean="0"/>
              <a:t>?» вместо </a:t>
            </a:r>
            <a:r>
              <a:rPr lang="ru-RU" sz="3200" b="1" dirty="0"/>
              <a:t>«да» отвечают: </a:t>
            </a:r>
            <a:r>
              <a:rPr lang="ru-RU" sz="3200" b="1" dirty="0" smtClean="0"/>
              <a:t>«Приду».</a:t>
            </a:r>
            <a:endParaRPr lang="ru-RU" sz="3200" b="1" dirty="0"/>
          </a:p>
        </p:txBody>
      </p:sp>
      <p:sp>
        <p:nvSpPr>
          <p:cNvPr id="14" name="Управляющая кнопка: домой 13">
            <a:hlinkClick r:id="rId4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3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142"/>
            <a:ext cx="9144000" cy="699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Мордва – это коренные жители России, проживающие в центральной части страны. </a:t>
            </a:r>
            <a:r>
              <a:rPr lang="ru-RU" sz="2800" b="1" dirty="0" smtClean="0"/>
              <a:t>На </a:t>
            </a:r>
            <a:r>
              <a:rPr lang="ru-RU" sz="2800" b="1" dirty="0"/>
              <a:t>территории Российской Федерации насчитывается примерно </a:t>
            </a:r>
            <a:r>
              <a:rPr lang="ru-RU" sz="2800" b="1" dirty="0" smtClean="0"/>
              <a:t>800 000 человек </a:t>
            </a:r>
            <a:r>
              <a:rPr lang="ru-RU" sz="2800" b="1" dirty="0"/>
              <a:t>данной национальности</a:t>
            </a:r>
            <a:r>
              <a:rPr lang="ru-RU" sz="2800" b="1" dirty="0" smtClean="0"/>
              <a:t>. </a:t>
            </a:r>
          </a:p>
          <a:p>
            <a:pPr algn="ctr"/>
            <a:r>
              <a:rPr lang="ru-RU" sz="2800" b="1" dirty="0" smtClean="0"/>
              <a:t>Однако это не один народ, а… 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два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четыре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три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пять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979632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979632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75000"/>
                <a:lumOff val="2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625600" y="186937"/>
            <a:ext cx="5257817" cy="5977215"/>
            <a:chOff x="3392407" y="186937"/>
            <a:chExt cx="5257817" cy="5977215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3392407" y="186937"/>
              <a:ext cx="5257817" cy="5524500"/>
              <a:chOff x="3392407" y="186937"/>
              <a:chExt cx="5257817" cy="5524500"/>
            </a:xfrm>
          </p:grpSpPr>
          <p:pic>
            <p:nvPicPr>
              <p:cNvPr id="7172" name="Picture 4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58" r="6964"/>
              <a:stretch/>
            </p:blipFill>
            <p:spPr bwMode="auto">
              <a:xfrm>
                <a:off x="6089904" y="186937"/>
                <a:ext cx="2560320" cy="5495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73" name="Picture 5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11" r="7311"/>
              <a:stretch/>
            </p:blipFill>
            <p:spPr bwMode="auto">
              <a:xfrm>
                <a:off x="3392407" y="186937"/>
                <a:ext cx="2697497" cy="55245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" name="TextBox 2"/>
            <p:cNvSpPr txBox="1"/>
            <p:nvPr/>
          </p:nvSpPr>
          <p:spPr>
            <a:xfrm>
              <a:off x="3879392" y="5640932"/>
              <a:ext cx="1952248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Мокша</a:t>
              </a:r>
              <a:endParaRPr lang="ru-RU" sz="28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6176" y="5610688"/>
              <a:ext cx="1952248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Эрзя</a:t>
              </a:r>
              <a:endParaRPr lang="ru-RU" sz="2800" b="1" dirty="0"/>
            </a:p>
          </p:txBody>
        </p:sp>
      </p:grpSp>
      <p:sp>
        <p:nvSpPr>
          <p:cNvPr id="18" name="Табличка 17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003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9" name="Управляющая кнопка: домой 18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35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142"/>
            <a:ext cx="9144000" cy="699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</a:t>
            </a:r>
            <a:r>
              <a:rPr lang="ru-RU" sz="2800" b="1" dirty="0" smtClean="0"/>
              <a:t>о древней традиции у мордвы главной в семье считалась женщина. У </a:t>
            </a:r>
            <a:r>
              <a:rPr lang="ru-RU" sz="2800" b="1" dirty="0"/>
              <a:t>мордовского народа </a:t>
            </a:r>
            <a:r>
              <a:rPr lang="ru-RU" sz="2800" b="1" dirty="0" smtClean="0"/>
              <a:t>даже сохранилось </a:t>
            </a:r>
            <a:r>
              <a:rPr lang="ru-RU" sz="2800" b="1" dirty="0"/>
              <a:t>в речи </a:t>
            </a:r>
            <a:r>
              <a:rPr lang="ru-RU" sz="2800" b="1" dirty="0" smtClean="0"/>
              <a:t>такое выражение: «</a:t>
            </a:r>
            <a:r>
              <a:rPr lang="ru-RU" sz="2800" b="1" dirty="0"/>
              <a:t>Не доверяй мужчине, спроси у женщины</a:t>
            </a:r>
            <a:r>
              <a:rPr lang="ru-RU" sz="2800" b="1" dirty="0" smtClean="0"/>
              <a:t>». </a:t>
            </a:r>
          </a:p>
          <a:p>
            <a:pPr algn="ctr"/>
            <a:r>
              <a:rPr lang="ru-RU" sz="2800" b="1" dirty="0" smtClean="0"/>
              <a:t>Как называется такой семейный уклад?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патриархат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аристократ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матриархат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электорат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979632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979632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5084088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75000"/>
                <a:lumOff val="2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5084088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047" y="264112"/>
            <a:ext cx="6346449" cy="447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003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7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142"/>
            <a:ext cx="9144000" cy="699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ОВТОНЬ ЛАПАТ — </a:t>
            </a:r>
            <a:r>
              <a:rPr lang="ru-RU" sz="2800" b="1" dirty="0"/>
              <a:t>национальное </a:t>
            </a:r>
            <a:r>
              <a:rPr lang="ru-RU" sz="2800" b="1" dirty="0" smtClean="0"/>
              <a:t>блюдо</a:t>
            </a:r>
            <a:r>
              <a:rPr lang="ru-RU" sz="2800" b="1" dirty="0"/>
              <a:t>, которое можно отведать в любом национальном мордовском заведении. </a:t>
            </a:r>
            <a:r>
              <a:rPr lang="ru-RU" sz="2800" b="1" dirty="0" smtClean="0"/>
              <a:t>Это большая котлета, приготовленная </a:t>
            </a:r>
            <a:r>
              <a:rPr lang="ru-RU" sz="2800" b="1" dirty="0"/>
              <a:t>из мясного фарша </a:t>
            </a:r>
            <a:r>
              <a:rPr lang="ru-RU" sz="2800" b="1" dirty="0" smtClean="0"/>
              <a:t>с </a:t>
            </a:r>
            <a:r>
              <a:rPr lang="ru-RU" sz="2800" b="1" dirty="0"/>
              <a:t>луком, яйцом и специями</a:t>
            </a:r>
            <a:r>
              <a:rPr lang="ru-RU" sz="2800" b="1" dirty="0" smtClean="0"/>
              <a:t>.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А как переводится его название?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«свиной пятачок»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«бараний рог»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«лошадиное копыто»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«медвежья лапа»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779640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779640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75000"/>
                <a:lumOff val="2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936"/>
            <a:ext cx="7099300" cy="466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003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91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142"/>
            <a:ext cx="9144000" cy="699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143999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Саранск, столицу Мордовии, </a:t>
            </a:r>
            <a:r>
              <a:rPr lang="ru-RU" sz="2800" b="1" dirty="0"/>
              <a:t>называют спортивной столицей </a:t>
            </a:r>
            <a:r>
              <a:rPr lang="ru-RU" sz="2800" b="1" dirty="0" smtClean="0"/>
              <a:t>Поволжья благодаря огромному числу </a:t>
            </a:r>
            <a:r>
              <a:rPr lang="ru-RU" sz="2800" b="1" dirty="0"/>
              <a:t>спортивных </a:t>
            </a:r>
            <a:r>
              <a:rPr lang="ru-RU" sz="2800" b="1" dirty="0" smtClean="0"/>
              <a:t>объектов и достижениям </a:t>
            </a:r>
            <a:r>
              <a:rPr lang="ru-RU" sz="2800" b="1" dirty="0"/>
              <a:t>мордовских спортсменов</a:t>
            </a:r>
            <a:r>
              <a:rPr lang="ru-RU" sz="2800" b="1" dirty="0" smtClean="0"/>
              <a:t>. Знаете ли вы, кто из этих знаменитых российских спортсменов мордвин по национальности?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76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Артём Дзюба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327584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Александр Овечкин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7672" y="5013176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Хабиб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Нурмагомедов</a:t>
            </a:r>
            <a:endParaRPr lang="ru-RU" sz="32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5012024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Антон Шипулин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779640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779640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3131832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75000"/>
                <a:lumOff val="2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896028"/>
            <a:ext cx="576064" cy="576064"/>
          </a:xfrm>
          <a:prstGeom prst="ellipse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4" y="612109"/>
            <a:ext cx="4740615" cy="5702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абличка 13"/>
          <p:cNvSpPr/>
          <p:nvPr/>
        </p:nvSpPr>
        <p:spPr>
          <a:xfrm>
            <a:off x="4152576" y="6266896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003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74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44832" y="692696"/>
            <a:ext cx="84582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+mj-lt"/>
              </a:rPr>
              <a:t> </a:t>
            </a:r>
            <a:r>
              <a:rPr lang="ru-RU" sz="2000" b="1" u="sng" dirty="0" smtClean="0">
                <a:latin typeface="+mj-lt"/>
              </a:rPr>
              <a:t>Заметки для учителя</a:t>
            </a:r>
          </a:p>
          <a:p>
            <a:r>
              <a:rPr lang="ru-RU" sz="2000" dirty="0" smtClean="0">
                <a:latin typeface="+mj-lt"/>
              </a:rPr>
              <a:t>Всем </a:t>
            </a:r>
            <a:r>
              <a:rPr lang="ru-RU" sz="2000" dirty="0">
                <a:latin typeface="+mj-lt"/>
              </a:rPr>
              <a:t>командам </a:t>
            </a:r>
            <a:r>
              <a:rPr lang="ru-RU" sz="2000" dirty="0" smtClean="0">
                <a:latin typeface="+mj-lt"/>
              </a:rPr>
              <a:t>разрешается отвечать одновременно (при помощи карточек с цифрами 1, 2, 3, 4). В игре могут принимать участие 2-4 команды</a:t>
            </a:r>
            <a:endParaRPr lang="ru-RU" sz="2000" dirty="0">
              <a:latin typeface="+mj-lt"/>
            </a:endParaRPr>
          </a:p>
          <a:p>
            <a:endParaRPr lang="ru-RU" sz="2000" dirty="0">
              <a:latin typeface="+mj-lt"/>
            </a:endParaRPr>
          </a:p>
          <a:p>
            <a:r>
              <a:rPr lang="ru-RU" sz="2000" b="1" dirty="0" smtClean="0">
                <a:latin typeface="+mj-lt"/>
              </a:rPr>
              <a:t>Ход </a:t>
            </a:r>
            <a:r>
              <a:rPr lang="ru-RU" sz="2000" b="1" dirty="0">
                <a:latin typeface="+mj-lt"/>
              </a:rPr>
              <a:t>игры.</a:t>
            </a:r>
          </a:p>
          <a:p>
            <a:pPr>
              <a:buFontTx/>
              <a:buChar char="•"/>
            </a:pPr>
            <a:r>
              <a:rPr lang="ru-RU" sz="2000" dirty="0">
                <a:latin typeface="+mj-lt"/>
              </a:rPr>
              <a:t>   Каждая команда садится вокруг своего стола. На </a:t>
            </a:r>
            <a:r>
              <a:rPr lang="ru-RU" sz="2000" dirty="0" smtClean="0">
                <a:latin typeface="+mj-lt"/>
              </a:rPr>
              <a:t>каждый стол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учитель кладет карточки </a:t>
            </a:r>
            <a:r>
              <a:rPr lang="ru-RU" sz="2000" dirty="0">
                <a:latin typeface="+mj-lt"/>
              </a:rPr>
              <a:t>с цифрами 1, 2, 3, 4.</a:t>
            </a:r>
          </a:p>
          <a:p>
            <a:pPr>
              <a:buFontTx/>
              <a:buChar char="•"/>
            </a:pPr>
            <a:r>
              <a:rPr lang="ru-RU" sz="2000" dirty="0">
                <a:latin typeface="+mj-lt"/>
              </a:rPr>
              <a:t>   Одна из команд выбирает вопрос. </a:t>
            </a:r>
            <a:r>
              <a:rPr lang="ru-RU" sz="2000" dirty="0" smtClean="0">
                <a:latin typeface="+mj-lt"/>
              </a:rPr>
              <a:t>Учитель зачитывает вопрос. Команды обдумывают ответ (можно установить лимит времени). Затем команды </a:t>
            </a:r>
            <a:r>
              <a:rPr lang="ru-RU" sz="2000" dirty="0">
                <a:latin typeface="+mj-lt"/>
              </a:rPr>
              <a:t>сдают учителю карточки с номером выбранного ответа.</a:t>
            </a:r>
          </a:p>
          <a:p>
            <a:pPr>
              <a:buFontTx/>
              <a:buChar char="•"/>
            </a:pPr>
            <a:r>
              <a:rPr lang="ru-RU" sz="2000" dirty="0">
                <a:latin typeface="+mj-lt"/>
              </a:rPr>
              <a:t>   Нажимаем </a:t>
            </a:r>
            <a:r>
              <a:rPr lang="en-US" sz="2000" dirty="0" smtClean="0">
                <a:latin typeface="+mj-lt"/>
              </a:rPr>
              <a:t>“</a:t>
            </a:r>
            <a:r>
              <a:rPr lang="ru-RU" sz="2000" dirty="0" smtClean="0">
                <a:latin typeface="+mj-lt"/>
              </a:rPr>
              <a:t>Ответ</a:t>
            </a:r>
            <a:r>
              <a:rPr lang="en-US" sz="2000" dirty="0" smtClean="0">
                <a:latin typeface="+mj-lt"/>
              </a:rPr>
              <a:t>” </a:t>
            </a:r>
            <a:r>
              <a:rPr lang="ru-RU" sz="2000" dirty="0">
                <a:latin typeface="+mj-lt"/>
              </a:rPr>
              <a:t>(внизу слайда). </a:t>
            </a:r>
            <a:r>
              <a:rPr lang="ru-RU" sz="2000" dirty="0" smtClean="0">
                <a:latin typeface="+mj-lt"/>
              </a:rPr>
              <a:t>Начисляем очки за </a:t>
            </a:r>
            <a:r>
              <a:rPr lang="ru-RU" sz="2000" dirty="0">
                <a:latin typeface="+mj-lt"/>
              </a:rPr>
              <a:t>правильные ответы. </a:t>
            </a:r>
          </a:p>
          <a:p>
            <a:pPr>
              <a:buFontTx/>
              <a:buChar char="•"/>
            </a:pPr>
            <a:r>
              <a:rPr lang="ru-RU" sz="2000" dirty="0">
                <a:latin typeface="+mj-lt"/>
              </a:rPr>
              <a:t>   Нажимаем «домик» (в правом нижнем углу) и возвращаемся к главному меню (таблице с вопросами).</a:t>
            </a:r>
          </a:p>
          <a:p>
            <a:pPr>
              <a:buFontTx/>
              <a:buChar char="•"/>
            </a:pPr>
            <a:r>
              <a:rPr lang="ru-RU" sz="2000" dirty="0">
                <a:latin typeface="+mj-lt"/>
              </a:rPr>
              <a:t>   Другая команда выбирает вопрос, и игра продолжается по той же схеме</a:t>
            </a:r>
            <a:r>
              <a:rPr lang="ru-RU" sz="2000" dirty="0" smtClean="0">
                <a:latin typeface="+mj-lt"/>
              </a:rPr>
              <a:t>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873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560" y="3181165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hlinkClick r:id="rId2"/>
              </a:rPr>
              <a:t>https://arz.unn.ru/2016-05-20-10-40-30/1158-2016-05-18-10-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18708" y="206469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Источники информации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3560" y="3595533"/>
            <a:ext cx="3345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hlinkClick r:id="rId3"/>
              </a:rPr>
              <a:t>https://nn.aif.ru/culture/1370351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3560" y="4009901"/>
            <a:ext cx="8550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hlinkClick r:id="rId4"/>
              </a:rPr>
              <a:t>https://ru.wikipedia.org/wiki/%D0%93%D0%BE%D1%80%D0%BE%D0%B4%D0%B5%D1%86%D0%BA%D0%B0%D1%8F_%D1%80%D0%BE%D1%81%D0%BF%D0%B8%D1%81%D1%8C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3560" y="692696"/>
            <a:ext cx="8880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hlinkClick r:id="rId5"/>
              </a:rPr>
              <a:t>https://nn.tsargrad.tv/articles/bliny-ne-simvol-solnca-kak-v-nizhegorodskoj-oblasti-otmechali-maslenicu_331586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3560" y="1384063"/>
            <a:ext cx="8185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6"/>
              </a:rPr>
              <a:t>https://</a:t>
            </a:r>
            <a:r>
              <a:rPr lang="de-DE" dirty="0" smtClean="0">
                <a:hlinkClick r:id="rId6"/>
              </a:rPr>
              <a:t>www.somb.ru/lenta-novostej-4/arkhiv-novostej/228-chronicle/sobytiya-2022-goda/2791-tatarremesla.html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3560" y="207543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7"/>
              </a:rPr>
              <a:t>https://ru.wikipedia.org/wiki/%</a:t>
            </a:r>
            <a:r>
              <a:rPr lang="de-DE" dirty="0" smtClean="0">
                <a:hlinkClick r:id="rId7"/>
              </a:rPr>
              <a:t>D0%A7%D1%83%D0%B2%D0%B0%D1%88%D0%B8%D1%8F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3560" y="4978267"/>
            <a:ext cx="8142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8"/>
              </a:rPr>
              <a:t>https://</a:t>
            </a:r>
            <a:r>
              <a:rPr lang="de-DE" dirty="0" smtClean="0">
                <a:hlinkClick r:id="rId8"/>
              </a:rPr>
              <a:t>kazan.aif.ru/society/krali_nevest_varili_dozhdevuyu_kashu_kakie_tradicii_sushchestvovali_u_chuvashey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3560" y="5669634"/>
            <a:ext cx="8338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9"/>
              </a:rPr>
              <a:t>https://</a:t>
            </a:r>
            <a:r>
              <a:rPr lang="de-DE" dirty="0" smtClean="0">
                <a:hlinkClick r:id="rId9"/>
              </a:rPr>
              <a:t>trip-advice.ru/good-to-know/chuvashia-food.html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3560" y="6084004"/>
            <a:ext cx="4428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10"/>
              </a:rPr>
              <a:t>https://qwizz.ru/mordovskie-tradicii</a:t>
            </a:r>
            <a:r>
              <a:rPr lang="de-DE" dirty="0" smtClean="0">
                <a:hlinkClick r:id="rId10"/>
              </a:rPr>
              <a:t>/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3560" y="2766797"/>
            <a:ext cx="6221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hlinkClick r:id="rId11"/>
              </a:rPr>
              <a:t>http://kitchen.727go.com/mordovian-cuisine</a:t>
            </a:r>
            <a:r>
              <a:rPr lang="de-DE" dirty="0" smtClean="0">
                <a:hlinkClick r:id="rId11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39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19560" y="116632"/>
            <a:ext cx="2910016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a:rPr>
              <a:t>Русские</a:t>
            </a:r>
            <a:endParaRPr lang="ru-RU" sz="4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57256" y="1536248"/>
            <a:ext cx="287232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a:rPr>
              <a:t>Татары</a:t>
            </a:r>
            <a:endParaRPr lang="ru-RU" sz="4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157256" y="2995944"/>
            <a:ext cx="287232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a:rPr>
              <a:t>Чуваши</a:t>
            </a:r>
            <a:endParaRPr lang="ru-RU" sz="4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149256" y="4426960"/>
            <a:ext cx="288032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a:rPr>
              <a:t>Мордва</a:t>
            </a:r>
            <a:endParaRPr lang="ru-RU" sz="4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a:endParaRPr>
          </a:p>
        </p:txBody>
      </p:sp>
      <p:sp>
        <p:nvSpPr>
          <p:cNvPr id="14" name="Багетная рамка 13">
            <a:hlinkClick r:id="rId2" action="ppaction://hlinksldjump"/>
          </p:cNvPr>
          <p:cNvSpPr/>
          <p:nvPr/>
        </p:nvSpPr>
        <p:spPr>
          <a:xfrm>
            <a:off x="3029576" y="116632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15" name="Багетная рамка 14">
            <a:hlinkClick r:id="rId3" action="ppaction://hlinksldjump"/>
          </p:cNvPr>
          <p:cNvSpPr/>
          <p:nvPr/>
        </p:nvSpPr>
        <p:spPr>
          <a:xfrm>
            <a:off x="4223656" y="116632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16" name="Багетная рамка 15">
            <a:hlinkClick r:id="rId4" action="ppaction://hlinksldjump"/>
          </p:cNvPr>
          <p:cNvSpPr/>
          <p:nvPr/>
        </p:nvSpPr>
        <p:spPr>
          <a:xfrm>
            <a:off x="5450864" y="116632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17" name="Багетная рамка 16">
            <a:hlinkClick r:id="rId5" action="ppaction://hlinksldjump"/>
          </p:cNvPr>
          <p:cNvSpPr/>
          <p:nvPr/>
        </p:nvSpPr>
        <p:spPr>
          <a:xfrm>
            <a:off x="6648336" y="116632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18" name="Багетная рамка 17">
            <a:hlinkClick r:id="rId6" action="ppaction://hlinksldjump"/>
          </p:cNvPr>
          <p:cNvSpPr/>
          <p:nvPr/>
        </p:nvSpPr>
        <p:spPr>
          <a:xfrm>
            <a:off x="7842416" y="116632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19" name="Багетная рамка 18">
            <a:hlinkClick r:id="rId6" action="ppaction://hlinksldjump"/>
          </p:cNvPr>
          <p:cNvSpPr/>
          <p:nvPr/>
        </p:nvSpPr>
        <p:spPr>
          <a:xfrm>
            <a:off x="3017880" y="1536248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0" name="Багетная рамка 19">
            <a:hlinkClick r:id="rId7" action="ppaction://hlinksldjump"/>
          </p:cNvPr>
          <p:cNvSpPr/>
          <p:nvPr/>
        </p:nvSpPr>
        <p:spPr>
          <a:xfrm>
            <a:off x="4223656" y="1536248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1" name="Багетная рамка 20">
            <a:hlinkClick r:id="rId8" action="ppaction://hlinksldjump"/>
          </p:cNvPr>
          <p:cNvSpPr/>
          <p:nvPr/>
        </p:nvSpPr>
        <p:spPr>
          <a:xfrm>
            <a:off x="5445136" y="1536248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2" name="Багетная рамка 21">
            <a:hlinkClick r:id="rId9" action="ppaction://hlinksldjump"/>
          </p:cNvPr>
          <p:cNvSpPr/>
          <p:nvPr/>
        </p:nvSpPr>
        <p:spPr>
          <a:xfrm>
            <a:off x="6639216" y="1536248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23" name="Багетная рамка 22">
            <a:hlinkClick r:id="rId10" action="ppaction://hlinksldjump"/>
          </p:cNvPr>
          <p:cNvSpPr/>
          <p:nvPr/>
        </p:nvSpPr>
        <p:spPr>
          <a:xfrm>
            <a:off x="7842416" y="1536248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4" name="Багетная рамка 23">
            <a:hlinkClick r:id="rId11" action="ppaction://hlinksldjump"/>
          </p:cNvPr>
          <p:cNvSpPr/>
          <p:nvPr/>
        </p:nvSpPr>
        <p:spPr>
          <a:xfrm>
            <a:off x="3047608" y="2995944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5" name="Багетная рамка 24">
            <a:hlinkClick r:id="rId10" action="ppaction://hlinksldjump"/>
          </p:cNvPr>
          <p:cNvSpPr/>
          <p:nvPr/>
        </p:nvSpPr>
        <p:spPr>
          <a:xfrm>
            <a:off x="4256784" y="2995944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6" name="Багетная рамка 25">
            <a:hlinkClick r:id="rId12" action="ppaction://hlinksldjump"/>
          </p:cNvPr>
          <p:cNvSpPr/>
          <p:nvPr/>
        </p:nvSpPr>
        <p:spPr>
          <a:xfrm>
            <a:off x="5417736" y="2995944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7" name="Багетная рамка 26">
            <a:hlinkClick r:id="rId13" action="ppaction://hlinksldjump"/>
          </p:cNvPr>
          <p:cNvSpPr/>
          <p:nvPr/>
        </p:nvSpPr>
        <p:spPr>
          <a:xfrm>
            <a:off x="6618224" y="2995944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28" name="Багетная рамка 27">
            <a:hlinkClick r:id="rId14" action="ppaction://hlinksldjump"/>
          </p:cNvPr>
          <p:cNvSpPr/>
          <p:nvPr/>
        </p:nvSpPr>
        <p:spPr>
          <a:xfrm>
            <a:off x="7833296" y="2995944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9" name="Багетная рамка 28">
            <a:hlinkClick r:id="rId15" action="ppaction://hlinksldjump"/>
          </p:cNvPr>
          <p:cNvSpPr/>
          <p:nvPr/>
        </p:nvSpPr>
        <p:spPr>
          <a:xfrm>
            <a:off x="3062704" y="4426960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0" name="Багетная рамка 29">
            <a:hlinkClick r:id="rId16" action="ppaction://hlinksldjump"/>
          </p:cNvPr>
          <p:cNvSpPr/>
          <p:nvPr/>
        </p:nvSpPr>
        <p:spPr>
          <a:xfrm>
            <a:off x="4241688" y="4426960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31" name="Багетная рамка 30">
            <a:hlinkClick r:id="rId14" action="ppaction://hlinksldjump"/>
          </p:cNvPr>
          <p:cNvSpPr/>
          <p:nvPr/>
        </p:nvSpPr>
        <p:spPr>
          <a:xfrm>
            <a:off x="5445136" y="4426960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2" name="Багетная рамка 31">
            <a:hlinkClick r:id="rId17" action="ppaction://hlinksldjump"/>
          </p:cNvPr>
          <p:cNvSpPr/>
          <p:nvPr/>
        </p:nvSpPr>
        <p:spPr>
          <a:xfrm>
            <a:off x="6627056" y="4426960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33" name="Багетная рамка 32">
            <a:hlinkClick r:id="" action="ppaction://noaction"/>
          </p:cNvPr>
          <p:cNvSpPr/>
          <p:nvPr/>
        </p:nvSpPr>
        <p:spPr>
          <a:xfrm>
            <a:off x="7845832" y="4426960"/>
            <a:ext cx="1194080" cy="144016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pic>
        <p:nvPicPr>
          <p:cNvPr id="9218" name="Picture 2" descr="https://image.jimcdn.com/app/cms/image/transf/dimension=1920x400:format=png/path/s32007c35ebd7c299/image/i80ae3270c15aaf6c/version/1534160989/image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269" y="5661248"/>
            <a:ext cx="6103462" cy="129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0843"/>
            <a:ext cx="2520280" cy="105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252028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https://upload.wikimedia.org/wikipedia/commons/thumb/d/d7/Flag_of_Chuvashia.svg/440px-Flag_of_Chuvashia.svg.png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52" y="3199851"/>
            <a:ext cx="2515656" cy="109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upload.wikimedia.org/wikipedia/commons/thumb/2/2f/Flag_of_Mordovia.svg/240px-Flag_of_Mordovia.svg.png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6" y="4653136"/>
            <a:ext cx="250471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39552" y="476672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Русские</a:t>
            </a:r>
            <a:endParaRPr lang="ru-RU" sz="4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9300" y="1844824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Татары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052" y="3362081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Чуваши</a:t>
            </a:r>
            <a:endParaRPr lang="ru-RU" sz="4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1340" y="4793097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Мордва</a:t>
            </a:r>
            <a:endParaRPr lang="ru-RU" sz="4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226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836" y="37283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916" y="37283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24" y="37283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16" y="37283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092" y="37283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140" y="1740987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916" y="1740987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996" y="1740987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596" y="1740987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556" y="1740987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868" y="322731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044" y="322731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996" y="322731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564" y="322731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092" y="3227315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64" y="4682128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948" y="4682128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24" y="4682128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476" y="4682128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0" descr="https://lh3.ggpht.com/ZiDxOdI8hu3TC8rg_AcXz-XCzvihJzyPNWiEz0piwTyljYTOHbqZIGmXxYhpNwzz_W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556" y="4682128"/>
            <a:ext cx="915560" cy="9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9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2924838_101-p-narodnii-fon-krasnii-188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" y="188640"/>
            <a:ext cx="908578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27384"/>
            <a:ext cx="9144000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smtClean="0"/>
              <a:t>В 2014 году нижегородские предприятия «Хохломская роспись» и «Павловский завод художественных металлоизделий» получили право на изготовление изделий к зимней олимпиаде. В каком городе она проходила?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5624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Сочи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Санкт-Петербург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5624" y="4797152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Москва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4797152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Новосибирск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827584" y="2924944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4932040" y="2924944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5262633" cy="358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673" y="2369207"/>
            <a:ext cx="2524125" cy="404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абличка 2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19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2924838_101-p-narodnii-fon-krasnii-188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" y="188640"/>
            <a:ext cx="908578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27384"/>
            <a:ext cx="9144000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Нижегородские земледельцы в старину чтили Волоса (или Велеса) – бога плодородия и после сбора урожая оставляли для него на сжатом поле «бородку». </a:t>
            </a:r>
          </a:p>
          <a:p>
            <a:pPr algn="ctr"/>
            <a:r>
              <a:rPr lang="ru-RU" sz="2800" b="1" dirty="0" smtClean="0"/>
              <a:t>Из чего она была сделана?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5624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из колосков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из веточек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5624" y="4797152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из травы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4797152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из цветов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827584" y="2852936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4932040" y="2852936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13" name="Picture 4" descr="https://i.ytimg.com/vi/GTciEw0ZKYU/maxres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624"/>
            <a:ext cx="6016668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3bers.com/img/339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164" y="2892152"/>
            <a:ext cx="28575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Табличка 13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58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2924838_101-p-narodnii-fon-krasnii-188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" y="188640"/>
            <a:ext cx="908578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27384"/>
            <a:ext cx="9144000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Речь жителей Нижегородского края богата уникальными местными словами, например, болтливого человека называют «</a:t>
            </a:r>
            <a:r>
              <a:rPr lang="ru-RU" sz="2800" b="1" i="1" dirty="0" err="1" smtClean="0"/>
              <a:t>бармой</a:t>
            </a:r>
            <a:r>
              <a:rPr lang="ru-RU" sz="2800" b="1" dirty="0" smtClean="0"/>
              <a:t>» или «</a:t>
            </a:r>
            <a:r>
              <a:rPr lang="ru-RU" sz="2800" b="1" i="1" dirty="0" err="1" smtClean="0"/>
              <a:t>бахорей</a:t>
            </a:r>
            <a:r>
              <a:rPr lang="ru-RU" sz="2800" b="1" dirty="0" smtClean="0"/>
              <a:t>». А какого человека назовут «</a:t>
            </a:r>
            <a:r>
              <a:rPr lang="ru-RU" sz="2800" b="1" i="1" dirty="0" smtClean="0"/>
              <a:t>бесом</a:t>
            </a:r>
            <a:r>
              <a:rPr lang="ru-RU" sz="2800" b="1" i="1" dirty="0"/>
              <a:t>, губошлепом, </a:t>
            </a:r>
            <a:r>
              <a:rPr lang="ru-RU" sz="2800" b="1" i="1" dirty="0" err="1"/>
              <a:t>баткой</a:t>
            </a:r>
            <a:r>
              <a:rPr lang="ru-RU" sz="2800" b="1" i="1" dirty="0"/>
              <a:t>, </a:t>
            </a:r>
            <a:r>
              <a:rPr lang="ru-RU" sz="2800" b="1" i="1" dirty="0" err="1"/>
              <a:t>обдалой</a:t>
            </a:r>
            <a:r>
              <a:rPr lang="ru-RU" sz="2800" b="1" i="1" dirty="0"/>
              <a:t>, </a:t>
            </a:r>
            <a:r>
              <a:rPr lang="ru-RU" sz="2800" b="1" i="1" dirty="0" err="1"/>
              <a:t>брязгой</a:t>
            </a:r>
            <a:r>
              <a:rPr lang="ru-RU" sz="2800" b="1" i="1" dirty="0"/>
              <a:t>, </a:t>
            </a:r>
            <a:r>
              <a:rPr lang="ru-RU" sz="2800" b="1" i="1" dirty="0" err="1"/>
              <a:t>востёром</a:t>
            </a:r>
            <a:r>
              <a:rPr lang="ru-RU" sz="2800" b="1" i="1" dirty="0"/>
              <a:t>, </a:t>
            </a:r>
            <a:r>
              <a:rPr lang="ru-RU" sz="2800" b="1" i="1" dirty="0" err="1"/>
              <a:t>долгоязычником</a:t>
            </a:r>
            <a:r>
              <a:rPr lang="ru-RU" sz="2800" b="1" i="1" dirty="0"/>
              <a:t>, </a:t>
            </a:r>
            <a:r>
              <a:rPr lang="ru-RU" sz="2800" b="1" i="1" dirty="0" smtClean="0"/>
              <a:t>отлётом</a:t>
            </a:r>
            <a:r>
              <a:rPr lang="ru-RU" sz="2800" b="1" dirty="0" smtClean="0"/>
              <a:t>»? 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5624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иностранца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8024" y="3068960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вруна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5624" y="4806288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вора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8024" y="4805136"/>
            <a:ext cx="3168352" cy="1152128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купца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827584" y="2924944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4932040" y="2924944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468914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2" y="506140"/>
            <a:ext cx="4343400" cy="419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65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2924838_101-p-narodnii-fon-krasnii-188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" y="188640"/>
            <a:ext cx="908578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27384"/>
            <a:ext cx="9144000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В</a:t>
            </a:r>
            <a:r>
              <a:rPr lang="ru-RU" sz="2800" b="1" dirty="0" smtClean="0"/>
              <a:t> середине 19 века в Нижегородской губернии появился уникальный вид росписи по дереву. Сначала яркими рисунками украшались детали прялок, затем стали расписывать мебель, сундуки, шкатулки, игрушки. </a:t>
            </a:r>
          </a:p>
          <a:p>
            <a:pPr algn="ctr"/>
            <a:r>
              <a:rPr lang="ru-RU" sz="2800" b="1" dirty="0" smtClean="0"/>
              <a:t>Как она называется?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5624" y="3140968"/>
            <a:ext cx="3168352" cy="1080120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Семеновская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6056" y="3140968"/>
            <a:ext cx="3168352" cy="1080120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Балахнинская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5624" y="4689140"/>
            <a:ext cx="3168352" cy="1044116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Городецкая</a:t>
            </a:r>
            <a:endParaRPr lang="ru-RU" sz="32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4689140"/>
            <a:ext cx="3168352" cy="1044116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Полховско-Майданская</a:t>
            </a:r>
            <a:endParaRPr lang="ru-RU" sz="32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2996952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827584" y="450912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2996952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509120"/>
            <a:ext cx="576064" cy="576064"/>
          </a:xfrm>
          <a:prstGeom prst="ellips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13" name="Picture 2" descr="Gorodetskaya rospis 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23" y="204656"/>
            <a:ext cx="6867362" cy="4356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Табличка 13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71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honoteka.org/uploads/posts/2021-04/thumbs/1619078137_6-phonoteka_org-p-krasivii-fon-s-ramkoi-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8"/>
            <a:ext cx="9225624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225623" cy="2246769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 </a:t>
            </a:r>
            <a:r>
              <a:rPr lang="ru-RU" sz="2800" b="1" dirty="0"/>
              <a:t>русском </a:t>
            </a:r>
            <a:r>
              <a:rPr lang="ru-RU" sz="2800" b="1" dirty="0" smtClean="0"/>
              <a:t>языке имеется </a:t>
            </a:r>
            <a:r>
              <a:rPr lang="ru-RU" sz="2800" b="1" dirty="0"/>
              <a:t>очень много слов, заимствованных из татарского языка. </a:t>
            </a:r>
            <a:r>
              <a:rPr lang="ru-RU" sz="2800" b="1" dirty="0" smtClean="0"/>
              <a:t>Они вошли в </a:t>
            </a:r>
            <a:r>
              <a:rPr lang="ru-RU" sz="2800" b="1" dirty="0"/>
              <a:t>язык </a:t>
            </a:r>
            <a:r>
              <a:rPr lang="ru-RU" sz="2800" b="1" dirty="0" smtClean="0"/>
              <a:t>во времена монголо-татарского нашествия и остались до наших дней. Какое из перечисленных слов НЕ заимствовано из татарского?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5624" y="3068960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богатырь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8024" y="3068960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деньги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5624" y="4806288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сарай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68024" y="4805136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ковш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2924944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827584" y="4689140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2924944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689140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2054" name="Picture 6" descr="http://vrubel23.valuehost.ru/images/photo/m_a10c796cd26c1f086c3598e769c2b47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5255226" cy="4204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абличка 12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83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honoteka.org/uploads/posts/2021-04/thumbs/1619078137_6-phonoteka_org-p-krasivii-fon-s-ramkoi-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8"/>
            <a:ext cx="9225624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225623" cy="2246769"/>
          </a:xfrm>
          <a:prstGeom prst="rect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«Праздник плуга» </a:t>
            </a:r>
            <a:r>
              <a:rPr lang="ru-RU" sz="2800" b="1" dirty="0"/>
              <a:t>– главный татарский национальный </a:t>
            </a:r>
            <a:r>
              <a:rPr lang="ru-RU" sz="2800" b="1" dirty="0" smtClean="0"/>
              <a:t>праздник, который </a:t>
            </a:r>
            <a:r>
              <a:rPr lang="ru-RU" sz="2800" b="1" dirty="0"/>
              <a:t>отмечает окончание весенних полевых </a:t>
            </a:r>
            <a:r>
              <a:rPr lang="ru-RU" sz="2800" b="1" dirty="0" smtClean="0"/>
              <a:t>работ. Во время праздника проводятся состязания </a:t>
            </a:r>
            <a:r>
              <a:rPr lang="ru-RU" sz="2800" b="1" dirty="0"/>
              <a:t>в силе, ловкости, уме, смекалке и талантах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algn="ctr"/>
            <a:r>
              <a:rPr lang="ru-RU" sz="2800" b="1" dirty="0" smtClean="0"/>
              <a:t>Как он называется по-татарски?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5624" y="3068960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Сабантуй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8024" y="3068960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Каз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Омэсе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5624" y="4806288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Навруз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68024" y="4805136"/>
            <a:ext cx="3168352" cy="1152128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Эмель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827584" y="2924944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Овал 9"/>
          <p:cNvSpPr/>
          <p:nvPr/>
        </p:nvSpPr>
        <p:spPr>
          <a:xfrm>
            <a:off x="827584" y="4689140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932040" y="2924944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4932040" y="4689140"/>
            <a:ext cx="576064" cy="57606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109" y="3058329"/>
            <a:ext cx="4959451" cy="3261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75" y="212855"/>
            <a:ext cx="4962988" cy="3245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абличка 13"/>
          <p:cNvSpPr/>
          <p:nvPr/>
        </p:nvSpPr>
        <p:spPr>
          <a:xfrm>
            <a:off x="3967948" y="6165304"/>
            <a:ext cx="1208104" cy="504056"/>
          </a:xfrm>
          <a:prstGeom prst="plaqu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4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6580</TotalTime>
  <Words>986</Words>
  <Application>Microsoft Office PowerPoint</Application>
  <PresentationFormat>Экран (4:3)</PresentationFormat>
  <Paragraphs>224</Paragraphs>
  <Slides>20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99</cp:revision>
  <dcterms:created xsi:type="dcterms:W3CDTF">2022-10-30T17:53:51Z</dcterms:created>
  <dcterms:modified xsi:type="dcterms:W3CDTF">2025-06-18T12:28:31Z</dcterms:modified>
</cp:coreProperties>
</file>