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82" r:id="rId4"/>
    <p:sldId id="271" r:id="rId5"/>
    <p:sldId id="270" r:id="rId6"/>
    <p:sldId id="269" r:id="rId7"/>
    <p:sldId id="272" r:id="rId8"/>
    <p:sldId id="273" r:id="rId9"/>
    <p:sldId id="289" r:id="rId10"/>
    <p:sldId id="278" r:id="rId11"/>
    <p:sldId id="275" r:id="rId12"/>
    <p:sldId id="279" r:id="rId13"/>
    <p:sldId id="280" r:id="rId14"/>
    <p:sldId id="281" r:id="rId15"/>
    <p:sldId id="276" r:id="rId16"/>
    <p:sldId id="286" r:id="rId17"/>
    <p:sldId id="292" r:id="rId18"/>
    <p:sldId id="291" r:id="rId19"/>
    <p:sldId id="288" r:id="rId20"/>
    <p:sldId id="28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6C39"/>
    <a:srgbClr val="D465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0" autoAdjust="0"/>
    <p:restoredTop sz="94680" autoAdjust="0"/>
  </p:normalViewPr>
  <p:slideViewPr>
    <p:cSldViewPr>
      <p:cViewPr>
        <p:scale>
          <a:sx n="70" d="100"/>
          <a:sy n="70" d="100"/>
        </p:scale>
        <p:origin x="-1843" y="-36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0BA024-8471-4713-9150-AC0851974510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6EA257CF-AB56-4EA8-AD86-3A2E71570323}">
      <dgm:prSet phldrT="[Текст]" custT="1"/>
      <dgm:spPr>
        <a:solidFill>
          <a:schemeClr val="accent6">
            <a:lumMod val="75000"/>
          </a:schemeClr>
        </a:solidFill>
        <a:ln>
          <a:noFill/>
        </a:ln>
      </dgm:spPr>
      <dgm:t>
        <a:bodyPr/>
        <a:lstStyle/>
        <a:p>
          <a:r>
            <a:rPr lang="ru-RU" sz="2000" dirty="0" err="1" smtClean="0"/>
            <a:t>Животноводст</a:t>
          </a:r>
          <a:r>
            <a:rPr lang="ru-RU" sz="2000" dirty="0" smtClean="0"/>
            <a:t>-во – овцы, верблюды, козы, лошади, крупный рогатый скот</a:t>
          </a:r>
          <a:endParaRPr lang="ru-RU" sz="2000" dirty="0"/>
        </a:p>
      </dgm:t>
    </dgm:pt>
    <dgm:pt modelId="{EBDFE55D-B36B-4620-B005-A0AAE66C79A1}" type="parTrans" cxnId="{89550E47-B31F-4EDB-A3EF-1E4BEA7261AD}">
      <dgm:prSet/>
      <dgm:spPr/>
      <dgm:t>
        <a:bodyPr/>
        <a:lstStyle/>
        <a:p>
          <a:endParaRPr lang="ru-RU"/>
        </a:p>
      </dgm:t>
    </dgm:pt>
    <dgm:pt modelId="{279E8AD2-D0D1-4E59-8003-DCB2BCC3A3A1}" type="sibTrans" cxnId="{89550E47-B31F-4EDB-A3EF-1E4BEA7261AD}">
      <dgm:prSet/>
      <dgm:spPr/>
      <dgm:t>
        <a:bodyPr/>
        <a:lstStyle/>
        <a:p>
          <a:endParaRPr lang="ru-RU"/>
        </a:p>
      </dgm:t>
    </dgm:pt>
    <dgm:pt modelId="{65C0E18D-3551-48E3-BD49-063621D8840C}">
      <dgm:prSet phldrT="[Текст]" custT="1"/>
      <dgm:spPr>
        <a:solidFill>
          <a:schemeClr val="accent6">
            <a:lumMod val="75000"/>
          </a:schemeClr>
        </a:solidFill>
        <a:ln>
          <a:noFill/>
        </a:ln>
      </dgm:spPr>
      <dgm:t>
        <a:bodyPr/>
        <a:lstStyle/>
        <a:p>
          <a:r>
            <a:rPr lang="ru-RU" sz="2400" dirty="0" err="1" smtClean="0"/>
            <a:t>Растениеводст</a:t>
          </a:r>
          <a:r>
            <a:rPr lang="ru-RU" sz="2400" dirty="0" smtClean="0"/>
            <a:t>-во (дельта Волги) – пшеница, арбузы, рис</a:t>
          </a:r>
          <a:endParaRPr lang="ru-RU" sz="2400" dirty="0"/>
        </a:p>
      </dgm:t>
    </dgm:pt>
    <dgm:pt modelId="{145952E5-39D3-4E7F-9205-B0EBE46FA252}" type="parTrans" cxnId="{D801552B-8118-4C83-B969-32892AA6E0CA}">
      <dgm:prSet/>
      <dgm:spPr/>
      <dgm:t>
        <a:bodyPr/>
        <a:lstStyle/>
        <a:p>
          <a:endParaRPr lang="ru-RU"/>
        </a:p>
      </dgm:t>
    </dgm:pt>
    <dgm:pt modelId="{0F520AF5-72A3-414E-BED4-F189EC0F39A3}" type="sibTrans" cxnId="{D801552B-8118-4C83-B969-32892AA6E0CA}">
      <dgm:prSet/>
      <dgm:spPr/>
      <dgm:t>
        <a:bodyPr/>
        <a:lstStyle/>
        <a:p>
          <a:endParaRPr lang="ru-RU"/>
        </a:p>
      </dgm:t>
    </dgm:pt>
    <dgm:pt modelId="{A87ADFB1-825F-45AB-8DE6-C51C8CB79D74}">
      <dgm:prSet phldrT="[Текст]"/>
      <dgm:spPr>
        <a:solidFill>
          <a:schemeClr val="accent6">
            <a:lumMod val="75000"/>
          </a:schemeClr>
        </a:solidFill>
        <a:ln>
          <a:noFill/>
        </a:ln>
      </dgm:spPr>
      <dgm:t>
        <a:bodyPr/>
        <a:lstStyle/>
        <a:p>
          <a:r>
            <a:rPr lang="ru-RU" dirty="0" smtClean="0"/>
            <a:t>Добыча полезных ископаемых (газ, соль)</a:t>
          </a:r>
          <a:endParaRPr lang="ru-RU" dirty="0"/>
        </a:p>
      </dgm:t>
    </dgm:pt>
    <dgm:pt modelId="{9A365BF1-7207-47A4-9771-1F92D6DFE26A}" type="parTrans" cxnId="{F37225CB-ABAD-47C0-8163-28A1629CAD53}">
      <dgm:prSet/>
      <dgm:spPr/>
      <dgm:t>
        <a:bodyPr/>
        <a:lstStyle/>
        <a:p>
          <a:endParaRPr lang="ru-RU"/>
        </a:p>
      </dgm:t>
    </dgm:pt>
    <dgm:pt modelId="{AF19C3DB-61E7-4E62-9648-4FDCD410071C}" type="sibTrans" cxnId="{F37225CB-ABAD-47C0-8163-28A1629CAD53}">
      <dgm:prSet/>
      <dgm:spPr/>
      <dgm:t>
        <a:bodyPr/>
        <a:lstStyle/>
        <a:p>
          <a:endParaRPr lang="ru-RU"/>
        </a:p>
      </dgm:t>
    </dgm:pt>
    <dgm:pt modelId="{2CA1ADE7-3770-4DE3-8192-218FD7E7ABC7}" type="pres">
      <dgm:prSet presAssocID="{550BA024-8471-4713-9150-AC0851974510}" presName="Name0" presStyleCnt="0">
        <dgm:presLayoutVars>
          <dgm:dir/>
          <dgm:resizeHandles val="exact"/>
        </dgm:presLayoutVars>
      </dgm:prSet>
      <dgm:spPr/>
    </dgm:pt>
    <dgm:pt modelId="{7C5D22C3-8BF7-4DD9-8C1F-BA2E9013D179}" type="pres">
      <dgm:prSet presAssocID="{550BA024-8471-4713-9150-AC0851974510}" presName="bkgdShp" presStyleLbl="alignAccFollowNode1" presStyleIdx="0" presStyleCnt="1" custScaleY="106359"/>
      <dgm:spPr>
        <a:solidFill>
          <a:schemeClr val="accent6">
            <a:lumMod val="60000"/>
            <a:lumOff val="40000"/>
            <a:alpha val="90000"/>
          </a:schemeClr>
        </a:solidFill>
        <a:ln>
          <a:solidFill>
            <a:schemeClr val="accent6">
              <a:lumMod val="75000"/>
              <a:alpha val="90000"/>
            </a:schemeClr>
          </a:solidFill>
        </a:ln>
      </dgm:spPr>
    </dgm:pt>
    <dgm:pt modelId="{43BD08B0-0B35-4AC1-A32E-5C6FEDFA0ED6}" type="pres">
      <dgm:prSet presAssocID="{550BA024-8471-4713-9150-AC0851974510}" presName="linComp" presStyleCnt="0"/>
      <dgm:spPr/>
    </dgm:pt>
    <dgm:pt modelId="{5716A4B1-81C7-4067-8D6A-4D0E40F0C8C4}" type="pres">
      <dgm:prSet presAssocID="{6EA257CF-AB56-4EA8-AD86-3A2E71570323}" presName="compNode" presStyleCnt="0"/>
      <dgm:spPr/>
    </dgm:pt>
    <dgm:pt modelId="{F71E8CE6-608B-4B91-85B5-8058F88349BD}" type="pres">
      <dgm:prSet presAssocID="{6EA257CF-AB56-4EA8-AD86-3A2E71570323}" presName="node" presStyleLbl="node1" presStyleIdx="0" presStyleCnt="3" custScaleX="94030" custScaleY="76588" custLinFactNeighborX="-1313" custLinFactNeighborY="-142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AA0D8D-7C4E-4FCF-89E6-2CC437EAF024}" type="pres">
      <dgm:prSet presAssocID="{6EA257CF-AB56-4EA8-AD86-3A2E71570323}" presName="invisiNode" presStyleLbl="node1" presStyleIdx="0" presStyleCnt="3"/>
      <dgm:spPr/>
    </dgm:pt>
    <dgm:pt modelId="{1B36EC4E-E6C8-48EE-A8E5-88C0A86ABDDB}" type="pres">
      <dgm:prSet presAssocID="{6EA257CF-AB56-4EA8-AD86-3A2E71570323}" presName="imagNode" presStyleLbl="fgImgPlace1" presStyleIdx="0" presStyleCnt="3" custScaleX="96292" custScaleY="134705" custLinFactNeighborX="-261" custLinFactNeighborY="-818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2D995B21-CF2A-4D03-B8C0-DC8FDB234138}" type="pres">
      <dgm:prSet presAssocID="{279E8AD2-D0D1-4E59-8003-DCB2BCC3A3A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2ACA26B-061D-43AB-BFB6-1F09DCB04101}" type="pres">
      <dgm:prSet presAssocID="{65C0E18D-3551-48E3-BD49-063621D8840C}" presName="compNode" presStyleCnt="0"/>
      <dgm:spPr/>
    </dgm:pt>
    <dgm:pt modelId="{2BB2B9D6-D39F-422E-88EF-ACB087DCF659}" type="pres">
      <dgm:prSet presAssocID="{65C0E18D-3551-48E3-BD49-063621D8840C}" presName="node" presStyleLbl="node1" presStyleIdx="1" presStyleCnt="3" custScaleX="114818" custScaleY="92435" custLinFactNeighborX="746" custLinFactNeighborY="-23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D8A218-C548-4118-889F-71CF8B597EAD}" type="pres">
      <dgm:prSet presAssocID="{65C0E18D-3551-48E3-BD49-063621D8840C}" presName="invisiNode" presStyleLbl="node1" presStyleIdx="1" presStyleCnt="3"/>
      <dgm:spPr/>
    </dgm:pt>
    <dgm:pt modelId="{7583F6EB-B1AF-4397-892C-CEFA9CC14924}" type="pres">
      <dgm:prSet presAssocID="{65C0E18D-3551-48E3-BD49-063621D8840C}" presName="imagNode" presStyleLbl="fgImgPlace1" presStyleIdx="1" presStyleCnt="3" custScaleX="97682" custScaleY="135146" custLinFactNeighborX="799" custLinFactNeighborY="-2318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4FF2FEBE-A1BC-4AB9-AEA9-828708B1958F}" type="pres">
      <dgm:prSet presAssocID="{0F520AF5-72A3-414E-BED4-F189EC0F39A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DA95C96-6A0A-4A55-8D6C-356D3C5EFA1B}" type="pres">
      <dgm:prSet presAssocID="{A87ADFB1-825F-45AB-8DE6-C51C8CB79D74}" presName="compNode" presStyleCnt="0"/>
      <dgm:spPr/>
    </dgm:pt>
    <dgm:pt modelId="{50AEB5BC-E334-414E-A8B8-DADE59691295}" type="pres">
      <dgm:prSet presAssocID="{A87ADFB1-825F-45AB-8DE6-C51C8CB79D74}" presName="node" presStyleLbl="node1" presStyleIdx="2" presStyleCnt="3" custScaleY="76276" custLinFactNeighborX="1627" custLinFactNeighborY="-139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6158AC-1A0D-4E28-997C-F09424118AA9}" type="pres">
      <dgm:prSet presAssocID="{A87ADFB1-825F-45AB-8DE6-C51C8CB79D74}" presName="invisiNode" presStyleLbl="node1" presStyleIdx="2" presStyleCnt="3"/>
      <dgm:spPr/>
    </dgm:pt>
    <dgm:pt modelId="{6B5E53AC-1034-4280-B631-7497B983BEBD}" type="pres">
      <dgm:prSet presAssocID="{A87ADFB1-825F-45AB-8DE6-C51C8CB79D74}" presName="imagNode" presStyleLbl="fgImgPlace1" presStyleIdx="2" presStyleCnt="3" custScaleX="96745" custScaleY="134966" custLinFactNeighborX="2933" custLinFactNeighborY="-8187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D778CE9B-CED2-4012-BCDD-365A36D8C6A5}" type="presOf" srcId="{550BA024-8471-4713-9150-AC0851974510}" destId="{2CA1ADE7-3770-4DE3-8192-218FD7E7ABC7}" srcOrd="0" destOrd="0" presId="urn:microsoft.com/office/officeart/2005/8/layout/pList2"/>
    <dgm:cxn modelId="{97A3DC45-17A9-4AC7-AF8C-844BE2CFF1BC}" type="presOf" srcId="{65C0E18D-3551-48E3-BD49-063621D8840C}" destId="{2BB2B9D6-D39F-422E-88EF-ACB087DCF659}" srcOrd="0" destOrd="0" presId="urn:microsoft.com/office/officeart/2005/8/layout/pList2"/>
    <dgm:cxn modelId="{DDEADDA0-B395-4BE3-A7CB-B14CA60F5667}" type="presOf" srcId="{6EA257CF-AB56-4EA8-AD86-3A2E71570323}" destId="{F71E8CE6-608B-4B91-85B5-8058F88349BD}" srcOrd="0" destOrd="0" presId="urn:microsoft.com/office/officeart/2005/8/layout/pList2"/>
    <dgm:cxn modelId="{F37225CB-ABAD-47C0-8163-28A1629CAD53}" srcId="{550BA024-8471-4713-9150-AC0851974510}" destId="{A87ADFB1-825F-45AB-8DE6-C51C8CB79D74}" srcOrd="2" destOrd="0" parTransId="{9A365BF1-7207-47A4-9771-1F92D6DFE26A}" sibTransId="{AF19C3DB-61E7-4E62-9648-4FDCD410071C}"/>
    <dgm:cxn modelId="{13E56F8A-2D2C-42B9-AE59-33F237F804E1}" type="presOf" srcId="{279E8AD2-D0D1-4E59-8003-DCB2BCC3A3A1}" destId="{2D995B21-CF2A-4D03-B8C0-DC8FDB234138}" srcOrd="0" destOrd="0" presId="urn:microsoft.com/office/officeart/2005/8/layout/pList2"/>
    <dgm:cxn modelId="{89550E47-B31F-4EDB-A3EF-1E4BEA7261AD}" srcId="{550BA024-8471-4713-9150-AC0851974510}" destId="{6EA257CF-AB56-4EA8-AD86-3A2E71570323}" srcOrd="0" destOrd="0" parTransId="{EBDFE55D-B36B-4620-B005-A0AAE66C79A1}" sibTransId="{279E8AD2-D0D1-4E59-8003-DCB2BCC3A3A1}"/>
    <dgm:cxn modelId="{CF9530DD-F57E-4F49-99E9-A1E2731B8F97}" type="presOf" srcId="{0F520AF5-72A3-414E-BED4-F189EC0F39A3}" destId="{4FF2FEBE-A1BC-4AB9-AEA9-828708B1958F}" srcOrd="0" destOrd="0" presId="urn:microsoft.com/office/officeart/2005/8/layout/pList2"/>
    <dgm:cxn modelId="{F53A3076-5F98-4509-9192-5CAF46898C95}" type="presOf" srcId="{A87ADFB1-825F-45AB-8DE6-C51C8CB79D74}" destId="{50AEB5BC-E334-414E-A8B8-DADE59691295}" srcOrd="0" destOrd="0" presId="urn:microsoft.com/office/officeart/2005/8/layout/pList2"/>
    <dgm:cxn modelId="{D801552B-8118-4C83-B969-32892AA6E0CA}" srcId="{550BA024-8471-4713-9150-AC0851974510}" destId="{65C0E18D-3551-48E3-BD49-063621D8840C}" srcOrd="1" destOrd="0" parTransId="{145952E5-39D3-4E7F-9205-B0EBE46FA252}" sibTransId="{0F520AF5-72A3-414E-BED4-F189EC0F39A3}"/>
    <dgm:cxn modelId="{8E55AAB9-F314-4226-B898-DB4BA81592AE}" type="presParOf" srcId="{2CA1ADE7-3770-4DE3-8192-218FD7E7ABC7}" destId="{7C5D22C3-8BF7-4DD9-8C1F-BA2E9013D179}" srcOrd="0" destOrd="0" presId="urn:microsoft.com/office/officeart/2005/8/layout/pList2"/>
    <dgm:cxn modelId="{C4588664-E0BE-4AAD-8476-025902886F85}" type="presParOf" srcId="{2CA1ADE7-3770-4DE3-8192-218FD7E7ABC7}" destId="{43BD08B0-0B35-4AC1-A32E-5C6FEDFA0ED6}" srcOrd="1" destOrd="0" presId="urn:microsoft.com/office/officeart/2005/8/layout/pList2"/>
    <dgm:cxn modelId="{1BBAC3E1-A304-42E5-8768-2FC2A0E2F87F}" type="presParOf" srcId="{43BD08B0-0B35-4AC1-A32E-5C6FEDFA0ED6}" destId="{5716A4B1-81C7-4067-8D6A-4D0E40F0C8C4}" srcOrd="0" destOrd="0" presId="urn:microsoft.com/office/officeart/2005/8/layout/pList2"/>
    <dgm:cxn modelId="{6258B894-0EC5-4AEA-BCC4-26FD4DDAE94B}" type="presParOf" srcId="{5716A4B1-81C7-4067-8D6A-4D0E40F0C8C4}" destId="{F71E8CE6-608B-4B91-85B5-8058F88349BD}" srcOrd="0" destOrd="0" presId="urn:microsoft.com/office/officeart/2005/8/layout/pList2"/>
    <dgm:cxn modelId="{14E2AA97-77A4-4635-8539-9719583F0871}" type="presParOf" srcId="{5716A4B1-81C7-4067-8D6A-4D0E40F0C8C4}" destId="{E0AA0D8D-7C4E-4FCF-89E6-2CC437EAF024}" srcOrd="1" destOrd="0" presId="urn:microsoft.com/office/officeart/2005/8/layout/pList2"/>
    <dgm:cxn modelId="{FC724233-9319-4E98-AFDE-36D774BCD496}" type="presParOf" srcId="{5716A4B1-81C7-4067-8D6A-4D0E40F0C8C4}" destId="{1B36EC4E-E6C8-48EE-A8E5-88C0A86ABDDB}" srcOrd="2" destOrd="0" presId="urn:microsoft.com/office/officeart/2005/8/layout/pList2"/>
    <dgm:cxn modelId="{D5FAE542-FD74-42FB-801A-48C0F2BC8C49}" type="presParOf" srcId="{43BD08B0-0B35-4AC1-A32E-5C6FEDFA0ED6}" destId="{2D995B21-CF2A-4D03-B8C0-DC8FDB234138}" srcOrd="1" destOrd="0" presId="urn:microsoft.com/office/officeart/2005/8/layout/pList2"/>
    <dgm:cxn modelId="{71F7F7E6-3D91-4B53-B429-941F028E2AA4}" type="presParOf" srcId="{43BD08B0-0B35-4AC1-A32E-5C6FEDFA0ED6}" destId="{52ACA26B-061D-43AB-BFB6-1F09DCB04101}" srcOrd="2" destOrd="0" presId="urn:microsoft.com/office/officeart/2005/8/layout/pList2"/>
    <dgm:cxn modelId="{9B3DF3A0-A398-4388-9C9F-12A4261F6680}" type="presParOf" srcId="{52ACA26B-061D-43AB-BFB6-1F09DCB04101}" destId="{2BB2B9D6-D39F-422E-88EF-ACB087DCF659}" srcOrd="0" destOrd="0" presId="urn:microsoft.com/office/officeart/2005/8/layout/pList2"/>
    <dgm:cxn modelId="{E61699BE-8BE3-4CBD-A2A9-17031B4EFC33}" type="presParOf" srcId="{52ACA26B-061D-43AB-BFB6-1F09DCB04101}" destId="{C7D8A218-C548-4118-889F-71CF8B597EAD}" srcOrd="1" destOrd="0" presId="urn:microsoft.com/office/officeart/2005/8/layout/pList2"/>
    <dgm:cxn modelId="{C00645C7-204E-448E-84FB-775CA771905A}" type="presParOf" srcId="{52ACA26B-061D-43AB-BFB6-1F09DCB04101}" destId="{7583F6EB-B1AF-4397-892C-CEFA9CC14924}" srcOrd="2" destOrd="0" presId="urn:microsoft.com/office/officeart/2005/8/layout/pList2"/>
    <dgm:cxn modelId="{2C2947B0-5932-4F40-92E6-814729937BC9}" type="presParOf" srcId="{43BD08B0-0B35-4AC1-A32E-5C6FEDFA0ED6}" destId="{4FF2FEBE-A1BC-4AB9-AEA9-828708B1958F}" srcOrd="3" destOrd="0" presId="urn:microsoft.com/office/officeart/2005/8/layout/pList2"/>
    <dgm:cxn modelId="{84B64889-4B43-48E5-A949-DF77A29EE805}" type="presParOf" srcId="{43BD08B0-0B35-4AC1-A32E-5C6FEDFA0ED6}" destId="{4DA95C96-6A0A-4A55-8D6C-356D3C5EFA1B}" srcOrd="4" destOrd="0" presId="urn:microsoft.com/office/officeart/2005/8/layout/pList2"/>
    <dgm:cxn modelId="{ACFBA2B0-84C1-4CE3-8593-3C3B298EFA20}" type="presParOf" srcId="{4DA95C96-6A0A-4A55-8D6C-356D3C5EFA1B}" destId="{50AEB5BC-E334-414E-A8B8-DADE59691295}" srcOrd="0" destOrd="0" presId="urn:microsoft.com/office/officeart/2005/8/layout/pList2"/>
    <dgm:cxn modelId="{D7C4C9AF-38F9-4A92-946D-F1E7E4501148}" type="presParOf" srcId="{4DA95C96-6A0A-4A55-8D6C-356D3C5EFA1B}" destId="{B36158AC-1A0D-4E28-997C-F09424118AA9}" srcOrd="1" destOrd="0" presId="urn:microsoft.com/office/officeart/2005/8/layout/pList2"/>
    <dgm:cxn modelId="{1F10EDE8-1F4A-4F7F-9536-7D0999D8FAF7}" type="presParOf" srcId="{4DA95C96-6A0A-4A55-8D6C-356D3C5EFA1B}" destId="{6B5E53AC-1034-4280-B631-7497B983BEBD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5D22C3-8BF7-4DD9-8C1F-BA2E9013D179}">
      <dsp:nvSpPr>
        <dsp:cNvPr id="0" name=""/>
        <dsp:cNvSpPr/>
      </dsp:nvSpPr>
      <dsp:spPr>
        <a:xfrm>
          <a:off x="0" y="-10015"/>
          <a:ext cx="8280920" cy="2454504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  <a:alpha val="90000"/>
          </a:schemeClr>
        </a:solidFill>
        <a:ln w="25400" cap="flat" cmpd="sng" algn="ctr">
          <a:solidFill>
            <a:schemeClr val="accent6">
              <a:lumMod val="7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36EC4E-E6C8-48EE-A8E5-88C0A86ABDDB}">
      <dsp:nvSpPr>
        <dsp:cNvPr id="0" name=""/>
        <dsp:cNvSpPr/>
      </dsp:nvSpPr>
      <dsp:spPr>
        <a:xfrm>
          <a:off x="286179" y="103913"/>
          <a:ext cx="2250825" cy="227968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1E8CE6-608B-4B91-85B5-8058F88349BD}">
      <dsp:nvSpPr>
        <dsp:cNvPr id="0" name=""/>
        <dsp:cNvSpPr/>
      </dsp:nvSpPr>
      <dsp:spPr>
        <a:xfrm rot="10800000">
          <a:off x="288026" y="2464052"/>
          <a:ext cx="2197951" cy="2160232"/>
        </a:xfrm>
        <a:prstGeom prst="round2SameRect">
          <a:avLst>
            <a:gd name="adj1" fmla="val 10500"/>
            <a:gd name="adj2" fmla="val 0"/>
          </a:avLst>
        </a:prstGeom>
        <a:solidFill>
          <a:schemeClr val="accent6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Животноводст</a:t>
          </a:r>
          <a:r>
            <a:rPr lang="ru-RU" sz="2000" kern="1200" dirty="0" smtClean="0"/>
            <a:t>-во – овцы, верблюды, козы, лошади, крупный рогатый скот</a:t>
          </a:r>
          <a:endParaRPr lang="ru-RU" sz="2000" kern="1200" dirty="0"/>
        </a:p>
      </dsp:txBody>
      <dsp:txXfrm rot="10800000">
        <a:off x="354461" y="2464052"/>
        <a:ext cx="2065081" cy="2093797"/>
      </dsp:txXfrm>
    </dsp:sp>
    <dsp:sp modelId="{7583F6EB-B1AF-4397-892C-CEFA9CC14924}">
      <dsp:nvSpPr>
        <dsp:cNvPr id="0" name=""/>
        <dsp:cNvSpPr/>
      </dsp:nvSpPr>
      <dsp:spPr>
        <a:xfrm>
          <a:off x="2995809" y="87778"/>
          <a:ext cx="2283316" cy="228714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B2B9D6-D39F-422E-88EF-ACB087DCF659}">
      <dsp:nvSpPr>
        <dsp:cNvPr id="0" name=""/>
        <dsp:cNvSpPr/>
      </dsp:nvSpPr>
      <dsp:spPr>
        <a:xfrm rot="10800000">
          <a:off x="2794293" y="2464045"/>
          <a:ext cx="2683870" cy="2607211"/>
        </a:xfrm>
        <a:prstGeom prst="round2SameRect">
          <a:avLst>
            <a:gd name="adj1" fmla="val 10500"/>
            <a:gd name="adj2" fmla="val 0"/>
          </a:avLst>
        </a:prstGeom>
        <a:solidFill>
          <a:schemeClr val="accent6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/>
            <a:t>Растениеводст</a:t>
          </a:r>
          <a:r>
            <a:rPr lang="ru-RU" sz="2400" kern="1200" dirty="0" smtClean="0"/>
            <a:t>-во (дельта Волги) – пшеница, арбузы, рис</a:t>
          </a:r>
          <a:endParaRPr lang="ru-RU" sz="2400" kern="1200" dirty="0"/>
        </a:p>
      </dsp:txBody>
      <dsp:txXfrm rot="10800000">
        <a:off x="2874474" y="2464045"/>
        <a:ext cx="2523508" cy="2527030"/>
      </dsp:txXfrm>
    </dsp:sp>
    <dsp:sp modelId="{6B5E53AC-1034-4280-B631-7497B983BEBD}">
      <dsp:nvSpPr>
        <dsp:cNvPr id="0" name=""/>
        <dsp:cNvSpPr/>
      </dsp:nvSpPr>
      <dsp:spPr>
        <a:xfrm>
          <a:off x="5801078" y="103922"/>
          <a:ext cx="2261414" cy="228410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AEB5BC-E334-414E-A8B8-DADE59691295}">
      <dsp:nvSpPr>
        <dsp:cNvPr id="0" name=""/>
        <dsp:cNvSpPr/>
      </dsp:nvSpPr>
      <dsp:spPr>
        <a:xfrm rot="10800000">
          <a:off x="5732507" y="2480186"/>
          <a:ext cx="2337499" cy="2151432"/>
        </a:xfrm>
        <a:prstGeom prst="round2SameRect">
          <a:avLst>
            <a:gd name="adj1" fmla="val 10500"/>
            <a:gd name="adj2" fmla="val 0"/>
          </a:avLst>
        </a:prstGeom>
        <a:solidFill>
          <a:schemeClr val="accent6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t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Добыча полезных ископаемых (газ, соль)</a:t>
          </a:r>
          <a:endParaRPr lang="ru-RU" sz="2700" kern="1200" dirty="0"/>
        </a:p>
      </dsp:txBody>
      <dsp:txXfrm rot="10800000">
        <a:off x="5798671" y="2480186"/>
        <a:ext cx="2205171" cy="20852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8ABFD-E2FF-4885-A51D-65E550CDF58B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72629-3676-465F-A93F-14DA16D1F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547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8ABFD-E2FF-4885-A51D-65E550CDF58B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72629-3676-465F-A93F-14DA16D1F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104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8ABFD-E2FF-4885-A51D-65E550CDF58B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72629-3676-465F-A93F-14DA16D1F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698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8ABFD-E2FF-4885-A51D-65E550CDF58B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72629-3676-465F-A93F-14DA16D1F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957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8ABFD-E2FF-4885-A51D-65E550CDF58B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72629-3676-465F-A93F-14DA16D1F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314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8ABFD-E2FF-4885-A51D-65E550CDF58B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72629-3676-465F-A93F-14DA16D1F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157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8ABFD-E2FF-4885-A51D-65E550CDF58B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72629-3676-465F-A93F-14DA16D1F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957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8ABFD-E2FF-4885-A51D-65E550CDF58B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72629-3676-465F-A93F-14DA16D1F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406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8ABFD-E2FF-4885-A51D-65E550CDF58B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72629-3676-465F-A93F-14DA16D1F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209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8ABFD-E2FF-4885-A51D-65E550CDF58B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72629-3676-465F-A93F-14DA16D1F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017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8ABFD-E2FF-4885-A51D-65E550CDF58B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72629-3676-465F-A93F-14DA16D1F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000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88ABFD-E2FF-4885-A51D-65E550CDF58B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72629-3676-465F-A93F-14DA16D1F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812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5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0" Type="http://schemas.openxmlformats.org/officeDocument/2006/relationships/image" Target="../media/image71.jpeg"/><Relationship Id="rId4" Type="http://schemas.openxmlformats.org/officeDocument/2006/relationships/image" Target="../media/image65.png"/><Relationship Id="rId9" Type="http://schemas.openxmlformats.org/officeDocument/2006/relationships/image" Target="../media/image7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7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natka\OneDrive\Рабочий стол\урок пустыни\cc67533f-6e47-4b97-9cbd-b1c2e1b71e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7229" y="1102015"/>
            <a:ext cx="504056" cy="447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99392"/>
            <a:ext cx="129857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71400"/>
            <a:ext cx="129857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2612"/>
            <a:ext cx="506413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207" y="1053132"/>
            <a:ext cx="737888" cy="6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716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10886"/>
            <a:ext cx="9144000" cy="6858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719572" y="260648"/>
            <a:ext cx="7704856" cy="72008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Растительный мир</a:t>
            </a:r>
            <a:endParaRPr lang="ru-RU" sz="40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1" y="1412776"/>
            <a:ext cx="4536504" cy="129614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Растительность не образует плотного покрова, а в пустынях она практически отсутствует </a:t>
            </a:r>
            <a:endParaRPr lang="ru-RU" sz="2400" dirty="0"/>
          </a:p>
        </p:txBody>
      </p:sp>
      <p:pic>
        <p:nvPicPr>
          <p:cNvPr id="5123" name="Picture 3" descr="C:\Users\natka\OneDrive\Рабочий стол\урок пустыни\e5b7980c-f6ef-4a43-bb7b-62dd4cf02d3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8759" y="1196752"/>
            <a:ext cx="3536174" cy="2652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natka\OneDrive\Рабочий стол\урок пустыни\458565_3aba688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106" y="2924944"/>
            <a:ext cx="3914973" cy="2659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natka\OneDrive\Рабочий стол\урок пустыни\1668768295_24-pibig-info-p-khvoinik-dvukhkoloskovii-vkontakte-2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8231" y="4077072"/>
            <a:ext cx="3536198" cy="2652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72968" y="5794400"/>
            <a:ext cx="4009715" cy="80295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Представители: злаковые, полынь, солянки, эфедра</a:t>
            </a:r>
            <a:endParaRPr lang="ru-RU" sz="2400" dirty="0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9740" y="2454521"/>
            <a:ext cx="377130" cy="335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177" y="2029881"/>
            <a:ext cx="576064" cy="512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605408"/>
            <a:ext cx="1328737" cy="118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78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43608" y="332656"/>
            <a:ext cx="7344816" cy="129614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Особенности пустынной растительности</a:t>
            </a:r>
            <a:endParaRPr lang="ru-RU" sz="40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716016" y="1628800"/>
            <a:ext cx="0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259632" y="2348880"/>
            <a:ext cx="67687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259632" y="2348880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843808" y="2348880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156176" y="2348880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8028384" y="2348880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313678" y="2708920"/>
            <a:ext cx="1810050" cy="93610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Угнетённый облик растений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411760" y="2708920"/>
            <a:ext cx="1944216" cy="93610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Разрежённость растительного покрова</a:t>
            </a: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932040" y="2708920"/>
            <a:ext cx="1800200" cy="93610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Короткий вегетационный период</a:t>
            </a:r>
            <a:endParaRPr lang="ru-RU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020272" y="2708920"/>
            <a:ext cx="1800200" cy="93610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Приспособленность к жаре и засухам</a:t>
            </a:r>
            <a:endParaRPr lang="ru-RU" dirty="0"/>
          </a:p>
        </p:txBody>
      </p:sp>
      <p:pic>
        <p:nvPicPr>
          <p:cNvPr id="4106" name="Picture 10" descr="C:\Users\natka\OneDrive\Рабочий стол\урок пустыни\19da9078fd358e49f0f09d91e799d39c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4080" y="3981080"/>
            <a:ext cx="1930885" cy="191672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C:\Users\natka\OneDrive\Рабочий стол\урок пустыни\scale_120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9675" y="3981079"/>
            <a:ext cx="1996301" cy="191672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C:\Users\natka\OneDrive\Рабочий стол\урок пустыни\gvayula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4831" y="3981080"/>
            <a:ext cx="1896268" cy="1896268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C:\Users\natka\OneDrive\Рабочий стол\урок пустыни\_DSC4546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0506" y="3981080"/>
            <a:ext cx="1905989" cy="1896268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7775">
            <a:off x="4649386" y="5908545"/>
            <a:ext cx="1221729" cy="1155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49429">
            <a:off x="5677130" y="5775211"/>
            <a:ext cx="1341909" cy="1268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3594">
            <a:off x="6791099" y="5574848"/>
            <a:ext cx="1689100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727" y="5877348"/>
            <a:ext cx="1342313" cy="1314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78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A131027D-CE4F-4A25-A8A3-3F78A45DD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321" y="0"/>
            <a:ext cx="9168343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043608" y="116632"/>
            <a:ext cx="7309962" cy="86409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Животный мир</a:t>
            </a:r>
            <a:endParaRPr lang="ru-RU" sz="54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0191" y="1154125"/>
            <a:ext cx="4464496" cy="237626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Животные так же приспособились к жаркому и засушливому климату: обитают в норах, зарываются в песок, впадают в летнюю спячку, могут долгое время обходиться без воды и ведут ночной образ жизни</a:t>
            </a:r>
            <a:endParaRPr lang="ru-RU" sz="20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0806" y="3724537"/>
            <a:ext cx="3743266" cy="10081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Представители: суслики, тушканчики, песчанки, змеи, ящерицы</a:t>
            </a:r>
            <a:endParaRPr lang="ru-RU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1154125"/>
            <a:ext cx="304165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2880593"/>
            <a:ext cx="3084513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7072" y="4732649"/>
            <a:ext cx="3084513" cy="20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9725" y="4924265"/>
            <a:ext cx="2762250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78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971600" y="332656"/>
            <a:ext cx="7056784" cy="93610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Деятельность человека</a:t>
            </a:r>
            <a:endParaRPr lang="ru-RU" sz="40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679424638"/>
              </p:ext>
            </p:extLst>
          </p:nvPr>
        </p:nvGraphicFramePr>
        <p:xfrm>
          <a:off x="539552" y="1397000"/>
          <a:ext cx="8280920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04176">
            <a:off x="-544660" y="5092771"/>
            <a:ext cx="2444553" cy="2391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5101">
            <a:off x="-1100137" y="4093874"/>
            <a:ext cx="2200275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95023">
            <a:off x="525024" y="5165025"/>
            <a:ext cx="3060700" cy="306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78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Users\natka\OneDrive\Рабочий стол\урок пустыни\scale_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659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755576" y="332656"/>
            <a:ext cx="7560840" cy="108012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Экологические проблемы</a:t>
            </a:r>
            <a:endParaRPr lang="ru-RU" sz="40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36654" y="1772816"/>
            <a:ext cx="6192688" cy="468052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sz="3600" dirty="0" smtClean="0"/>
              <a:t>Опустынивание</a:t>
            </a:r>
          </a:p>
          <a:p>
            <a:pPr marL="342900" indent="-342900" algn="ctr">
              <a:buAutoNum type="arabicPeriod"/>
            </a:pPr>
            <a:r>
              <a:rPr lang="ru-RU" sz="3600" dirty="0" smtClean="0"/>
              <a:t>Разрушение почв</a:t>
            </a:r>
          </a:p>
          <a:p>
            <a:pPr marL="342900" indent="-342900" algn="ctr">
              <a:buAutoNum type="arabicPeriod"/>
            </a:pPr>
            <a:r>
              <a:rPr lang="ru-RU" sz="3600" dirty="0" smtClean="0"/>
              <a:t>Браконьерство </a:t>
            </a:r>
          </a:p>
          <a:p>
            <a:pPr marL="342900" indent="-342900" algn="ctr">
              <a:buAutoNum type="arabicPeriod"/>
            </a:pPr>
            <a:r>
              <a:rPr lang="ru-RU" sz="3600" dirty="0" smtClean="0"/>
              <a:t>Песчаные и пыльные бури</a:t>
            </a:r>
          </a:p>
          <a:p>
            <a:pPr marL="342900" indent="-342900" algn="ctr">
              <a:buAutoNum type="arabicPeriod"/>
            </a:pPr>
            <a:r>
              <a:rPr lang="ru-RU" sz="3600" dirty="0" smtClean="0"/>
              <a:t>Загрязнение нефтепродуктами</a:t>
            </a: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67042">
            <a:off x="-259804" y="1400238"/>
            <a:ext cx="2030761" cy="2030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78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066800" y="274638"/>
            <a:ext cx="7010400" cy="6308725"/>
            <a:chOff x="1066800" y="274638"/>
            <a:chExt cx="7010400" cy="6308725"/>
          </a:xfrm>
        </p:grpSpPr>
        <p:pic>
          <p:nvPicPr>
            <p:cNvPr id="2050" name="Picture 2" descr="C:\Users\natka\OneDrive\Рабочий стол\урок пустыни\Снимок1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274638"/>
              <a:ext cx="7010400" cy="630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1" name="Picture 3" descr="C:\Users\natka\OneDrive\Рабочий стол\урок пустыни\756660258505647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824" y="620688"/>
              <a:ext cx="1368152" cy="1299744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Скругленный прямоугольник 1"/>
            <p:cNvSpPr/>
            <p:nvPr/>
          </p:nvSpPr>
          <p:spPr>
            <a:xfrm>
              <a:off x="4352528" y="836712"/>
              <a:ext cx="3721224" cy="3618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Владимир Владимирович Путин</a:t>
              </a:r>
              <a:endParaRPr lang="ru-RU" dirty="0"/>
            </a:p>
          </p:txBody>
        </p:sp>
      </p:grpSp>
      <p:sp>
        <p:nvSpPr>
          <p:cNvPr id="4" name="Скругленный прямоугольник 3"/>
          <p:cNvSpPr/>
          <p:nvPr/>
        </p:nvSpPr>
        <p:spPr>
          <a:xfrm>
            <a:off x="2987824" y="4581128"/>
            <a:ext cx="4968552" cy="172819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Наталья Анатольевна, ребята!</a:t>
            </a:r>
          </a:p>
          <a:p>
            <a:r>
              <a:rPr lang="ru-RU" dirty="0" smtClean="0"/>
              <a:t>В российских полупустынных регионах складывается непростая экологическая ситуация, срочно ищем варианты по решению этих проблем. Нужны свежие идеи. Помогите моим министрам!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778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0325" y="0"/>
            <a:ext cx="9266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539552" y="476672"/>
            <a:ext cx="8352928" cy="122413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Пути решения экологических проблем</a:t>
            </a:r>
            <a:endParaRPr lang="ru-RU" sz="40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835696" y="2156318"/>
            <a:ext cx="5760640" cy="396044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sz="2800" dirty="0" smtClean="0"/>
              <a:t>Создание ООПТ</a:t>
            </a:r>
          </a:p>
          <a:p>
            <a:pPr marL="342900" indent="-342900" algn="ctr">
              <a:buAutoNum type="arabicPeriod"/>
            </a:pPr>
            <a:r>
              <a:rPr lang="ru-RU" sz="2800" dirty="0" smtClean="0"/>
              <a:t>Рациональное природопользование</a:t>
            </a:r>
          </a:p>
          <a:p>
            <a:pPr marL="342900" indent="-342900" algn="ctr">
              <a:buAutoNum type="arabicPeriod"/>
            </a:pPr>
            <a:r>
              <a:rPr lang="ru-RU" sz="2800" dirty="0" smtClean="0"/>
              <a:t>Стабилизация грунта</a:t>
            </a:r>
          </a:p>
          <a:p>
            <a:pPr marL="342900" indent="-342900" algn="ctr">
              <a:buAutoNum type="arabicPeriod"/>
            </a:pPr>
            <a:r>
              <a:rPr lang="ru-RU" sz="2800" dirty="0" smtClean="0"/>
              <a:t>Формирование экологической культуры</a:t>
            </a:r>
          </a:p>
          <a:p>
            <a:pPr marL="342900" indent="-342900" algn="ctr">
              <a:buAutoNum type="arabicPeriod"/>
            </a:pPr>
            <a:r>
              <a:rPr lang="ru-RU" sz="2800" dirty="0" smtClean="0"/>
              <a:t>Снижение антропогенной нагрузки</a:t>
            </a:r>
            <a:endParaRPr lang="ru-RU" sz="28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0641" y="2156317"/>
            <a:ext cx="1292880" cy="120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80" y="1700808"/>
            <a:ext cx="735905" cy="683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864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066800" y="274638"/>
            <a:ext cx="7010400" cy="6308725"/>
            <a:chOff x="1066800" y="274638"/>
            <a:chExt cx="7010400" cy="6308725"/>
          </a:xfrm>
        </p:grpSpPr>
        <p:pic>
          <p:nvPicPr>
            <p:cNvPr id="2050" name="Picture 2" descr="C:\Users\natka\OneDrive\Рабочий стол\урок пустыни\Снимок13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274638"/>
              <a:ext cx="7010400" cy="630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1" name="Picture 3" descr="C:\Users\natka\OneDrive\Рабочий стол\урок пустыни\756660258505647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824" y="620688"/>
              <a:ext cx="1368152" cy="1299744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Скругленный прямоугольник 1"/>
            <p:cNvSpPr/>
            <p:nvPr/>
          </p:nvSpPr>
          <p:spPr>
            <a:xfrm>
              <a:off x="4352528" y="836712"/>
              <a:ext cx="3721224" cy="3618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</a:rPr>
                <a:t>Владимир Владимирович Путин</a:t>
              </a:r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4" name="Скругленный прямоугольник 3"/>
          <p:cNvSpPr/>
          <p:nvPr/>
        </p:nvSpPr>
        <p:spPr>
          <a:xfrm>
            <a:off x="2771800" y="2564904"/>
            <a:ext cx="4968552" cy="172819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</a:rPr>
              <a:t>Наталья Анатольевна, ребята!</a:t>
            </a:r>
          </a:p>
          <a:p>
            <a:r>
              <a:rPr lang="ru-RU" dirty="0" smtClean="0">
                <a:solidFill>
                  <a:prstClr val="white"/>
                </a:solidFill>
              </a:rPr>
              <a:t>В российских полупустынных регионах складывается непростая экологическая ситуация, срочно ищем варианты по решению этих проблем. Нужны свежие идеи. Помогите моим министрам!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425" y="4304209"/>
            <a:ext cx="4803775" cy="241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283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25" y="273050"/>
            <a:ext cx="7016750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303307" y="3710137"/>
            <a:ext cx="4804519" cy="221257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</a:rPr>
              <a:t>Доброе утро, Владимир Владимирович! Мы изучили данный вопрос. Решение следующее:</a:t>
            </a:r>
          </a:p>
          <a:p>
            <a:pPr marL="342900" indent="-342900">
              <a:buFontTx/>
              <a:buAutoNum type="arabicPeriod"/>
            </a:pPr>
            <a:r>
              <a:rPr lang="ru-RU" dirty="0" smtClean="0">
                <a:solidFill>
                  <a:prstClr val="white"/>
                </a:solidFill>
              </a:rPr>
              <a:t>Создание ООПТ</a:t>
            </a:r>
          </a:p>
          <a:p>
            <a:pPr marL="342900" indent="-342900">
              <a:buFontTx/>
              <a:buAutoNum type="arabicPeriod"/>
            </a:pPr>
            <a:r>
              <a:rPr lang="ru-RU" dirty="0" smtClean="0">
                <a:solidFill>
                  <a:prstClr val="white"/>
                </a:solidFill>
              </a:rPr>
              <a:t>Стабилизация грунта</a:t>
            </a:r>
          </a:p>
          <a:p>
            <a:pPr marL="342900" indent="-342900">
              <a:buFontTx/>
              <a:buAutoNum type="arabicPeriod"/>
            </a:pPr>
            <a:r>
              <a:rPr lang="ru-RU" dirty="0" smtClean="0">
                <a:solidFill>
                  <a:prstClr val="white"/>
                </a:solidFill>
              </a:rPr>
              <a:t>Рациональное природопользование</a:t>
            </a:r>
          </a:p>
          <a:p>
            <a:pPr marL="342900" indent="-342900">
              <a:buFontTx/>
              <a:buAutoNum type="arabicPeriod"/>
            </a:pPr>
            <a:r>
              <a:rPr lang="ru-RU" dirty="0" smtClean="0">
                <a:solidFill>
                  <a:prstClr val="white"/>
                </a:solidFill>
              </a:rPr>
              <a:t>Формирование экологической культуры</a:t>
            </a:r>
          </a:p>
          <a:p>
            <a:pPr marL="342900" indent="-342900">
              <a:buFontTx/>
              <a:buAutoNum type="arabicPeriod"/>
            </a:pPr>
            <a:r>
              <a:rPr lang="ru-RU" dirty="0" smtClean="0">
                <a:solidFill>
                  <a:prstClr val="white"/>
                </a:solidFill>
              </a:rPr>
              <a:t>Снижение антропогенной нагрузки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896276" y="6026576"/>
            <a:ext cx="4941034" cy="51663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Спасибо за сотрудничество, примем в работу 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107" y="1850774"/>
            <a:ext cx="4968875" cy="186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026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218" y="260648"/>
            <a:ext cx="7419975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211717"/>
            <a:ext cx="1968500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143" y="1260341"/>
            <a:ext cx="2017713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193715"/>
            <a:ext cx="2232248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 descr="C:\Users\natka\OneDrive\Рабочий стол\урок пустыни\7ce00ab2-27fc-5d82-b46d-61e097f03a8f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3664" y="2924944"/>
            <a:ext cx="2721348" cy="1814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497" y="4953766"/>
            <a:ext cx="2776421" cy="1799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 descr="C:\Users\natka\OneDrive\Рабочий стол\урок пустыни\_DSC454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646" y="4936479"/>
            <a:ext cx="2769982" cy="183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natka\OneDrive\Рабочий стол\урок пустыни\scale_1200 (1)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614" y="2924944"/>
            <a:ext cx="2745210" cy="1814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natka\OneDrive\Рабочий стол\урок пустыни\bARnLhgDwkE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3664" y="4936479"/>
            <a:ext cx="2728150" cy="1799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6313" y="2924944"/>
            <a:ext cx="2688649" cy="1814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864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2060848"/>
            <a:ext cx="7920880" cy="3240360"/>
          </a:xfrm>
          <a:prstGeom prst="rect">
            <a:avLst/>
          </a:prstGeom>
          <a:solidFill>
            <a:srgbClr val="D465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/>
              <a:t>т</a:t>
            </a:r>
            <a:r>
              <a:rPr lang="ru-RU" sz="7200" dirty="0" smtClean="0"/>
              <a:t>ема: Пустыни и полупустыни России</a:t>
            </a:r>
            <a:endParaRPr lang="ru-RU" sz="7200" dirty="0"/>
          </a:p>
        </p:txBody>
      </p:sp>
      <p:sp>
        <p:nvSpPr>
          <p:cNvPr id="3" name="Овал 2"/>
          <p:cNvSpPr/>
          <p:nvPr/>
        </p:nvSpPr>
        <p:spPr>
          <a:xfrm>
            <a:off x="7847856" y="-171400"/>
            <a:ext cx="1296144" cy="1152128"/>
          </a:xfrm>
          <a:prstGeom prst="ellipse">
            <a:avLst/>
          </a:prstGeom>
          <a:solidFill>
            <a:srgbClr val="D36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5157192"/>
            <a:ext cx="2028772" cy="1800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6168" y="5877272"/>
            <a:ext cx="129857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-576263"/>
            <a:ext cx="129857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 descr="C:\Users\natka\OneDrive\Рабочий стол\урок пустыни\cammelli_02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85098">
            <a:off x="-45084" y="803514"/>
            <a:ext cx="1864115" cy="1606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7437">
            <a:off x="2821496" y="-1"/>
            <a:ext cx="1215008" cy="1130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2330">
            <a:off x="1458932" y="213382"/>
            <a:ext cx="1649220" cy="1534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2408">
            <a:off x="-438339" y="5216337"/>
            <a:ext cx="1807849" cy="1682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78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4716016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natka\OneDrive\Рабочий стол\урок пустыни\hand-sketch-of-the-head-of-a-camel-vector-769933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6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843" y="1844824"/>
            <a:ext cx="6332510" cy="4931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ьная выноска 1"/>
          <p:cNvSpPr/>
          <p:nvPr/>
        </p:nvSpPr>
        <p:spPr>
          <a:xfrm flipH="1">
            <a:off x="251520" y="1628800"/>
            <a:ext cx="4464496" cy="2232248"/>
          </a:xfrm>
          <a:prstGeom prst="wedgeEllipseCallou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Спасибо за урок!!!</a:t>
            </a:r>
            <a:endParaRPr lang="ru-RU" sz="5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1099"/>
            <a:ext cx="465860" cy="414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903" y="201860"/>
            <a:ext cx="1328737" cy="118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-742429"/>
            <a:ext cx="2624881" cy="2336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864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natka\OneDrive\Рабочий стол\урок пустыни\tl4yzgd9oo8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-19416"/>
            <a:ext cx="9285286" cy="6877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67544" y="404664"/>
            <a:ext cx="6048672" cy="208823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chemeClr val="bg1"/>
                </a:solidFill>
              </a:rPr>
              <a:t>Полупустыня</a:t>
            </a:r>
            <a:r>
              <a:rPr lang="ru-RU" sz="4000" dirty="0" smtClean="0">
                <a:solidFill>
                  <a:schemeClr val="bg1"/>
                </a:solidFill>
              </a:rPr>
              <a:t> – </a:t>
            </a:r>
            <a:r>
              <a:rPr lang="ru-RU" sz="4000" dirty="0" smtClean="0"/>
              <a:t>переходная зона от степей к пустыням</a:t>
            </a:r>
            <a:endParaRPr lang="ru-RU" sz="40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87624" y="3645024"/>
            <a:ext cx="7776864" cy="25922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chemeClr val="bg1"/>
                </a:solidFill>
              </a:rPr>
              <a:t>Пустыня</a:t>
            </a:r>
            <a:r>
              <a:rPr lang="ru-RU" sz="4000" dirty="0" smtClean="0">
                <a:solidFill>
                  <a:schemeClr val="bg1"/>
                </a:solidFill>
              </a:rPr>
              <a:t> –</a:t>
            </a:r>
            <a:r>
              <a:rPr lang="ru-RU" sz="4000" dirty="0" smtClean="0"/>
              <a:t> зона с засушливым и жарким климатом, скудной растительностью, не образующей сплошного покрова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04084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700809"/>
            <a:ext cx="3908406" cy="2520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3888432" cy="2520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63688" y="476672"/>
            <a:ext cx="5904656" cy="86409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Подумаем?</a:t>
            </a:r>
            <a:endParaRPr lang="ru-RU" sz="5400" dirty="0"/>
          </a:p>
        </p:txBody>
      </p:sp>
      <p:grpSp>
        <p:nvGrpSpPr>
          <p:cNvPr id="4" name="Группа 3"/>
          <p:cNvGrpSpPr/>
          <p:nvPr/>
        </p:nvGrpSpPr>
        <p:grpSpPr>
          <a:xfrm rot="557612">
            <a:off x="7308304" y="-135396"/>
            <a:ext cx="2020118" cy="2088231"/>
            <a:chOff x="9468544" y="3140968"/>
            <a:chExt cx="2020118" cy="2088231"/>
          </a:xfrm>
        </p:grpSpPr>
        <p:sp>
          <p:nvSpPr>
            <p:cNvPr id="3" name="Овал 2"/>
            <p:cNvSpPr/>
            <p:nvPr/>
          </p:nvSpPr>
          <p:spPr>
            <a:xfrm>
              <a:off x="9468544" y="3212975"/>
              <a:ext cx="2020118" cy="201622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4243" y="3140968"/>
              <a:ext cx="1876102" cy="18721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" name="Скругленный прямоугольник 5"/>
          <p:cNvSpPr/>
          <p:nvPr/>
        </p:nvSpPr>
        <p:spPr>
          <a:xfrm>
            <a:off x="467544" y="4725144"/>
            <a:ext cx="3600400" cy="720080"/>
          </a:xfrm>
          <a:prstGeom prst="roundRect">
            <a:avLst/>
          </a:prstGeom>
          <a:solidFill>
            <a:schemeClr val="accent6">
              <a:lumMod val="40000"/>
              <a:lumOff val="60000"/>
              <a:alpha val="32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235" y="4712915"/>
            <a:ext cx="362108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59632" y="4792796"/>
            <a:ext cx="16706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Пустыни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569952" y="4801948"/>
            <a:ext cx="2488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Полупустыни</a:t>
            </a:r>
            <a:endParaRPr lang="ru-RU" sz="3200" dirty="0"/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445224"/>
            <a:ext cx="1800200" cy="1675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200" y="5216890"/>
            <a:ext cx="2045574" cy="190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6141105"/>
            <a:ext cx="1452527" cy="1351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328" y="5928331"/>
            <a:ext cx="1564687" cy="1456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661248"/>
            <a:ext cx="1719450" cy="1600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78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536" y="1484784"/>
            <a:ext cx="8424936" cy="475252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dirty="0">
                <a:solidFill>
                  <a:schemeClr val="bg1"/>
                </a:solidFill>
              </a:rPr>
              <a:t>Географическое положение: </a:t>
            </a:r>
            <a:r>
              <a:rPr lang="ru-RU" sz="2800" b="1" i="1" dirty="0" smtClean="0">
                <a:solidFill>
                  <a:schemeClr val="bg1"/>
                </a:solidFill>
              </a:rPr>
              <a:t>полупустыни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endParaRPr lang="ru-RU" sz="2800" dirty="0">
              <a:solidFill>
                <a:schemeClr val="bg1"/>
              </a:solidFill>
            </a:endParaRPr>
          </a:p>
          <a:p>
            <a:pPr lvl="0"/>
            <a:r>
              <a:rPr lang="ru-RU" sz="2800" dirty="0">
                <a:solidFill>
                  <a:schemeClr val="bg1"/>
                </a:solidFill>
              </a:rPr>
              <a:t>занимают небольшие пространства на </a:t>
            </a:r>
            <a:r>
              <a:rPr lang="ru-RU" sz="2800" dirty="0" smtClean="0">
                <a:solidFill>
                  <a:schemeClr val="bg1"/>
                </a:solidFill>
              </a:rPr>
              <a:t>_____________________   равнины </a:t>
            </a:r>
            <a:r>
              <a:rPr lang="ru-RU" sz="2800" dirty="0">
                <a:solidFill>
                  <a:schemeClr val="bg1"/>
                </a:solidFill>
              </a:rPr>
              <a:t>и западные окраины ________________ низменности.</a:t>
            </a:r>
          </a:p>
          <a:p>
            <a:pPr lvl="0"/>
            <a:r>
              <a:rPr lang="ru-RU" sz="2800" dirty="0">
                <a:solidFill>
                  <a:schemeClr val="bg1"/>
                </a:solidFill>
              </a:rPr>
              <a:t>Собственно </a:t>
            </a:r>
            <a:r>
              <a:rPr lang="ru-RU" sz="2800" b="1" i="1" dirty="0">
                <a:solidFill>
                  <a:schemeClr val="bg1"/>
                </a:solidFill>
              </a:rPr>
              <a:t>пустынь </a:t>
            </a:r>
            <a:r>
              <a:rPr lang="ru-RU" sz="2800" dirty="0">
                <a:solidFill>
                  <a:schemeClr val="bg1"/>
                </a:solidFill>
              </a:rPr>
              <a:t>в России почти нет, они занимают </a:t>
            </a:r>
            <a:r>
              <a:rPr lang="ru-RU" sz="2800" dirty="0" smtClean="0">
                <a:solidFill>
                  <a:schemeClr val="bg1"/>
                </a:solidFill>
              </a:rPr>
              <a:t>крохотный </a:t>
            </a:r>
            <a:r>
              <a:rPr lang="ru-RU" sz="2800" dirty="0">
                <a:solidFill>
                  <a:schemeClr val="bg1"/>
                </a:solidFill>
              </a:rPr>
              <a:t>участок на северном побережье </a:t>
            </a:r>
            <a:r>
              <a:rPr lang="ru-RU" sz="2800" dirty="0" smtClean="0">
                <a:solidFill>
                  <a:schemeClr val="bg1"/>
                </a:solidFill>
              </a:rPr>
              <a:t>____________________ </a:t>
            </a:r>
            <a:r>
              <a:rPr lang="ru-RU" sz="2800" dirty="0">
                <a:solidFill>
                  <a:schemeClr val="bg1"/>
                </a:solidFill>
              </a:rPr>
              <a:t>от </a:t>
            </a:r>
            <a:r>
              <a:rPr lang="ru-RU" sz="2800" dirty="0" smtClean="0">
                <a:solidFill>
                  <a:schemeClr val="bg1"/>
                </a:solidFill>
              </a:rPr>
              <a:t>устья _______________ </a:t>
            </a:r>
            <a:r>
              <a:rPr lang="ru-RU" sz="2800" dirty="0">
                <a:solidFill>
                  <a:schemeClr val="bg1"/>
                </a:solidFill>
              </a:rPr>
              <a:t>до _____________________________________.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11560" y="260648"/>
            <a:ext cx="7848872" cy="10081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Необходимо заполнить пропуски, работаем с учебником: стр.  176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00879" y="2706065"/>
            <a:ext cx="43113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ю-в Восточно-Европейской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7744" y="3167390"/>
            <a:ext cx="25483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Прикаспийской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71800" y="4340763"/>
            <a:ext cx="29617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Каспийского моря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4803358"/>
            <a:ext cx="1848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р</a:t>
            </a:r>
            <a:r>
              <a:rPr lang="ru-RU" sz="2800" dirty="0" smtClean="0">
                <a:solidFill>
                  <a:schemeClr val="bg1"/>
                </a:solidFill>
              </a:rPr>
              <a:t>еки Терек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5229200"/>
            <a:ext cx="63892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государственной границы с Казахстаном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9944" y="606969"/>
            <a:ext cx="504056" cy="449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9" y="-318789"/>
            <a:ext cx="1008112" cy="89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78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92" y="1268759"/>
            <a:ext cx="129857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7" y="2067712"/>
            <a:ext cx="9144000" cy="479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34" y="5661248"/>
            <a:ext cx="1460841" cy="1296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3188" y="5684170"/>
            <a:ext cx="1347787" cy="12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67544" y="404664"/>
            <a:ext cx="8208912" cy="115212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Работаем с контурной картой природных зон, цветом отмечаем полупустыни и пустыни  </a:t>
            </a:r>
            <a:endParaRPr lang="ru-RU" sz="2400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81"/>
          <a:stretch/>
        </p:blipFill>
        <p:spPr bwMode="auto">
          <a:xfrm>
            <a:off x="-324544" y="1405944"/>
            <a:ext cx="1298575" cy="661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7846" y="-387425"/>
            <a:ext cx="817219" cy="725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78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prstClr val="black"/>
              </a:solidFill>
            </a:endParaRPr>
          </a:p>
          <a:p>
            <a:pPr algn="ctr"/>
            <a:endParaRPr lang="ru-RU" sz="2800" dirty="0" smtClean="0">
              <a:solidFill>
                <a:prstClr val="black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23528" y="1268760"/>
            <a:ext cx="8280920" cy="108012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Работаем с картами температура воздуха (июль, январь), годовое  количество осадков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631322" y="1873578"/>
            <a:ext cx="1847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55576" y="260648"/>
            <a:ext cx="7704856" cy="7920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Климат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2636912"/>
            <a:ext cx="4392488" cy="252028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/>
              <a:t>t-</a:t>
            </a:r>
            <a:r>
              <a:rPr lang="ru-RU" sz="2800" dirty="0" err="1" smtClean="0"/>
              <a:t>ра</a:t>
            </a:r>
            <a:r>
              <a:rPr lang="ru-RU" sz="2800" dirty="0" smtClean="0"/>
              <a:t> (и)</a:t>
            </a:r>
          </a:p>
          <a:p>
            <a:r>
              <a:rPr lang="en-US" sz="2800" dirty="0" smtClean="0"/>
              <a:t>t-</a:t>
            </a:r>
            <a:r>
              <a:rPr lang="ru-RU" sz="2800" dirty="0" err="1" smtClean="0"/>
              <a:t>ра</a:t>
            </a:r>
            <a:r>
              <a:rPr lang="ru-RU" sz="2800" dirty="0" smtClean="0"/>
              <a:t> (я)</a:t>
            </a:r>
          </a:p>
          <a:p>
            <a:r>
              <a:rPr lang="ru-RU" sz="2800" dirty="0" smtClean="0"/>
              <a:t>осадки:</a:t>
            </a:r>
          </a:p>
          <a:p>
            <a:r>
              <a:rPr lang="ru-RU" sz="2800" dirty="0" smtClean="0"/>
              <a:t>полупустыни</a:t>
            </a:r>
          </a:p>
          <a:p>
            <a:r>
              <a:rPr lang="ru-RU" sz="2800" dirty="0" smtClean="0"/>
              <a:t>пустыни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1799240" y="2780928"/>
            <a:ext cx="29517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chemeClr val="bg1"/>
                </a:solidFill>
              </a:rPr>
              <a:t>+ 25˚ и ↑ (макс +40˚)</a:t>
            </a:r>
            <a:endParaRPr lang="ru-RU" sz="2400" b="1" u="sng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9240" y="3289029"/>
            <a:ext cx="2449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chemeClr val="bg1"/>
                </a:solidFill>
              </a:rPr>
              <a:t>0  - 12˚ (мин -40˚)</a:t>
            </a:r>
            <a:endParaRPr lang="ru-RU" sz="2400" b="1" u="sng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33497" y="4121085"/>
            <a:ext cx="19175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chemeClr val="bg1"/>
                </a:solidFill>
              </a:rPr>
              <a:t>250 – 400 мм</a:t>
            </a:r>
            <a:endParaRPr lang="ru-RU" sz="2400" b="1" u="sng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82784" y="4509120"/>
            <a:ext cx="20826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chemeClr val="bg1"/>
                </a:solidFill>
              </a:rPr>
              <a:t>менее 250 мм</a:t>
            </a:r>
            <a:endParaRPr lang="ru-RU" sz="2400" b="1" u="sng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55576" y="5373216"/>
            <a:ext cx="7848872" cy="1296144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Пустыни и  полупустыни – самые жаркие и сухие области России. Здесь климат более континентальный, чем в степной зоне</a:t>
            </a:r>
            <a:endParaRPr lang="ru-RU" sz="24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148064" y="2636912"/>
            <a:ext cx="3672408" cy="252028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/>
              <a:t>Зима </a:t>
            </a:r>
            <a:r>
              <a:rPr lang="ru-RU" sz="2400" b="1" i="1" u="sng" dirty="0" smtClean="0"/>
              <a:t>малоснежная</a:t>
            </a:r>
            <a:r>
              <a:rPr lang="ru-RU" sz="2400" dirty="0" smtClean="0"/>
              <a:t>, а снежный покров редко достигает </a:t>
            </a:r>
            <a:r>
              <a:rPr lang="ru-RU" sz="2400" b="1" i="1" u="sng" dirty="0" smtClean="0"/>
              <a:t>10</a:t>
            </a:r>
            <a:r>
              <a:rPr lang="ru-RU" sz="2400" dirty="0" smtClean="0"/>
              <a:t> см.</a:t>
            </a:r>
          </a:p>
          <a:p>
            <a:r>
              <a:rPr lang="ru-RU" sz="2400" dirty="0" smtClean="0"/>
              <a:t>Лето </a:t>
            </a:r>
            <a:r>
              <a:rPr lang="ru-RU" sz="2400" b="1" i="1" u="sng" dirty="0" smtClean="0"/>
              <a:t>жаркое</a:t>
            </a:r>
            <a:r>
              <a:rPr lang="ru-RU" sz="2400" dirty="0" smtClean="0"/>
              <a:t> и </a:t>
            </a:r>
            <a:r>
              <a:rPr lang="ru-RU" sz="2400" b="1" i="1" u="sng" dirty="0" smtClean="0"/>
              <a:t>сухое</a:t>
            </a:r>
            <a:r>
              <a:rPr lang="ru-RU" sz="2400" dirty="0" smtClean="0"/>
              <a:t>.</a:t>
            </a:r>
          </a:p>
          <a:p>
            <a:r>
              <a:rPr lang="ru-RU" sz="2400" i="1" dirty="0" smtClean="0"/>
              <a:t>«Сухие грозы/дожди» - </a:t>
            </a:r>
            <a:r>
              <a:rPr lang="ru-RU" sz="2400" dirty="0" smtClean="0"/>
              <a:t>это?  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9195">
            <a:off x="7277871" y="-275355"/>
            <a:ext cx="1450975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7519">
            <a:off x="-257944" y="-20377"/>
            <a:ext cx="1450975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1542">
            <a:off x="8308224" y="428119"/>
            <a:ext cx="1024496" cy="956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78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C4774BB2-87E5-4946-8227-0B9AF3774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083" y="1772816"/>
            <a:ext cx="7425104" cy="4730852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611560" y="332656"/>
            <a:ext cx="8352928" cy="129614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chemeClr val="bg1"/>
                </a:solidFill>
              </a:rPr>
              <a:t>Почвы в пустынях и полупустынях сформировались светло-каштановые, бурые и серозёмы</a:t>
            </a:r>
            <a:r>
              <a:rPr lang="ru-RU" sz="2200" dirty="0" smtClean="0"/>
              <a:t>. Они очень бедны перегноем и очень часто сильно засолены. Это связано с недостатком увлажнения и продолжительными засухами. </a:t>
            </a:r>
            <a:endParaRPr lang="ru-RU" sz="2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3894" y="3140968"/>
            <a:ext cx="1347787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502973"/>
            <a:ext cx="1683711" cy="1598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0578" y="4175835"/>
            <a:ext cx="1516992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5219" y="5321601"/>
            <a:ext cx="408781" cy="362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952398"/>
            <a:ext cx="1331640" cy="1181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78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85393" y="188640"/>
            <a:ext cx="7632848" cy="93610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Внутренние воды</a:t>
            </a:r>
            <a:endParaRPr lang="ru-RU" sz="4000" dirty="0"/>
          </a:p>
        </p:txBody>
      </p:sp>
      <p:pic>
        <p:nvPicPr>
          <p:cNvPr id="1026" name="Picture 2" descr="C:\Users\natka\OneDrive\Рабочий стол\урок пустыни\2405ab8bd9f63b4326b2205c091633fe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1436165"/>
            <a:ext cx="3744416" cy="248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atka\OneDrive\Рабочий стол\урок пустыни\c4f36e5a2b23f53c7c9c113ef9379f3c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4077072"/>
            <a:ext cx="3744416" cy="2588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53402" y="1196752"/>
            <a:ext cx="4104456" cy="15841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Территория бедна на пресные воды. Озера небольшие и сильно засоленные. Рек немного и они часто пересыхают</a:t>
            </a:r>
            <a:endParaRPr lang="ru-RU" sz="2000" dirty="0"/>
          </a:p>
        </p:txBody>
      </p:sp>
      <p:pic>
        <p:nvPicPr>
          <p:cNvPr id="1028" name="Picture 4" descr="C:\Users\natka\OneDrive\Рабочий стол\урок пустыни\Tsvety-lotosa-korabl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3402" y="2852936"/>
            <a:ext cx="4064000" cy="281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53402" y="5877272"/>
            <a:ext cx="4064000" cy="78837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Озера: Эльтон и Баскунчак</a:t>
            </a:r>
          </a:p>
          <a:p>
            <a:pPr algn="ctr"/>
            <a:r>
              <a:rPr lang="ru-RU" sz="2000" dirty="0" smtClean="0"/>
              <a:t>Дельта реки Волга</a:t>
            </a:r>
            <a:endParaRPr lang="ru-RU" sz="20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4369" y="-528497"/>
            <a:ext cx="1328737" cy="118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12" y="429864"/>
            <a:ext cx="379240" cy="337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864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1387</TotalTime>
  <Words>514</Words>
  <Application>Microsoft Office PowerPoint</Application>
  <PresentationFormat>Экран (4:3)</PresentationFormat>
  <Paragraphs>77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natka</dc:creator>
  <cp:lastModifiedBy>natka</cp:lastModifiedBy>
  <cp:revision>49</cp:revision>
  <dcterms:created xsi:type="dcterms:W3CDTF">2025-02-06T12:55:04Z</dcterms:created>
  <dcterms:modified xsi:type="dcterms:W3CDTF">2025-10-29T06:44:05Z</dcterms:modified>
</cp:coreProperties>
</file>