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</p:sldMasterIdLst>
  <p:sldIdLst>
    <p:sldId id="258" r:id="rId6"/>
    <p:sldId id="259" r:id="rId7"/>
    <p:sldId id="262" r:id="rId8"/>
    <p:sldId id="265" r:id="rId9"/>
    <p:sldId id="256" r:id="rId10"/>
    <p:sldId id="257" r:id="rId11"/>
    <p:sldId id="267" r:id="rId12"/>
    <p:sldId id="271" r:id="rId13"/>
    <p:sldId id="268" r:id="rId14"/>
    <p:sldId id="272" r:id="rId15"/>
    <p:sldId id="273" r:id="rId16"/>
    <p:sldId id="275" r:id="rId17"/>
    <p:sldId id="274" r:id="rId18"/>
    <p:sldId id="276" r:id="rId19"/>
    <p:sldId id="277" r:id="rId20"/>
    <p:sldId id="278" r:id="rId21"/>
    <p:sldId id="279" r:id="rId22"/>
    <p:sldId id="270" r:id="rId23"/>
    <p:sldId id="266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416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105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07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497583"/>
      </p:ext>
    </p:extLst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445833"/>
      </p:ext>
    </p:extLst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85294"/>
      </p:ext>
    </p:extLst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08192"/>
      </p:ext>
    </p:extLst>
  </p:cSld>
  <p:clrMapOvr>
    <a:masterClrMapping/>
  </p:clrMapOvr>
  <p:transition spd="med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728122"/>
      </p:ext>
    </p:extLst>
  </p:cSld>
  <p:clrMapOvr>
    <a:masterClrMapping/>
  </p:clrMapOvr>
  <p:transition spd="med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272755"/>
      </p:ext>
    </p:extLst>
  </p:cSld>
  <p:clrMapOvr>
    <a:masterClrMapping/>
  </p:clrMapOvr>
  <p:transition spd="med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75399"/>
      </p:ext>
    </p:extLst>
  </p:cSld>
  <p:clrMapOvr>
    <a:masterClrMapping/>
  </p:clrMapOvr>
  <p:transition spd="med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08493"/>
      </p:ext>
    </p:extLst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6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98539"/>
      </p:ext>
    </p:extLst>
  </p:cSld>
  <p:clrMapOvr>
    <a:masterClrMapping/>
  </p:clrMapOvr>
  <p:transition spd="med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71421"/>
      </p:ext>
    </p:extLst>
  </p:cSld>
  <p:clrMapOvr>
    <a:masterClrMapping/>
  </p:clrMapOvr>
  <p:transition spd="med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10980"/>
      </p:ext>
    </p:extLst>
  </p:cSld>
  <p:clrMapOvr>
    <a:masterClrMapping/>
  </p:clrMapOvr>
  <p:transition spd="med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05839"/>
      </p:ext>
    </p:extLst>
  </p:cSld>
  <p:clrMapOvr>
    <a:masterClrMapping/>
  </p:clrMapOvr>
  <p:transition spd="med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19354"/>
      </p:ext>
    </p:extLst>
  </p:cSld>
  <p:clrMapOvr>
    <a:masterClrMapping/>
  </p:clrMapOvr>
  <p:transition spd="med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70326"/>
      </p:ext>
    </p:extLst>
  </p:cSld>
  <p:clrMapOvr>
    <a:masterClrMapping/>
  </p:clrMapOvr>
  <p:transition spd="med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64935"/>
      </p:ext>
    </p:extLst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93452"/>
      </p:ext>
    </p:extLst>
  </p:cSld>
  <p:clrMapOvr>
    <a:masterClrMapping/>
  </p:clrMapOvr>
  <p:transition spd="med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3818"/>
      </p:ext>
    </p:extLst>
  </p:cSld>
  <p:clrMapOvr>
    <a:masterClrMapping/>
  </p:clrMapOvr>
  <p:transition spd="med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127712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295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13108"/>
      </p:ext>
    </p:extLst>
  </p:cSld>
  <p:clrMapOvr>
    <a:masterClrMapping/>
  </p:clrMapOvr>
  <p:transition spd="med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02727"/>
      </p:ext>
    </p:extLst>
  </p:cSld>
  <p:clrMapOvr>
    <a:masterClrMapping/>
  </p:clrMapOvr>
  <p:transition spd="med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48592"/>
      </p:ext>
    </p:extLst>
  </p:cSld>
  <p:clrMapOvr>
    <a:masterClrMapping/>
  </p:clrMapOvr>
  <p:transition spd="med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268421"/>
      </p:ext>
    </p:extLst>
  </p:cSld>
  <p:clrMapOvr>
    <a:masterClrMapping/>
  </p:clrMapOvr>
  <p:transition spd="med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542168"/>
      </p:ext>
    </p:extLst>
  </p:cSld>
  <p:clrMapOvr>
    <a:masterClrMapping/>
  </p:clrMapOvr>
  <p:transition spd="med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167289"/>
      </p:ext>
    </p:extLst>
  </p:cSld>
  <p:clrMapOvr>
    <a:masterClrMapping/>
  </p:clrMapOvr>
  <p:transition spd="med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819114"/>
      </p:ext>
    </p:extLst>
  </p:cSld>
  <p:clrMapOvr>
    <a:masterClrMapping/>
  </p:clrMapOvr>
  <p:transition spd="med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00094"/>
      </p:ext>
    </p:extLst>
  </p:cSld>
  <p:clrMapOvr>
    <a:masterClrMapping/>
  </p:clrMapOvr>
  <p:transition spd="med"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25128"/>
      </p:ext>
    </p:extLst>
  </p:cSld>
  <p:clrMapOvr>
    <a:masterClrMapping/>
  </p:clrMapOvr>
  <p:transition spd="med"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579729"/>
      </p:ext>
    </p:extLst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1285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96093"/>
      </p:ext>
    </p:extLst>
  </p:cSld>
  <p:clrMapOvr>
    <a:masterClrMapping/>
  </p:clrMapOvr>
  <p:transition spd="med"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58974"/>
      </p:ext>
    </p:extLst>
  </p:cSld>
  <p:clrMapOvr>
    <a:masterClrMapping/>
  </p:clrMapOvr>
  <p:transition spd="med"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04177"/>
      </p:ext>
    </p:extLst>
  </p:cSld>
  <p:clrMapOvr>
    <a:masterClrMapping/>
  </p:clrMapOvr>
  <p:transition spd="med"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98911"/>
      </p:ext>
    </p:extLst>
  </p:cSld>
  <p:clrMapOvr>
    <a:masterClrMapping/>
  </p:clrMapOvr>
  <p:transition spd="med"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53219"/>
      </p:ext>
    </p:extLst>
  </p:cSld>
  <p:clrMapOvr>
    <a:masterClrMapping/>
  </p:clrMapOvr>
  <p:transition spd="med"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604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711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662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774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93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94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46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d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2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ipe dir="d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E15035-9FAC-4260-9A3F-2B68A7DAE58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02CE3E-E8E8-484E-8922-382B0DFD252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him.1september.ru/2005/03/22-3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1752600"/>
            <a:ext cx="5867400" cy="2590800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581128"/>
            <a:ext cx="6588224" cy="212447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УДИВИТЕЛЬНЫЕ СВОЙСТВА ПРОСТОЙ ВОДЫ</a:t>
            </a:r>
          </a:p>
          <a:p>
            <a:pPr algn="r"/>
            <a:endParaRPr lang="ru-RU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23282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7931224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Вода — это уникальное  вещество в природе 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Удельная теплоемкость</a:t>
            </a:r>
            <a:r>
              <a:rPr lang="ru-RU" b="1" smtClean="0"/>
              <a:t> воды</a:t>
            </a:r>
            <a:r>
              <a:rPr lang="ru-RU" smtClean="0"/>
              <a:t> составляет 4180 Дж/(кг·0С) при 0 </a:t>
            </a:r>
            <a:r>
              <a:rPr lang="ru-RU" baseline="30000" smtClean="0"/>
              <a:t>0</a:t>
            </a:r>
            <a:r>
              <a:rPr lang="ru-RU" smtClean="0"/>
              <a:t>С. 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Удельная теплота плавления</a:t>
            </a:r>
            <a:r>
              <a:rPr lang="ru-RU" smtClean="0"/>
              <a:t> при переходе льда в жидкое состояние составляет 330 кДж/кг, 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Удельная теплота парообразования</a:t>
            </a:r>
            <a:r>
              <a:rPr lang="ru-RU" smtClean="0"/>
              <a:t> - 2250 кДж/кг при нормальном давлении и температуре 100 </a:t>
            </a:r>
            <a:r>
              <a:rPr lang="ru-RU" baseline="30000" smtClean="0"/>
              <a:t>0</a:t>
            </a:r>
            <a:r>
              <a:rPr lang="ru-RU" smtClean="0"/>
              <a:t>С.</a:t>
            </a:r>
          </a:p>
        </p:txBody>
      </p:sp>
    </p:spTree>
    <p:extLst>
      <p:ext uri="{BB962C8B-B14F-4D97-AF65-F5344CB8AC3E}">
        <p14:creationId xmlns:p14="http://schemas.microsoft.com/office/powerpoint/2010/main" val="202065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228600"/>
            <a:ext cx="7848872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2"/>
                </a:solidFill>
              </a:rPr>
              <a:t>Плотность воды - уникальна 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828800"/>
            <a:ext cx="8305800" cy="838200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b="1" dirty="0" smtClean="0"/>
              <a:t>Максимальная плотность воды наблюдается при температуре </a:t>
            </a:r>
            <a:r>
              <a:rPr lang="ru-RU" b="1" dirty="0" smtClean="0">
                <a:solidFill>
                  <a:srgbClr val="FF6600"/>
                </a:solidFill>
              </a:rPr>
              <a:t>3,98 </a:t>
            </a:r>
            <a:r>
              <a:rPr lang="ru-RU" b="1" baseline="30000" dirty="0" smtClean="0">
                <a:solidFill>
                  <a:srgbClr val="FF6600"/>
                </a:solidFill>
              </a:rPr>
              <a:t>0</a:t>
            </a:r>
            <a:r>
              <a:rPr lang="ru-RU" b="1" dirty="0" smtClean="0">
                <a:solidFill>
                  <a:srgbClr val="FF6600"/>
                </a:solidFill>
              </a:rPr>
              <a:t>С</a:t>
            </a:r>
          </a:p>
        </p:txBody>
      </p:sp>
      <p:pic>
        <p:nvPicPr>
          <p:cNvPr id="58372" name="Рисунок 1" descr="http://www.pitanieplus.ru/files/voda/svoystva/Ro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2895600"/>
            <a:ext cx="579120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ANd9GcRM05kuTh8doZzGFlNQnWI-KklAT6RrGuyIznkLaZZy1VKUWjE-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65368" y="116632"/>
            <a:ext cx="76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494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304800"/>
            <a:ext cx="8686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Расширение воды при уменьшении температуры от +4 °С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828800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При замерзании объем воды резко увеличивается (примерно на 11%). </a:t>
            </a:r>
          </a:p>
        </p:txBody>
      </p:sp>
      <p:pic>
        <p:nvPicPr>
          <p:cNvPr id="59396" name="Picture 4" descr="Рис. 3. График зависимости объема воды от температуры"/>
          <p:cNvPicPr>
            <a:picLocks noChangeAspect="1" noChangeArrowheads="1"/>
          </p:cNvPicPr>
          <p:nvPr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1600200" y="2971800"/>
            <a:ext cx="5867400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292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3796" name="Picture 5" descr="Image_07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657" y="44624"/>
            <a:ext cx="8795543" cy="647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44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Из всех жидкостей у </a:t>
            </a:r>
            <a:br>
              <a:rPr lang="ru-RU" sz="4000" b="1" dirty="0" smtClean="0">
                <a:solidFill>
                  <a:schemeClr val="tx2"/>
                </a:solidFill>
              </a:rPr>
            </a:br>
            <a:r>
              <a:rPr lang="ru-RU" sz="4000" b="1" dirty="0" smtClean="0">
                <a:solidFill>
                  <a:schemeClr val="tx2"/>
                </a:solidFill>
              </a:rPr>
              <a:t>воды самое высокое поверхностное натяжение.</a:t>
            </a:r>
          </a:p>
        </p:txBody>
      </p:sp>
      <p:pic>
        <p:nvPicPr>
          <p:cNvPr id="6042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981200"/>
            <a:ext cx="5029200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7" name="Picture 11" descr="Image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979712" y="1821656"/>
            <a:ext cx="6096000" cy="3629025"/>
          </a:xfrm>
          <a:noFill/>
        </p:spPr>
      </p:pic>
      <p:pic>
        <p:nvPicPr>
          <p:cNvPr id="60428" name="Picture 12" descr="e62e2431-b873-4447-86b5-beb54c0776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80553" y="2636912"/>
            <a:ext cx="47625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564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6867" name="Picture 6" descr="примеры снимков кристаллов воды, полученных Масару Эмото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8800" y="648692"/>
            <a:ext cx="4759423" cy="605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1" name="Rectangle 7"/>
          <p:cNvSpPr>
            <a:spLocks noChangeArrowheads="1"/>
          </p:cNvSpPr>
          <p:nvPr/>
        </p:nvSpPr>
        <p:spPr bwMode="auto">
          <a:xfrm rot="16200000">
            <a:off x="6992938" y="246062"/>
            <a:ext cx="195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7834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385175" cy="90872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Вода – обладает «памятью»</a:t>
            </a:r>
          </a:p>
        </p:txBody>
      </p:sp>
    </p:spTree>
    <p:extLst>
      <p:ext uri="{BB962C8B-B14F-4D97-AF65-F5344CB8AC3E}">
        <p14:creationId xmlns:p14="http://schemas.microsoft.com/office/powerpoint/2010/main" val="71971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Вода - самый сильный универсальный растворитель </a:t>
            </a:r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905000"/>
            <a:ext cx="4191000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В силу высокой полярности молекул воды вода является растворителем других полярных соединений, не имея себе равных.</a:t>
            </a:r>
          </a:p>
        </p:txBody>
      </p:sp>
      <p:pic>
        <p:nvPicPr>
          <p:cNvPr id="43014" name="Picture 8" descr="0008-008-Voda-rastvorite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1600200"/>
            <a:ext cx="4114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058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142" y="1597170"/>
            <a:ext cx="3837459" cy="2551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УДИВИТЕЛЬНЫЕ СВОЙСТВА ВОДЫ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ВСЕ СВОЙСТВА ВОДЫ </a:t>
            </a: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АНОМАЛЬНЫ,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МНОГИЕ ИЗ НИХ НЕ ПОДЧИНЯЮТСЯ ЛОГИКЕ ТЕХ ЗАКОНОВ ФИЗИКИ, КОТОРЫЕ УПРАВЛЯЮТ ДРУГИМИ ВЕЩЕСТВАМИ.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811" y="3906831"/>
            <a:ext cx="3916660" cy="292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ВОДА - ЭТО ЭЛИКСИР ЖИЗНИ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849694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56043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FF0000"/>
                </a:solidFill>
              </a:rPr>
              <a:t>ЗАКОНЧИТЕ ПРЕДЛОЖЕНИЕ</a:t>
            </a:r>
            <a:r>
              <a:rPr lang="ru-RU" sz="44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6000" b="1" dirty="0">
                <a:solidFill>
                  <a:srgbClr val="FF0000"/>
                </a:solidFill>
              </a:rPr>
              <a:t>ВОДА – ЭТО…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45131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БИНАРНОЕ ЗАНЯТИЕ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               </a:t>
            </a:r>
            <a:r>
              <a:rPr lang="ru-RU" sz="5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ФИЗИКА + БИОЛОГИЯ</a:t>
            </a:r>
            <a:r>
              <a:rPr lang="en-US" sz="5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</a:t>
            </a:r>
            <a:endParaRPr lang="ru-RU" sz="54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3215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tx2"/>
                </a:solidFill>
              </a:rPr>
              <a:t>Антаун</a:t>
            </a:r>
            <a:r>
              <a:rPr lang="ru-RU" b="1" dirty="0" smtClean="0">
                <a:solidFill>
                  <a:schemeClr val="tx2"/>
                </a:solidFill>
              </a:rPr>
              <a:t> де </a:t>
            </a:r>
            <a:r>
              <a:rPr lang="ru-RU" b="1" dirty="0" err="1" smtClean="0">
                <a:solidFill>
                  <a:schemeClr val="tx2"/>
                </a:solidFill>
              </a:rPr>
              <a:t>Сент</a:t>
            </a:r>
            <a:r>
              <a:rPr lang="ru-RU" b="1" dirty="0" smtClean="0">
                <a:solidFill>
                  <a:schemeClr val="tx2"/>
                </a:solidFill>
              </a:rPr>
              <a:t> Экзюпери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936432"/>
            <a:ext cx="3312368" cy="439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628800"/>
            <a:ext cx="4758680" cy="45259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Вода – величайшее в мире богатство</a:t>
            </a:r>
            <a:endParaRPr lang="ru-RU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0838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Владимир Иванович Вернадский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«Она </a:t>
            </a:r>
            <a:r>
              <a:rPr lang="ru-RU" sz="4000" b="1" dirty="0">
                <a:solidFill>
                  <a:schemeClr val="accent1"/>
                </a:solidFill>
              </a:rPr>
              <a:t>– самая известная и самая загадочная из всех жидкостей, существующих на </a:t>
            </a:r>
            <a:r>
              <a:rPr lang="ru-RU" sz="4000" b="1" dirty="0" smtClean="0">
                <a:solidFill>
                  <a:schemeClr val="accent1"/>
                </a:solidFill>
              </a:rPr>
              <a:t>Земле»</a:t>
            </a:r>
            <a:endParaRPr lang="ru-RU" sz="4000" dirty="0">
              <a:solidFill>
                <a:schemeClr val="accent1"/>
              </a:solidFill>
            </a:endParaRPr>
          </a:p>
        </p:txBody>
      </p:sp>
      <p:pic>
        <p:nvPicPr>
          <p:cNvPr id="5" name="Объект 4" descr="Картинки по запросу &quot;вернадский картинки&quot;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1614" y="1920875"/>
            <a:ext cx="3951771" cy="4433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35386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Леонардо да Винчи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 «Воде </a:t>
            </a:r>
            <a:r>
              <a:rPr lang="ru-RU" sz="4400" b="1" dirty="0">
                <a:solidFill>
                  <a:schemeClr val="accent1"/>
                </a:solidFill>
              </a:rPr>
              <a:t>была дана волшебная власть стать </a:t>
            </a:r>
          </a:p>
          <a:p>
            <a:pPr marL="0" indent="0">
              <a:buNone/>
            </a:pPr>
            <a:r>
              <a:rPr lang="ru-RU" sz="4400" b="1" dirty="0">
                <a:solidFill>
                  <a:schemeClr val="accent1"/>
                </a:solidFill>
              </a:rPr>
              <a:t>соком жизни на </a:t>
            </a:r>
            <a:r>
              <a:rPr lang="ru-RU" sz="4400" b="1" dirty="0" smtClean="0">
                <a:solidFill>
                  <a:schemeClr val="accent1"/>
                </a:solidFill>
              </a:rPr>
              <a:t>Земле».</a:t>
            </a:r>
            <a:endParaRPr lang="ru-RU" sz="4400" b="1" dirty="0">
              <a:solidFill>
                <a:schemeClr val="accent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6875" y="2556669"/>
            <a:ext cx="238125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00959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sz="5200" dirty="0" smtClean="0"/>
              <a:t>               </a:t>
            </a:r>
            <a:endParaRPr lang="ru-RU" sz="5200" dirty="0" smtClean="0"/>
          </a:p>
          <a:p>
            <a:pPr>
              <a:buNone/>
            </a:pPr>
            <a:endParaRPr lang="ru-RU" sz="5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>
              <a:buNone/>
            </a:pPr>
            <a:endParaRPr lang="ru-RU" sz="52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>
              <a:buNone/>
            </a:pPr>
            <a:endParaRPr lang="ru-RU" sz="5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3600" b="1" dirty="0" err="1">
                <a:solidFill>
                  <a:srgbClr val="FF0000"/>
                </a:solidFill>
              </a:rPr>
              <a:t>Масару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Эмото</a:t>
            </a:r>
            <a:r>
              <a:rPr lang="ru-RU" sz="3600" b="1" dirty="0">
                <a:solidFill>
                  <a:srgbClr val="FF0000"/>
                </a:solidFill>
              </a:rPr>
              <a:t>, японский исследователь</a:t>
            </a:r>
          </a:p>
          <a:p>
            <a:pPr marL="0" indent="0" algn="r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4294967295"/>
          </p:nvPr>
        </p:nvSpPr>
        <p:spPr>
          <a:xfrm>
            <a:off x="611560" y="188640"/>
            <a:ext cx="8532440" cy="59613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>
                <a:solidFill>
                  <a:srgbClr val="FF0000"/>
                </a:solidFill>
              </a:rPr>
              <a:t>«Понять воду, значит понять Вселенную»</a:t>
            </a:r>
            <a:endParaRPr lang="ru-RU" sz="8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58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32657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8000" b="1" dirty="0" smtClean="0">
              <a:solidFill>
                <a:srgbClr val="FF0000"/>
              </a:solidFill>
            </a:endParaRPr>
          </a:p>
          <a:p>
            <a:pPr algn="ctr"/>
            <a:endParaRPr lang="ru-RU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37422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1600" dirty="0" smtClean="0"/>
              <a:t>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    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4624"/>
            <a:ext cx="9144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«Вода - это жизнь не только всего живого и человека, но и самой Земли»</a:t>
            </a:r>
            <a:endParaRPr lang="ru-RU" sz="6600" dirty="0" smtClean="0">
              <a:solidFill>
                <a:srgbClr val="FF0000"/>
              </a:solidFill>
            </a:endParaRPr>
          </a:p>
          <a:p>
            <a:pPr algn="r"/>
            <a:endParaRPr lang="ru-RU" sz="6600" b="1" dirty="0" smtClean="0">
              <a:solidFill>
                <a:srgbClr val="FF0000"/>
              </a:solidFill>
            </a:endParaRPr>
          </a:p>
          <a:p>
            <a:pPr algn="r"/>
            <a:endParaRPr lang="ru-RU" sz="6600" b="1" dirty="0" smtClean="0">
              <a:solidFill>
                <a:srgbClr val="FF0000"/>
              </a:solidFill>
            </a:endParaRPr>
          </a:p>
          <a:p>
            <a:pPr algn="r"/>
            <a:r>
              <a:rPr lang="ru-RU" sz="4800" b="1" dirty="0" smtClean="0">
                <a:solidFill>
                  <a:srgbClr val="FF0000"/>
                </a:solidFill>
              </a:rPr>
              <a:t>(Норам </a:t>
            </a:r>
            <a:r>
              <a:rPr lang="ru-RU" sz="4800" b="1" dirty="0" err="1" smtClean="0">
                <a:solidFill>
                  <a:srgbClr val="FF0000"/>
                </a:solidFill>
              </a:rPr>
              <a:t>Айшек</a:t>
            </a:r>
            <a:r>
              <a:rPr lang="ru-RU" sz="4800" b="1" dirty="0" smtClean="0">
                <a:solidFill>
                  <a:srgbClr val="FF0000"/>
                </a:solidFill>
              </a:rPr>
              <a:t> Тернов)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6859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Содержание воды в человеке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5397482"/>
              </p:ext>
            </p:extLst>
          </p:nvPr>
        </p:nvGraphicFramePr>
        <p:xfrm>
          <a:off x="323528" y="1628800"/>
          <a:ext cx="8733656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414"/>
                <a:gridCol w="2183414"/>
                <a:gridCol w="2183414"/>
                <a:gridCol w="218341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Ткань или орган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воды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Ткань или орган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воды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%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Кожа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Легкие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Мышцы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75,6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Почка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82,7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Скелет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Селезенка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75,8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Мозг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74,8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Кровь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Печень 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68,3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Кишечник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74,5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Сердце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79,2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Жировая ткань</a:t>
                      </a:r>
                      <a:endParaRPr lang="ru-RU" sz="2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5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Водный баланс взрослого человека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7831420"/>
              </p:ext>
            </p:extLst>
          </p:nvPr>
        </p:nvGraphicFramePr>
        <p:xfrm>
          <a:off x="107504" y="1556792"/>
          <a:ext cx="9036496" cy="448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Прием воды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мл\сутки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Прием воды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мл\сутки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Питье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Моча 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Пища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Легкие и кожа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Обменные процессы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Кал 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2400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3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2400</a:t>
                      </a:r>
                      <a:endParaRPr lang="ru-RU" sz="3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79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18" y="188640"/>
            <a:ext cx="8752082" cy="6369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9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tx2"/>
                </a:solidFill>
              </a:rPr>
              <a:t>Водный кластер</a:t>
            </a:r>
            <a:endParaRPr lang="ru-RU" sz="6600" b="1" dirty="0">
              <a:solidFill>
                <a:schemeClr val="tx2"/>
              </a:solidFill>
            </a:endParaRPr>
          </a:p>
        </p:txBody>
      </p:sp>
      <p:pic>
        <p:nvPicPr>
          <p:cNvPr id="4" name="Picture 4" descr="930bffe1-e5e8-414c-8108-5999bc44867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0411" y="1484784"/>
            <a:ext cx="4159781" cy="406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955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6" y="20563"/>
            <a:ext cx="9116583" cy="683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124744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АНОМАЛЬНЫЕ СВОЙСТВА ВОДЫ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62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317</Words>
  <Application>Microsoft Office PowerPoint</Application>
  <PresentationFormat>Экран (4:3)</PresentationFormat>
  <Paragraphs>101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Тема Office</vt:lpstr>
      <vt:lpstr>Office Theme</vt:lpstr>
      <vt:lpstr>1_Office Theme</vt:lpstr>
      <vt:lpstr>2_Office Theme</vt:lpstr>
      <vt:lpstr>Поток</vt:lpstr>
      <vt:lpstr>  </vt:lpstr>
      <vt:lpstr>БИНАРНОЕ ЗАНЯТИЕ </vt:lpstr>
      <vt:lpstr>Презентация PowerPoint</vt:lpstr>
      <vt:lpstr>  </vt:lpstr>
      <vt:lpstr>Содержание воды в человеке</vt:lpstr>
      <vt:lpstr>Водный баланс взрослого человека</vt:lpstr>
      <vt:lpstr>Презентация PowerPoint</vt:lpstr>
      <vt:lpstr>Водный кластер</vt:lpstr>
      <vt:lpstr>Презентация PowerPoint</vt:lpstr>
      <vt:lpstr>Вода — это уникальное  вещество в природе </vt:lpstr>
      <vt:lpstr>Плотность воды - уникальна </vt:lpstr>
      <vt:lpstr>Расширение воды при уменьшении температуры от +4 °С </vt:lpstr>
      <vt:lpstr>Презентация PowerPoint</vt:lpstr>
      <vt:lpstr>Из всех жидкостей у  воды самое высокое поверхностное натяжение.</vt:lpstr>
      <vt:lpstr>Вода – обладает «памятью»</vt:lpstr>
      <vt:lpstr>Вода - самый сильный универсальный растворитель </vt:lpstr>
      <vt:lpstr>УДИВИТЕЛЬНЫЕ СВОЙСТВА ВОДЫ</vt:lpstr>
      <vt:lpstr>ВОДА - ЭТО ЭЛИКСИР ЖИЗНИ</vt:lpstr>
      <vt:lpstr> </vt:lpstr>
      <vt:lpstr>Антаун де Сент Экзюпери</vt:lpstr>
      <vt:lpstr>Владимир Иванович Вернадский</vt:lpstr>
      <vt:lpstr>Леонардо да Винчи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Пользователь Windows</dc:creator>
  <cp:lastModifiedBy>Пользователь Windows</cp:lastModifiedBy>
  <cp:revision>14</cp:revision>
  <dcterms:created xsi:type="dcterms:W3CDTF">2020-03-08T13:52:53Z</dcterms:created>
  <dcterms:modified xsi:type="dcterms:W3CDTF">2021-02-23T12:13:39Z</dcterms:modified>
</cp:coreProperties>
</file>