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9" r:id="rId2"/>
    <p:sldId id="270" r:id="rId3"/>
    <p:sldId id="258" r:id="rId4"/>
    <p:sldId id="256" r:id="rId5"/>
    <p:sldId id="271" r:id="rId6"/>
    <p:sldId id="272" r:id="rId7"/>
    <p:sldId id="273" r:id="rId8"/>
    <p:sldId id="268" r:id="rId9"/>
    <p:sldId id="261" r:id="rId10"/>
    <p:sldId id="276" r:id="rId11"/>
    <p:sldId id="274" r:id="rId12"/>
    <p:sldId id="275" r:id="rId13"/>
    <p:sldId id="277" r:id="rId14"/>
    <p:sldId id="284" r:id="rId15"/>
    <p:sldId id="278" r:id="rId16"/>
    <p:sldId id="279" r:id="rId17"/>
    <p:sldId id="280" r:id="rId18"/>
    <p:sldId id="281" r:id="rId19"/>
    <p:sldId id="282" r:id="rId20"/>
    <p:sldId id="264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717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76105-8565-4220-AA0A-8FC7E1376C34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631C-8125-4A05-9FEB-3DF94D736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91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6;&#1073;&#1077;&#1088;&#1080;%20&#1087;&#1072;&#1079;&#1083;.pdf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/>
          </p:cNvSpPr>
          <p:nvPr>
            <p:ph type="title"/>
          </p:nvPr>
        </p:nvSpPr>
        <p:spPr>
          <a:xfrm>
            <a:off x="3563888" y="1628800"/>
            <a:ext cx="4753123" cy="2151038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dirty="0" smtClean="0">
                <a:solidFill>
                  <a:srgbClr val="002060"/>
                </a:solidFill>
                <a:latin typeface="Monotype Corsiva" pitchFamily="66" charset="0"/>
              </a:rPr>
              <a:t>«Предмет математики настолько серьезен, что полезно не упускать случая, сделать его немного занимательным»</a:t>
            </a: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>                     </a:t>
            </a:r>
            <a:br>
              <a:rPr lang="ru-RU" altLang="ru-RU" sz="3600" dirty="0" smtClean="0"/>
            </a:br>
            <a:endParaRPr lang="ru-RU" alt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96135" y="5111222"/>
            <a:ext cx="1635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Блез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Паскаль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Картинки по запросу &quot;картинка блез паскаль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r="14805"/>
          <a:stretch/>
        </p:blipFill>
        <p:spPr bwMode="auto">
          <a:xfrm>
            <a:off x="401445" y="1484784"/>
            <a:ext cx="3064326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21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60648"/>
            <a:ext cx="6346033" cy="92333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физкультминутка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8799" y="1484784"/>
            <a:ext cx="63367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002060"/>
                </a:solidFill>
                <a:latin typeface="Monotype Corsiva" pitchFamily="66" charset="0"/>
              </a:rPr>
              <a:t>Мы здоровье </a:t>
            </a:r>
            <a:r>
              <a:rPr lang="ru-RU" alt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сбережём</a:t>
            </a:r>
            <a:r>
              <a:rPr lang="ru-RU" altLang="ru-RU" sz="3200" b="1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altLang="ru-RU" sz="3200" b="1" dirty="0">
                <a:solidFill>
                  <a:srgbClr val="002060"/>
                </a:solidFill>
                <a:latin typeface="Monotype Corsiva" pitchFamily="66" charset="0"/>
              </a:rPr>
              <a:t>И минутку </a:t>
            </a:r>
            <a:r>
              <a:rPr lang="ru-RU" alt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отдохнем</a:t>
            </a:r>
            <a:endParaRPr lang="ru-RU" altLang="ru-RU" sz="3200" b="1" dirty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Раз 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– подняться, потянуться,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Два – нагнуться, разогнуться,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Три – в ладоши, три хлопка, 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Головою  три </a:t>
            </a:r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кивка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 четыре – руки </a:t>
            </a:r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шире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Пять – руками </a:t>
            </a:r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помахать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Шесть – на место тихо сесть</a:t>
            </a:r>
          </a:p>
        </p:txBody>
      </p:sp>
    </p:spTree>
    <p:extLst>
      <p:ext uri="{BB962C8B-B14F-4D97-AF65-F5344CB8AC3E}">
        <p14:creationId xmlns:p14="http://schemas.microsoft.com/office/powerpoint/2010/main" val="157070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8369" y="404664"/>
            <a:ext cx="4211488" cy="792088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ошибку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1630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+3, 2 6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484784"/>
            <a:ext cx="1374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+3,26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484784"/>
            <a:ext cx="1374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+3,26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1868210"/>
            <a:ext cx="1082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2,  5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8814" y="1877562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2,5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92718" y="186821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2,50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30661" y="2465287"/>
            <a:ext cx="13388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3, 5 1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7823" y="2465287"/>
            <a:ext cx="1082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5,31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286" y="246528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5,76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48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7896" y="260648"/>
            <a:ext cx="5256584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звездочку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357313"/>
            <a:ext cx="8229600" cy="474027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endParaRPr lang="ru-RU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3,2 +      = 4,8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- 5,6 = 0,2      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5 +         = 7,35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10,8 -       = 7,7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14813" y="3357563"/>
            <a:ext cx="571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C00000"/>
                </a:solidFill>
              </a:rPr>
              <a:t>*</a:t>
            </a:r>
            <a:endParaRPr lang="ru-RU" altLang="ru-RU" sz="360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357563" y="2786063"/>
            <a:ext cx="636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C00000"/>
                </a:solidFill>
              </a:rPr>
              <a:t>*</a:t>
            </a:r>
            <a:endParaRPr lang="ru-RU" altLang="ru-RU" sz="36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357688" y="2143125"/>
            <a:ext cx="493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C00000"/>
                </a:solidFill>
              </a:rPr>
              <a:t>* </a:t>
            </a:r>
            <a:endParaRPr lang="ru-RU" altLang="ru-RU" sz="36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43375" y="2000250"/>
            <a:ext cx="928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/>
              <a:t>1,6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71813" y="2714625"/>
            <a:ext cx="928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dirty="0"/>
              <a:t>5,8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3357563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/>
              <a:t>2,35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00563" y="4143375"/>
            <a:ext cx="487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</a:rPr>
              <a:t>*</a:t>
            </a:r>
            <a:endParaRPr lang="ru-RU" altLang="ru-RU" b="1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86250" y="4000500"/>
            <a:ext cx="857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/>
              <a:t>3,1</a:t>
            </a:r>
          </a:p>
        </p:txBody>
      </p:sp>
    </p:spTree>
    <p:extLst>
      <p:ext uri="{BB962C8B-B14F-4D97-AF65-F5344CB8AC3E}">
        <p14:creationId xmlns:p14="http://schemas.microsoft.com/office/powerpoint/2010/main" val="92715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9897" y="764704"/>
            <a:ext cx="5841410" cy="62468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Восстановить запятые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186738" cy="154305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Tx/>
              <a:buNone/>
              <a:defRPr/>
            </a:pPr>
            <a:endParaRPr lang="ru-RU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eaLnBrk="1" hangingPunct="1">
              <a:buFontTx/>
              <a:buNone/>
              <a:defRPr/>
            </a:pPr>
            <a:endParaRPr lang="ru-RU" dirty="0" smtClean="0"/>
          </a:p>
          <a:p>
            <a:pPr algn="ctr" eaLnBrk="1" hangingPunct="1">
              <a:buFontTx/>
              <a:buNone/>
              <a:defRPr/>
            </a:pPr>
            <a:r>
              <a:rPr lang="ru-RU" dirty="0" smtClean="0"/>
              <a:t>	</a:t>
            </a:r>
          </a:p>
          <a:p>
            <a:pPr algn="ctr" eaLnBrk="1" hangingPunct="1">
              <a:buFontTx/>
              <a:buNone/>
              <a:defRPr/>
            </a:pPr>
            <a:endParaRPr lang="ru-RU" dirty="0" smtClean="0"/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251520" y="1988840"/>
            <a:ext cx="40719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7,39 + 4,48 = 1187   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5,61 -  0,41= 52	</a:t>
            </a:r>
            <a:r>
              <a:rPr lang="ru-RU" altLang="ru-RU" sz="3600" dirty="0"/>
              <a:t>                         </a:t>
            </a:r>
          </a:p>
        </p:txBody>
      </p:sp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4612082" y="1988979"/>
            <a:ext cx="320027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20,3-48=15,5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 + 18 = 7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47592" y="1998004"/>
            <a:ext cx="428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,</a:t>
            </a:r>
            <a:r>
              <a:rPr lang="ru-RU" altLang="ru-RU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62240" y="2792045"/>
            <a:ext cx="571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,</a:t>
            </a:r>
            <a:r>
              <a:rPr lang="ru-RU" altLang="ru-RU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147990" y="1942078"/>
            <a:ext cx="428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,</a:t>
            </a:r>
            <a:r>
              <a:rPr lang="ru-RU" altLang="ru-RU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676154" y="2963496"/>
            <a:ext cx="500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63979" y="2941100"/>
            <a:ext cx="4571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,</a:t>
            </a:r>
          </a:p>
        </p:txBody>
      </p:sp>
      <p:sp>
        <p:nvSpPr>
          <p:cNvPr id="15" name="Прямоугольник 1"/>
          <p:cNvSpPr>
            <a:spLocks noChangeArrowheads="1"/>
          </p:cNvSpPr>
          <p:nvPr/>
        </p:nvSpPr>
        <p:spPr bwMode="auto">
          <a:xfrm>
            <a:off x="323528" y="3775033"/>
            <a:ext cx="410445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+ 18 = 5</a:t>
            </a:r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+ 108 = 408</a:t>
            </a:r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 + 17 = 212</a:t>
            </a:r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12082" y="3827404"/>
            <a:ext cx="3128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736 – 336 = 4</a:t>
            </a:r>
            <a:b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57 – 4 =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781237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3781237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33936" y="4362906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0369" y="491169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911691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59657" y="3827404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682" y="3792054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64099" y="4362906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4372779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3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0" t="11698" r="24698" b="24218"/>
          <a:stretch/>
        </p:blipFill>
        <p:spPr bwMode="auto">
          <a:xfrm>
            <a:off x="1043608" y="1196752"/>
            <a:ext cx="5544616" cy="39702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332656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sz="4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лнце 2">
            <a:hlinkClick r:id="rId3" action="ppaction://hlinkfile"/>
          </p:cNvPr>
          <p:cNvSpPr/>
          <p:nvPr/>
        </p:nvSpPr>
        <p:spPr>
          <a:xfrm>
            <a:off x="3419872" y="3933056"/>
            <a:ext cx="792088" cy="720080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8"/>
          <p:cNvSpPr>
            <a:spLocks noChangeArrowheads="1"/>
          </p:cNvSpPr>
          <p:nvPr/>
        </p:nvSpPr>
        <p:spPr bwMode="auto">
          <a:xfrm>
            <a:off x="683568" y="1484784"/>
            <a:ext cx="72437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Какую цель мы ставили в начале урока?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Что нового вы  узнали на уроке?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Наша цель достигнута?</a:t>
            </a:r>
            <a:b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Что нам помогло справиться с заданиями?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Были ли у вас  затруднения?</a:t>
            </a:r>
            <a:b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Какие знания нам пригодились при выполнении заданий на уроке?</a:t>
            </a:r>
            <a:b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altLang="ru-RU" dirty="0">
                <a:solidFill>
                  <a:srgbClr val="002060"/>
                </a:solidFill>
                <a:latin typeface="Monotype Corsiva" pitchFamily="66" charset="0"/>
              </a:rPr>
              <a:t>Как вы можете оценить свою работу?</a:t>
            </a:r>
            <a:endParaRPr lang="ru-RU" altLang="ru-RU" dirty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2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468313" y="909995"/>
            <a:ext cx="7488237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800" dirty="0">
                <a:solidFill>
                  <a:srgbClr val="002060"/>
                </a:solidFill>
                <a:latin typeface="Monotype Corsiva" pitchFamily="66" charset="0"/>
              </a:rPr>
              <a:t>Записать алгоритм в тетрадях и выучить</a:t>
            </a: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800" b="1" dirty="0">
                <a:solidFill>
                  <a:srgbClr val="002060"/>
                </a:solidFill>
                <a:latin typeface="Monotype Corsiva" pitchFamily="66" charset="0"/>
              </a:rPr>
              <a:t>№ 674, 675, 676 стр. 214 учебник</a:t>
            </a: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sz="2800" u="sng" dirty="0">
                <a:solidFill>
                  <a:srgbClr val="002060"/>
                </a:solidFill>
                <a:latin typeface="Monotype Corsiva" pitchFamily="66" charset="0"/>
              </a:rPr>
              <a:t>Творческое поисковое задание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: </a:t>
            </a:r>
            <a:r>
              <a:rPr lang="ru-RU" altLang="ru-RU" sz="2800" dirty="0" smtClean="0">
                <a:latin typeface="Monotype Corsiva" pitchFamily="66" charset="0"/>
              </a:rPr>
              <a:t>Придумать </a:t>
            </a:r>
            <a:r>
              <a:rPr lang="ru-RU" altLang="ru-RU" sz="2800" dirty="0">
                <a:latin typeface="Monotype Corsiva" pitchFamily="66" charset="0"/>
              </a:rPr>
              <a:t>и красиво оформить на альбомном листе задачу, которая была бы решена с помощью сложения и вычитания десятичных дробей, записать на листок условие задачи и нарисовать рисунок (картину) по этому условию, записать её решение. Постарайтесь, чтобы ваша задача понравилась одноклассникам, чтобы данные в условии соответствовали реальности.</a:t>
            </a:r>
            <a:endParaRPr lang="ru-RU" alt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1753842" y="332656"/>
            <a:ext cx="3543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Домашнее задание:</a:t>
            </a:r>
          </a:p>
        </p:txBody>
      </p:sp>
      <p:pic>
        <p:nvPicPr>
          <p:cNvPr id="17412" name="Picture 4" descr="j04282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16359"/>
            <a:ext cx="182086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34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187450" y="476250"/>
            <a:ext cx="6511925" cy="1081088"/>
          </a:xfrm>
        </p:spPr>
        <p:txBody>
          <a:bodyPr/>
          <a:lstStyle/>
          <a:p>
            <a:r>
              <a:rPr lang="ru-RU" altLang="ru-RU" smtClean="0">
                <a:solidFill>
                  <a:srgbClr val="002060"/>
                </a:solidFill>
                <a:latin typeface="Monotype Corsiva" pitchFamily="66" charset="0"/>
              </a:rPr>
              <a:t>Таблица – ведомость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91631524"/>
              </p:ext>
            </p:extLst>
          </p:nvPr>
        </p:nvGraphicFramePr>
        <p:xfrm>
          <a:off x="-108520" y="2204864"/>
          <a:ext cx="7920880" cy="3702047"/>
        </p:xfrm>
        <a:graphic>
          <a:graphicData uri="http://schemas.openxmlformats.org/drawingml/2006/table">
            <a:tbl>
              <a:tblPr/>
              <a:tblGrid>
                <a:gridCol w="546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9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34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15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Работа на уроке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Баллы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ученика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Баллы</a:t>
                      </a:r>
                      <a:endParaRPr kumimoji="0" lang="en-US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учителя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7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«Устный счет»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7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Решение обратных задач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7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Решение задачи на определение площади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7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Работа в группе. Составление алгоритма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3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Работа в группе.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Самостоятельная работа. Работа в парах.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8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6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9512" y="585308"/>
            <a:ext cx="72007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40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Рефлексия: “Незаконченные фразы”</a:t>
            </a:r>
          </a:p>
        </p:txBody>
      </p:sp>
      <p:sp>
        <p:nvSpPr>
          <p:cNvPr id="10" name="Содержимое 8"/>
          <p:cNvSpPr txBox="1">
            <a:spLocks/>
          </p:cNvSpPr>
          <p:nvPr/>
        </p:nvSpPr>
        <p:spPr>
          <a:xfrm>
            <a:off x="555698" y="1493365"/>
            <a:ext cx="6448425" cy="387985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indent="-342900" defTabSz="457200" fontAlgn="auto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kk-KZ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этого я умел: ............................................................... .</a:t>
            </a:r>
            <a:endParaRPr lang="ru-RU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defTabSz="457200" fontAlgn="auto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kk-KZ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научился: ............................................................... .</a:t>
            </a:r>
            <a:endParaRPr lang="ru-RU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defTabSz="457200" fontAlgn="auto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kk-KZ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групповй работы я понял: .............................................................. . </a:t>
            </a:r>
            <a:endParaRPr lang="ru-RU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defTabSz="457200" fontAlgn="auto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kk-KZ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сегодняшней теме мне осталось неясным: ................................................... </a:t>
            </a:r>
            <a:r>
              <a:rPr lang="kk-KZ" sz="3300" dirty="0">
                <a:solidFill>
                  <a:srgbClr val="002060"/>
                </a:solidFill>
                <a:latin typeface="+mn-lt"/>
                <a:cs typeface="+mn-cs"/>
              </a:rPr>
              <a:t>.</a:t>
            </a:r>
            <a:endParaRPr lang="ru-RU" sz="33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pic>
        <p:nvPicPr>
          <p:cNvPr id="4" name="Picture 2" descr="http://900igr.net/datai/literatura/Oseeva-Volshebnoe-slovo/0011-013-Domashnee-zadanie-stranitsa-87-92-vyrazitelnoe-chte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6" y="5157192"/>
            <a:ext cx="957904" cy="115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83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620688"/>
            <a:ext cx="6408712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u="sng" dirty="0" smtClean="0">
                <a:solidFill>
                  <a:srgbClr val="002060"/>
                </a:solidFill>
                <a:latin typeface="Monotype Corsiva" pitchFamily="66" charset="0"/>
              </a:rPr>
              <a:t>Древнегреческий ученый Фалес </a:t>
            </a:r>
            <a:br>
              <a:rPr lang="ru-RU" altLang="ru-RU" b="1" u="sng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altLang="ru-RU" b="1" u="sng" dirty="0" smtClean="0">
                <a:solidFill>
                  <a:srgbClr val="002060"/>
                </a:solidFill>
                <a:latin typeface="Monotype Corsiva" pitchFamily="66" charset="0"/>
              </a:rPr>
              <a:t>сказал: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1452" y="2132856"/>
            <a:ext cx="8452052" cy="2736303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«Что быстрее всего</a:t>
            </a:r>
            <a:r>
              <a:rPr lang="en-US" altLang="ru-RU" dirty="0" smtClean="0">
                <a:solidFill>
                  <a:srgbClr val="002060"/>
                </a:solidFill>
              </a:rPr>
              <a:t>? </a:t>
            </a:r>
            <a:r>
              <a:rPr lang="ru-RU" altLang="ru-RU" dirty="0" smtClean="0">
                <a:solidFill>
                  <a:srgbClr val="002060"/>
                </a:solidFill>
              </a:rPr>
              <a:t>– </a:t>
            </a:r>
            <a:r>
              <a:rPr lang="ru-RU" altLang="ru-RU" b="1" dirty="0" smtClean="0">
                <a:solidFill>
                  <a:srgbClr val="00B050"/>
                </a:solidFill>
              </a:rPr>
              <a:t>Ум</a:t>
            </a:r>
            <a:endParaRPr lang="ru-RU" altLang="ru-RU" dirty="0" smtClean="0">
              <a:solidFill>
                <a:srgbClr val="00B050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Что мудрее всего</a:t>
            </a:r>
            <a:r>
              <a:rPr lang="en-US" altLang="ru-RU" dirty="0" smtClean="0">
                <a:solidFill>
                  <a:srgbClr val="002060"/>
                </a:solidFill>
              </a:rPr>
              <a:t>?    </a:t>
            </a:r>
            <a:r>
              <a:rPr lang="ru-RU" altLang="ru-RU" dirty="0" smtClean="0">
                <a:solidFill>
                  <a:srgbClr val="002060"/>
                </a:solidFill>
              </a:rPr>
              <a:t> – </a:t>
            </a:r>
            <a:r>
              <a:rPr lang="ru-RU" altLang="ru-RU" b="1" dirty="0" smtClean="0">
                <a:solidFill>
                  <a:srgbClr val="00B050"/>
                </a:solidFill>
              </a:rPr>
              <a:t>Время</a:t>
            </a:r>
            <a:endParaRPr lang="ru-RU" altLang="ru-RU" dirty="0" smtClean="0">
              <a:solidFill>
                <a:srgbClr val="002060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Что приятнее всего</a:t>
            </a:r>
            <a:r>
              <a:rPr lang="en-US" altLang="ru-RU" dirty="0" smtClean="0">
                <a:solidFill>
                  <a:srgbClr val="002060"/>
                </a:solidFill>
              </a:rPr>
              <a:t>?</a:t>
            </a:r>
            <a:r>
              <a:rPr lang="ru-RU" altLang="ru-RU" dirty="0" smtClean="0">
                <a:solidFill>
                  <a:srgbClr val="002060"/>
                </a:solidFill>
              </a:rPr>
              <a:t> – </a:t>
            </a:r>
            <a:r>
              <a:rPr lang="ru-RU" altLang="ru-RU" b="1" dirty="0" smtClean="0">
                <a:solidFill>
                  <a:srgbClr val="00B050"/>
                </a:solidFill>
              </a:rPr>
              <a:t>Достичь желаемого</a:t>
            </a:r>
            <a:r>
              <a:rPr lang="ru-RU" altLang="ru-RU" dirty="0" smtClean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5" name="Picture 2" descr="Картинки по запросу &quot;картинки фалес милетский&quot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5886"/>
          <a:stretch/>
        </p:blipFill>
        <p:spPr bwMode="auto">
          <a:xfrm>
            <a:off x="6516216" y="332655"/>
            <a:ext cx="1944216" cy="28089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39205" y="4437112"/>
            <a:ext cx="81371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4400" b="1" i="1" dirty="0">
                <a:solidFill>
                  <a:srgbClr val="00B050"/>
                </a:solidFill>
                <a:latin typeface="Monotype Corsiva" panose="03010101010201010101" pitchFamily="66" charset="0"/>
              </a:rPr>
              <a:t>Спасибо за хорошую работу на уроке!</a:t>
            </a:r>
          </a:p>
        </p:txBody>
      </p:sp>
    </p:spTree>
    <p:extLst>
      <p:ext uri="{BB962C8B-B14F-4D97-AF65-F5344CB8AC3E}">
        <p14:creationId xmlns:p14="http://schemas.microsoft.com/office/powerpoint/2010/main" val="100618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4"/>
          <p:cNvGrpSpPr>
            <a:grpSpLocks/>
          </p:cNvGrpSpPr>
          <p:nvPr/>
        </p:nvGrpSpPr>
        <p:grpSpPr bwMode="auto">
          <a:xfrm>
            <a:off x="-15875" y="-6350"/>
            <a:ext cx="9323388" cy="6669088"/>
            <a:chOff x="158" y="119"/>
            <a:chExt cx="5444" cy="4065"/>
          </a:xfrm>
        </p:grpSpPr>
        <p:grpSp>
          <p:nvGrpSpPr>
            <p:cNvPr id="4106" name="Group 7"/>
            <p:cNvGrpSpPr>
              <a:grpSpLocks/>
            </p:cNvGrpSpPr>
            <p:nvPr/>
          </p:nvGrpSpPr>
          <p:grpSpPr bwMode="auto">
            <a:xfrm>
              <a:off x="158" y="119"/>
              <a:ext cx="5444" cy="1451"/>
              <a:chOff x="158" y="346"/>
              <a:chExt cx="5444" cy="1451"/>
            </a:xfrm>
          </p:grpSpPr>
          <p:pic>
            <p:nvPicPr>
              <p:cNvPr id="4109" name="Picture 5" descr="img1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97"/>
              <a:stretch>
                <a:fillRect/>
              </a:stretch>
            </p:blipFill>
            <p:spPr bwMode="auto">
              <a:xfrm>
                <a:off x="1474" y="346"/>
                <a:ext cx="4128" cy="1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10" name="Rectangle 6"/>
              <p:cNvSpPr>
                <a:spLocks noChangeArrowheads="1"/>
              </p:cNvSpPr>
              <p:nvPr/>
            </p:nvSpPr>
            <p:spPr bwMode="auto">
              <a:xfrm>
                <a:off x="158" y="346"/>
                <a:ext cx="1332" cy="14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4111" name="Picture 4" descr="ELEPHANT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" y="436"/>
                <a:ext cx="1079" cy="1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07" name="Picture 9" descr="img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661"/>
              <a:ext cx="5398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8" name="Rectangle 10"/>
            <p:cNvSpPr>
              <a:spLocks noChangeArrowheads="1"/>
            </p:cNvSpPr>
            <p:nvPr/>
          </p:nvSpPr>
          <p:spPr bwMode="auto">
            <a:xfrm>
              <a:off x="158" y="3113"/>
              <a:ext cx="5398" cy="10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4099" name="Group 25"/>
          <p:cNvGrpSpPr>
            <a:grpSpLocks/>
          </p:cNvGrpSpPr>
          <p:nvPr/>
        </p:nvGrpSpPr>
        <p:grpSpPr bwMode="auto">
          <a:xfrm>
            <a:off x="234950" y="4470400"/>
            <a:ext cx="8440738" cy="2376488"/>
            <a:chOff x="703" y="1888"/>
            <a:chExt cx="4442" cy="1996"/>
          </a:xfrm>
        </p:grpSpPr>
        <p:sp>
          <p:nvSpPr>
            <p:cNvPr id="4100" name="Rectangle 6"/>
            <p:cNvSpPr>
              <a:spLocks noChangeArrowheads="1"/>
            </p:cNvSpPr>
            <p:nvPr/>
          </p:nvSpPr>
          <p:spPr bwMode="auto">
            <a:xfrm>
              <a:off x="703" y="2570"/>
              <a:ext cx="4442" cy="1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i="1">
                <a:solidFill>
                  <a:srgbClr val="FFFF99"/>
                </a:solidFill>
              </a:endParaRPr>
            </a:p>
          </p:txBody>
        </p:sp>
        <p:sp>
          <p:nvSpPr>
            <p:cNvPr id="4101" name="Rectangle 7"/>
            <p:cNvSpPr>
              <a:spLocks noChangeArrowheads="1"/>
            </p:cNvSpPr>
            <p:nvPr/>
          </p:nvSpPr>
          <p:spPr bwMode="auto">
            <a:xfrm>
              <a:off x="703" y="2542"/>
              <a:ext cx="729" cy="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12000" b="1" i="1">
                  <a:solidFill>
                    <a:srgbClr val="0000FF"/>
                  </a:solidFill>
                  <a:cs typeface="Times New Roman" pitchFamily="18" charset="0"/>
                </a:rPr>
                <a:t>2</a:t>
              </a:r>
              <a:r>
                <a:rPr lang="ru-RU" altLang="ru-RU" sz="3600" b="1" i="1">
                  <a:cs typeface="Times New Roman" pitchFamily="18" charset="0"/>
                </a:rPr>
                <a:t> </a:t>
              </a:r>
              <a:endParaRPr lang="ru-RU" altLang="ru-RU" i="1"/>
            </a:p>
          </p:txBody>
        </p:sp>
        <p:sp>
          <p:nvSpPr>
            <p:cNvPr id="4102" name="Rectangle 9"/>
            <p:cNvSpPr>
              <a:spLocks noChangeArrowheads="1"/>
            </p:cNvSpPr>
            <p:nvPr/>
          </p:nvSpPr>
          <p:spPr bwMode="auto">
            <a:xfrm>
              <a:off x="4073" y="2526"/>
              <a:ext cx="967" cy="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3600" b="1" i="1">
                  <a:cs typeface="Times New Roman" pitchFamily="18" charset="0"/>
                </a:rPr>
                <a:t> </a:t>
              </a:r>
              <a:r>
                <a:rPr lang="ru-RU" altLang="ru-RU" sz="12000" b="1" i="1">
                  <a:solidFill>
                    <a:srgbClr val="0000FF"/>
                  </a:solidFill>
                  <a:cs typeface="Times New Roman" pitchFamily="18" charset="0"/>
                </a:rPr>
                <a:t>И</a:t>
              </a:r>
              <a:r>
                <a:rPr lang="ru-RU" altLang="ru-RU" sz="1100" i="1"/>
                <a:t> </a:t>
              </a:r>
              <a:endParaRPr lang="ru-RU" altLang="ru-RU" i="1"/>
            </a:p>
          </p:txBody>
        </p:sp>
        <p:sp>
          <p:nvSpPr>
            <p:cNvPr id="4103" name="Text Box 10"/>
            <p:cNvSpPr txBox="1">
              <a:spLocks noChangeArrowheads="1"/>
            </p:cNvSpPr>
            <p:nvPr/>
          </p:nvSpPr>
          <p:spPr bwMode="auto">
            <a:xfrm>
              <a:off x="1117" y="2002"/>
              <a:ext cx="920" cy="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0" b="1">
                  <a:solidFill>
                    <a:srgbClr val="FF0000"/>
                  </a:solidFill>
                </a:rPr>
                <a:t>,,</a:t>
              </a:r>
            </a:p>
          </p:txBody>
        </p:sp>
        <p:sp>
          <p:nvSpPr>
            <p:cNvPr id="4104" name="Text Box 11"/>
            <p:cNvSpPr txBox="1">
              <a:spLocks noChangeArrowheads="1"/>
            </p:cNvSpPr>
            <p:nvPr/>
          </p:nvSpPr>
          <p:spPr bwMode="auto">
            <a:xfrm>
              <a:off x="3153" y="1888"/>
              <a:ext cx="920" cy="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0" b="1">
                  <a:solidFill>
                    <a:srgbClr val="FF0000"/>
                  </a:solidFill>
                </a:rPr>
                <a:t>,,</a:t>
              </a:r>
            </a:p>
          </p:txBody>
        </p:sp>
        <p:pic>
          <p:nvPicPr>
            <p:cNvPr id="4105" name="Picture 24" descr="ROBOT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8" y="2750"/>
              <a:ext cx="974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73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592380"/>
              </p:ext>
            </p:extLst>
          </p:nvPr>
        </p:nvGraphicFramePr>
        <p:xfrm>
          <a:off x="395536" y="1196752"/>
          <a:ext cx="2880319" cy="84124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78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06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2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 А)   7,45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    +32,60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…………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>
                          <a:effectLst/>
                        </a:rPr>
                        <a:t>Б)   7,45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>
                          <a:effectLst/>
                        </a:rPr>
                        <a:t>  +32,  6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…………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В) 7,45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+   32,6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……….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Г) Свой ответ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Rectangle 1"/>
          <p:cNvSpPr>
            <a:spLocks noChangeArrowheads="1"/>
          </p:cNvSpPr>
          <p:nvPr/>
        </p:nvSpPr>
        <p:spPr bwMode="auto">
          <a:xfrm>
            <a:off x="179512" y="188640"/>
            <a:ext cx="3744416" cy="67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Выберите верную запись сложения чисел 7,45 и 32,6 в столбик: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b="1" dirty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При сложении чисел 3,571 и 4,429 получили 8.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нет            Б) да          В) не знаю   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Найдите сумму чисел 132,1 и 23,85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108,25       Б) 37,06     В) 155,95 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4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.Найти разность чисел  43,7 на 8,73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34,34       Б) 34,97     В) 35,03  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5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.Найдите значение выражения 15,37 + а, если а = 2,9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15,66      Б) 18,27      В) 22,46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6.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Найдите значение выражения а - 12,8, если а = 40,4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А)27,6         Б) 28,6         в) 53,2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9" name="Таблица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63450"/>
              </p:ext>
            </p:extLst>
          </p:nvPr>
        </p:nvGraphicFramePr>
        <p:xfrm>
          <a:off x="4355976" y="1196752"/>
          <a:ext cx="3024338" cy="72008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792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 А)   7, 31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   + 52, 70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   ……….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Б)     7, 31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    +52,   7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…………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В)    7, 31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    +  52, 7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 smtClean="0">
                          <a:effectLst/>
                        </a:rPr>
                        <a:t>…………</a:t>
                      </a:r>
                      <a:endParaRPr lang="ru-RU" sz="11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>
                          <a:effectLst/>
                        </a:rPr>
                        <a:t>Г) Свой </a:t>
                      </a:r>
                      <a:endParaRPr lang="ru-RU" sz="12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200" dirty="0" smtClean="0">
                          <a:effectLst/>
                        </a:rPr>
                        <a:t>ответ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0" name="Rectangle 2"/>
          <p:cNvSpPr>
            <a:spLocks noChangeArrowheads="1"/>
          </p:cNvSpPr>
          <p:nvPr/>
        </p:nvSpPr>
        <p:spPr bwMode="auto">
          <a:xfrm>
            <a:off x="4139952" y="186911"/>
            <a:ext cx="3672408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Выберите верную запись сложения чисел 7,31 и 52,7 в столбик: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endParaRPr lang="ru-RU" altLang="ru-RU" sz="1600" b="1" dirty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При сложении чисел 5,529 и 4,471 получили 10.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нет         Б) да         В) не знаю  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.Найдите сумму чисел 132,1 и 23,75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108,35   Б) 36,96     В) 155,85  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4.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Найти разность чисел  62,8 на 9,56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63,36    Б) 53,24   В) 52,52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5.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Найдите значение выражения 13,27 + а, если а = 2,8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 13,55    Б) 16,07   В) 23,35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6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.Найдите значение выражения а - 21,8, если а = 50,4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А)28,6    Б) 29,6    в) 72,2    Г) свой ответ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119119"/>
              </p:ext>
            </p:extLst>
          </p:nvPr>
        </p:nvGraphicFramePr>
        <p:xfrm>
          <a:off x="755576" y="1268760"/>
          <a:ext cx="3759200" cy="126187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69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4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задания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ответа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44459"/>
              </p:ext>
            </p:extLst>
          </p:nvPr>
        </p:nvGraphicFramePr>
        <p:xfrm>
          <a:off x="769374" y="3861048"/>
          <a:ext cx="3759200" cy="126187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69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4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задания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ответа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5576" y="530382"/>
            <a:ext cx="1221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</a:pPr>
            <a:r>
              <a:rPr lang="ru-RU" alt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212976"/>
            <a:ext cx="1221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50900" algn="l"/>
              </a:tabLst>
            </a:pPr>
            <a:r>
              <a:rPr lang="ru-RU" alt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22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7128792" cy="1440160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Тема урока: «Сложение </a:t>
            </a:r>
            <a:r>
              <a:rPr lang="ru-RU" sz="4000" dirty="0">
                <a:solidFill>
                  <a:srgbClr val="002060"/>
                </a:solidFill>
                <a:latin typeface="Monotype Corsiva" panose="03010101010201010101" pitchFamily="66" charset="0"/>
              </a:rPr>
              <a:t>и вычитание десятичных </a:t>
            </a:r>
            <a:r>
              <a:rPr lang="ru-RU" sz="4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дробей»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151" y="2780928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Цель урока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познакомятся с приёмами выполнения сложения и вычитания десятичных  дробей;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поймут, что сложение и вычитание дробей выполняется поразрядно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377" y="260648"/>
            <a:ext cx="63968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Запланировали на 8 марта девочкам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купить 4,52 кг конфет, а мальчикам 2,3 кг.  Ваша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посчитать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сколько всего кг конфет нам нужно купить. Ну, а мальчиков, наверное, интересует вопрос, а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сколько кг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получат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чем девочки? Давайте попробуем решить эту задачу! </a:t>
            </a:r>
          </a:p>
        </p:txBody>
      </p:sp>
      <p:pic>
        <p:nvPicPr>
          <p:cNvPr id="1026" name="Picture 2" descr="Картинки по запросу &quot;картинки конфет акконд в вазе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26" y="4154985"/>
            <a:ext cx="2439052" cy="251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Картинки по запросу &quot;картинки конфет акконд в вазе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41080"/>
            <a:ext cx="4332368" cy="2438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Картинки по запросу &quot;картинки конфет акконд в вазе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9630"/>
            <a:ext cx="1735140" cy="1460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395536" y="1052736"/>
            <a:ext cx="7776864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Уравнивают в десятичных дробях количество знаков после запятой</a:t>
            </a:r>
            <a:r>
              <a:rPr lang="kk-KZ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kk-KZ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Знают правило чтения десятичной дроби;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kk-KZ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Использую правило сравнения десятичных дробей </a:t>
            </a:r>
            <a:r>
              <a:rPr lang="kk-KZ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Умеют переводить 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десятичные дроби в смешанную форму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kk-KZ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Знают правило умножения десятичной дроби на 10;100;...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kk-KZ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Знают правило деления десятичной дроби на 10;100...</a:t>
            </a:r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1414195" y="188640"/>
            <a:ext cx="38459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2060"/>
                </a:solidFill>
                <a:latin typeface="Monotype Corsiva" pitchFamily="66" charset="0"/>
              </a:rPr>
              <a:t>Критерии </a:t>
            </a:r>
            <a:r>
              <a:rPr lang="ru-RU" alt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успеха</a:t>
            </a:r>
            <a:endParaRPr lang="ru-RU" altLang="ru-RU" sz="4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0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51520" y="188913"/>
            <a:ext cx="812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8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Краткие вопросы: </a:t>
            </a:r>
            <a:r>
              <a:rPr lang="kk-KZ" alt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Стратегия </a:t>
            </a:r>
            <a:r>
              <a:rPr lang="kk-KZ" altLang="ru-RU" sz="28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«Мозговой штурм» </a:t>
            </a:r>
            <a:endParaRPr lang="ru-RU" altLang="ru-RU" sz="28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12373"/>
            <a:ext cx="698400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определения следующих понятий: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уравнять в десятичных дробях количество знаков после запятой</a:t>
            </a: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kk-KZ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сравнить десятичные дроби;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kk-KZ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 десятичной дроби на 10;100;...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деления десятичной дроби на 10;100</a:t>
            </a:r>
            <a:r>
              <a:rPr lang="kk-KZ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altLang="ru-RU" sz="24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24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Переведите </a:t>
            </a:r>
            <a:r>
              <a:rPr lang="ru-RU" altLang="ru-RU" sz="24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десятичные дроби в смешанную форму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15633" y="4333746"/>
            <a:ext cx="719466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4,52 и 2,3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можно выделить из каждой десятичной дроби?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-Назовите целую часть, дробную часть.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-Уравняйте количество знаков после запятой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-Переведите десятичные дроби в смешанную форму.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19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330430" y="1412776"/>
            <a:ext cx="7272808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сложить (вычесть) десятичные дроби, нужно: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уравнять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этих дробях количество знаков после запятой;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записать их друг под другом так, чтобы запятая была записана под запятой;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выполнить сложение (вычитание), не обращая внимания на запятую;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поставить в ответе запятую под запятой в данных дробях.</a:t>
            </a:r>
          </a:p>
        </p:txBody>
      </p:sp>
    </p:spTree>
    <p:extLst>
      <p:ext uri="{BB962C8B-B14F-4D97-AF65-F5344CB8AC3E}">
        <p14:creationId xmlns:p14="http://schemas.microsoft.com/office/powerpoint/2010/main" val="424847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26079"/>
              </p:ext>
            </p:extLst>
          </p:nvPr>
        </p:nvGraphicFramePr>
        <p:xfrm>
          <a:off x="179513" y="204560"/>
          <a:ext cx="8712968" cy="6517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8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0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15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7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этапа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Алгоритм сложения (вычитания) десятичных дробей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 +2,3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4,52 - 2,3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0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уравнять в дробях количество знаков после запятой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 и  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 и  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записать дроби друг под другом так, чтобы запятая была записана под запятой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+4,52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2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выполнить сложение (вычитание), не обращая внимание на запятую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+4,52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2,30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6 82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2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поставить в ответе запятую под запятой в данных дробях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+4,52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6,82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1715" algn="l"/>
                        </a:tabLs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4,52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61" marR="546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7" name="Прямоугольник 106"/>
          <p:cNvSpPr/>
          <p:nvPr/>
        </p:nvSpPr>
        <p:spPr>
          <a:xfrm>
            <a:off x="5663144" y="1316774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7267627" y="2155036"/>
            <a:ext cx="144016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5642774" y="2155036"/>
            <a:ext cx="1440160" cy="11706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7306587" y="1324422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5663144" y="5081626"/>
            <a:ext cx="1440160" cy="15877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7277812" y="5090228"/>
            <a:ext cx="1440160" cy="1579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5652120" y="3437099"/>
            <a:ext cx="1440160" cy="15040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7300187" y="3425146"/>
            <a:ext cx="1440160" cy="1516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332656"/>
            <a:ext cx="2016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«Муха»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38649"/>
              </p:ext>
            </p:extLst>
          </p:nvPr>
        </p:nvGraphicFramePr>
        <p:xfrm>
          <a:off x="1802405" y="2564904"/>
          <a:ext cx="4724794" cy="27801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8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8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7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82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49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649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649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379657" y="6044777"/>
            <a:ext cx="8941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Б2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8281" y="6044777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А1 Б2;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15674" y="6065402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Б1 А2;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5991192"/>
            <a:ext cx="9973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В1 В2;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69444" y="6036241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Б2 А3;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49773" y="6045033"/>
            <a:ext cx="9957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Б3 В3;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22721" y="5991192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В3 А3;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794321"/>
            <a:ext cx="7344816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следить за движением мухи, которая перелетает с клетки на клетку.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 только координаты клетки, а число не произношу вслух. Вы должны найти сумму чисел, на которые «садилась муха». При этом  если вы согласны с ответом ученика, то хлопаем 3 раза, а если нет, то топаем 3 раза.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1082</Words>
  <Application>Microsoft Office PowerPoint</Application>
  <PresentationFormat>Экран (4:3)</PresentationFormat>
  <Paragraphs>291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Wingdings</vt:lpstr>
      <vt:lpstr>Wingdings 3</vt:lpstr>
      <vt:lpstr>Тема Office</vt:lpstr>
      <vt:lpstr>   «Предмет математики настолько серьезен, что полезно не упускать случая, сделать его немного занимательным»                       </vt:lpstr>
      <vt:lpstr>Презентация PowerPoint</vt:lpstr>
      <vt:lpstr> Тема урока: «Сложение и вычитание десятичных дробей»</vt:lpstr>
      <vt:lpstr>Презентация PowerPoint</vt:lpstr>
      <vt:lpstr>Презентация PowerPoint</vt:lpstr>
      <vt:lpstr>Презентация PowerPoint</vt:lpstr>
      <vt:lpstr>Алгоритм</vt:lpstr>
      <vt:lpstr>Презентация PowerPoint</vt:lpstr>
      <vt:lpstr>Презентация PowerPoint</vt:lpstr>
      <vt:lpstr>Презентация PowerPoint</vt:lpstr>
      <vt:lpstr>Найди ошибку</vt:lpstr>
      <vt:lpstr>Замени звездочку</vt:lpstr>
      <vt:lpstr>Восстановить запятые </vt:lpstr>
      <vt:lpstr>Презентация PowerPoint</vt:lpstr>
      <vt:lpstr>Презентация PowerPoint</vt:lpstr>
      <vt:lpstr>Презентация PowerPoint</vt:lpstr>
      <vt:lpstr>Таблица – ведомость</vt:lpstr>
      <vt:lpstr>Презентация PowerPoint</vt:lpstr>
      <vt:lpstr>Древнегреческий ученый Фалес  сказал: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95</cp:revision>
  <dcterms:created xsi:type="dcterms:W3CDTF">2014-07-09T08:33:20Z</dcterms:created>
  <dcterms:modified xsi:type="dcterms:W3CDTF">2021-11-03T17:55:04Z</dcterms:modified>
</cp:coreProperties>
</file>