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7" r:id="rId2"/>
    <p:sldId id="273" r:id="rId3"/>
    <p:sldId id="274" r:id="rId4"/>
    <p:sldId id="275" r:id="rId5"/>
    <p:sldId id="276" r:id="rId6"/>
    <p:sldId id="280" r:id="rId7"/>
    <p:sldId id="261" r:id="rId8"/>
    <p:sldId id="256" r:id="rId9"/>
    <p:sldId id="258" r:id="rId10"/>
    <p:sldId id="259" r:id="rId11"/>
    <p:sldId id="279" r:id="rId12"/>
    <p:sldId id="260" r:id="rId13"/>
    <p:sldId id="262" r:id="rId14"/>
    <p:sldId id="263" r:id="rId15"/>
    <p:sldId id="264" r:id="rId16"/>
    <p:sldId id="265" r:id="rId17"/>
    <p:sldId id="266" r:id="rId18"/>
    <p:sldId id="278" r:id="rId19"/>
    <p:sldId id="269" r:id="rId20"/>
    <p:sldId id="267" r:id="rId21"/>
    <p:sldId id="268" r:id="rId22"/>
    <p:sldId id="277" r:id="rId23"/>
    <p:sldId id="270" r:id="rId24"/>
    <p:sldId id="271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004" autoAdjust="0"/>
  </p:normalViewPr>
  <p:slideViewPr>
    <p:cSldViewPr>
      <p:cViewPr varScale="1">
        <p:scale>
          <a:sx n="71" d="100"/>
          <a:sy n="71" d="100"/>
        </p:scale>
        <p:origin x="-76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A025F5-E9A7-4F12-8C9F-ECF444DD0A17}" type="datetimeFigureOut">
              <a:rPr lang="ru-RU" smtClean="0"/>
              <a:pPr/>
              <a:t>11.09.2021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9E2022-66A0-4E66-A63F-C5DC47C1B6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74768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30E11-84D0-4122-B29E-8C1F06EB0F4B}" type="datetimeFigureOut">
              <a:rPr lang="ru-RU" smtClean="0"/>
              <a:pPr/>
              <a:t>11.09.2021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C6951-2C2B-4CC6-A751-52E38C1F9B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7560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30E11-84D0-4122-B29E-8C1F06EB0F4B}" type="datetimeFigureOut">
              <a:rPr lang="ru-RU" smtClean="0"/>
              <a:pPr/>
              <a:t>11.09.2021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C6951-2C2B-4CC6-A751-52E38C1F9B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66114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30E11-84D0-4122-B29E-8C1F06EB0F4B}" type="datetimeFigureOut">
              <a:rPr lang="ru-RU" smtClean="0"/>
              <a:pPr/>
              <a:t>11.09.2021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C6951-2C2B-4CC6-A751-52E38C1F9B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471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30E11-84D0-4122-B29E-8C1F06EB0F4B}" type="datetimeFigureOut">
              <a:rPr lang="ru-RU" smtClean="0"/>
              <a:pPr/>
              <a:t>11.09.2021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C6951-2C2B-4CC6-A751-52E38C1F9B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0008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30E11-84D0-4122-B29E-8C1F06EB0F4B}" type="datetimeFigureOut">
              <a:rPr lang="ru-RU" smtClean="0"/>
              <a:pPr/>
              <a:t>11.09.2021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C6951-2C2B-4CC6-A751-52E38C1F9B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1184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30E11-84D0-4122-B29E-8C1F06EB0F4B}" type="datetimeFigureOut">
              <a:rPr lang="ru-RU" smtClean="0"/>
              <a:pPr/>
              <a:t>11.09.2021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C6951-2C2B-4CC6-A751-52E38C1F9B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5403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30E11-84D0-4122-B29E-8C1F06EB0F4B}" type="datetimeFigureOut">
              <a:rPr lang="ru-RU" smtClean="0"/>
              <a:pPr/>
              <a:t>11.09.2021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C6951-2C2B-4CC6-A751-52E38C1F9B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4970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30E11-84D0-4122-B29E-8C1F06EB0F4B}" type="datetimeFigureOut">
              <a:rPr lang="ru-RU" smtClean="0"/>
              <a:pPr/>
              <a:t>11.09.2021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C6951-2C2B-4CC6-A751-52E38C1F9B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0380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30E11-84D0-4122-B29E-8C1F06EB0F4B}" type="datetimeFigureOut">
              <a:rPr lang="ru-RU" smtClean="0"/>
              <a:pPr/>
              <a:t>11.09.2021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C6951-2C2B-4CC6-A751-52E38C1F9B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63480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30E11-84D0-4122-B29E-8C1F06EB0F4B}" type="datetimeFigureOut">
              <a:rPr lang="ru-RU" smtClean="0"/>
              <a:pPr/>
              <a:t>11.09.2021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C6951-2C2B-4CC6-A751-52E38C1F9B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7641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30E11-84D0-4122-B29E-8C1F06EB0F4B}" type="datetimeFigureOut">
              <a:rPr lang="ru-RU" smtClean="0"/>
              <a:pPr/>
              <a:t>11.09.2021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C6951-2C2B-4CC6-A751-52E38C1F9B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2097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30E11-84D0-4122-B29E-8C1F06EB0F4B}" type="datetimeFigureOut">
              <a:rPr lang="ru-RU" smtClean="0"/>
              <a:pPr/>
              <a:t>11.09.2021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DC6951-2C2B-4CC6-A751-52E38C1F9B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7663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jpeg"/><Relationship Id="rId4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3.jpeg"/><Relationship Id="rId4" Type="http://schemas.openxmlformats.org/officeDocument/2006/relationships/image" Target="../media/image5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vospital\Desktop\Фон\Презентации\совр. красив\bv100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7222" y="0"/>
            <a:ext cx="950122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00034" y="1340768"/>
            <a:ext cx="7715304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b="1" i="1" dirty="0" smtClean="0">
                <a:ln cmpd="dbl">
                  <a:noFill/>
                </a:ln>
                <a:solidFill>
                  <a:schemeClr val="bg1"/>
                </a:solidFill>
                <a:effectLst/>
                <a:latin typeface="Times New Roman"/>
                <a:ea typeface="Calibri"/>
                <a:cs typeface="Times New Roman"/>
              </a:rPr>
              <a:t>Математический проект «Развитие интеллектуально-личностных способностей детей старшего дошкольного возраста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b="1" i="1" dirty="0" smtClean="0">
                <a:ln cmpd="dbl">
                  <a:noFill/>
                </a:ln>
                <a:solidFill>
                  <a:schemeClr val="bg1"/>
                </a:solidFill>
                <a:effectLst/>
                <a:latin typeface="Times New Roman"/>
                <a:ea typeface="Calibri"/>
                <a:cs typeface="Times New Roman"/>
              </a:rPr>
              <a:t>через интеллектуальные игры»</a:t>
            </a:r>
            <a:endParaRPr lang="ru-RU" sz="3600" i="1" dirty="0">
              <a:ln cmpd="dbl">
                <a:noFill/>
              </a:ln>
              <a:solidFill>
                <a:schemeClr val="bg1"/>
              </a:solidFill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57884" y="5643578"/>
            <a:ext cx="2386524" cy="1039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050" b="1" dirty="0" smtClean="0">
                <a:solidFill>
                  <a:schemeClr val="bg1"/>
                </a:solidFill>
                <a:effectLst/>
                <a:latin typeface="Times New Roman"/>
                <a:ea typeface="Calibri"/>
                <a:cs typeface="Times New Roman"/>
              </a:rPr>
              <a:t>ВЫПОЛНИЛ ВОСПИТАТЕЛЬ </a:t>
            </a:r>
            <a:r>
              <a:rPr lang="ru-RU" sz="1100" b="1" dirty="0" smtClean="0">
                <a:solidFill>
                  <a:schemeClr val="bg1"/>
                </a:solidFill>
                <a:effectLst/>
                <a:latin typeface="Times New Roman"/>
                <a:ea typeface="Calibri"/>
                <a:cs typeface="Times New Roman"/>
              </a:rPr>
              <a:t>ВЫСШЕЙ </a:t>
            </a:r>
            <a:r>
              <a:rPr lang="ru-RU" sz="1050" b="1" dirty="0" smtClean="0">
                <a:solidFill>
                  <a:schemeClr val="bg1"/>
                </a:solidFill>
                <a:effectLst/>
                <a:latin typeface="Times New Roman"/>
                <a:ea typeface="Calibri"/>
                <a:cs typeface="Times New Roman"/>
              </a:rPr>
              <a:t>КВАЛИКФИКАЦИОННОЙ </a:t>
            </a:r>
            <a:r>
              <a:rPr lang="ru-RU" sz="1050" b="1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К</a:t>
            </a:r>
            <a:r>
              <a:rPr lang="ru-RU" sz="1050" b="1" dirty="0" smtClean="0">
                <a:solidFill>
                  <a:schemeClr val="bg1"/>
                </a:solidFill>
                <a:effectLst/>
                <a:latin typeface="Times New Roman"/>
                <a:ea typeface="Calibri"/>
                <a:cs typeface="Times New Roman"/>
              </a:rPr>
              <a:t>АТЕГОРИИ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РОДИЧКИНА Н.Е.</a:t>
            </a:r>
            <a:endParaRPr lang="ru-RU" sz="1100" b="1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15616" y="116633"/>
            <a:ext cx="6912768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chemeClr val="bg1"/>
                </a:solidFill>
                <a:effectLst/>
                <a:latin typeface="Times New Roman"/>
                <a:ea typeface="Calibri"/>
                <a:cs typeface="Times New Roman"/>
              </a:rPr>
              <a:t>Муниципальное</a:t>
            </a:r>
            <a:r>
              <a:rPr lang="en-US" b="1" dirty="0" smtClean="0">
                <a:solidFill>
                  <a:schemeClr val="bg1"/>
                </a:solidFill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ru-RU" b="1" smtClean="0">
                <a:solidFill>
                  <a:schemeClr val="bg1"/>
                </a:solidFill>
                <a:effectLst/>
                <a:latin typeface="Times New Roman"/>
                <a:ea typeface="Calibri"/>
                <a:cs typeface="Times New Roman"/>
              </a:rPr>
              <a:t> бюджетное </a:t>
            </a:r>
            <a:r>
              <a:rPr lang="ru-RU" b="1" dirty="0" smtClean="0">
                <a:solidFill>
                  <a:schemeClr val="bg1"/>
                </a:solidFill>
                <a:effectLst/>
                <a:latin typeface="Times New Roman"/>
                <a:ea typeface="Calibri"/>
                <a:cs typeface="Times New Roman"/>
              </a:rPr>
              <a:t>дошкольное образовательное учреждение</a:t>
            </a:r>
            <a:endParaRPr lang="ru-RU" sz="1400" b="1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chemeClr val="bg1"/>
                </a:solidFill>
                <a:effectLst/>
                <a:latin typeface="Times New Roman"/>
                <a:ea typeface="Calibri"/>
                <a:cs typeface="Times New Roman"/>
              </a:rPr>
              <a:t>«Детский сад №446  г. Челябинска»</a:t>
            </a:r>
            <a:endParaRPr lang="ru-RU" sz="1400" b="1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45204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vospital\Desktop\Фон\Презентации\совр. красив\bv100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1538" y="142852"/>
            <a:ext cx="6164758" cy="1578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ru-RU" sz="2400" b="1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Логические задачи на поиск недостающих фигур и нахождение закономерностей</a:t>
            </a:r>
            <a:r>
              <a:rPr lang="ru-RU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</a:t>
            </a:r>
          </a:p>
          <a:p>
            <a:pPr lvl="0" algn="ctr">
              <a:lnSpc>
                <a:spcPct val="115000"/>
              </a:lnSpc>
            </a:pPr>
            <a:endParaRPr lang="ru-RU" dirty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</a:pPr>
            <a:endParaRPr lang="ru-RU" dirty="0" smtClean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1142984"/>
            <a:ext cx="2500298" cy="3000396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48" y="4286256"/>
            <a:ext cx="2571768" cy="2571744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992" y="1643050"/>
            <a:ext cx="2715185" cy="3500462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 descr="I:\фото гр\логика\DSC_0029.JPG"/>
          <p:cNvPicPr/>
          <p:nvPr/>
        </p:nvPicPr>
        <p:blipFill>
          <a:blip r:embed="rId6" cstate="print"/>
          <a:srcRect t="13433"/>
          <a:stretch>
            <a:fillRect/>
          </a:stretch>
        </p:blipFill>
        <p:spPr bwMode="auto">
          <a:xfrm>
            <a:off x="6357950" y="1928802"/>
            <a:ext cx="2643206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28851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vospital\Desktop\Фон\Презентации\совр. красив\bv100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1538" y="260649"/>
            <a:ext cx="6164758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Дидактическая игра «Что лишнее?»</a:t>
            </a:r>
            <a:endParaRPr lang="ru-RU" dirty="0" smtClean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</a:pPr>
            <a:endParaRPr lang="ru-RU" dirty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</a:pPr>
            <a:endParaRPr lang="ru-RU" dirty="0" smtClean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</p:txBody>
      </p:sp>
      <p:pic>
        <p:nvPicPr>
          <p:cNvPr id="10" name="Рисунок 9" descr="I:\фото гр\логика\DSC_0003.JPG"/>
          <p:cNvPicPr/>
          <p:nvPr/>
        </p:nvPicPr>
        <p:blipFill>
          <a:blip r:embed="rId3" cstate="print"/>
          <a:srcRect l="12436" r="11221"/>
          <a:stretch>
            <a:fillRect/>
          </a:stretch>
        </p:blipFill>
        <p:spPr bwMode="auto">
          <a:xfrm>
            <a:off x="214282" y="1571612"/>
            <a:ext cx="3643338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I:\фото гр\логика\DSC_0063.JPG"/>
          <p:cNvPicPr/>
          <p:nvPr/>
        </p:nvPicPr>
        <p:blipFill>
          <a:blip r:embed="rId4" cstate="print"/>
          <a:srcRect t="16667" b="14286"/>
          <a:stretch>
            <a:fillRect/>
          </a:stretch>
        </p:blipFill>
        <p:spPr bwMode="auto">
          <a:xfrm>
            <a:off x="4000496" y="2143116"/>
            <a:ext cx="2643206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I:\фото гр\логика\DSC_0065.JPG"/>
          <p:cNvPicPr/>
          <p:nvPr/>
        </p:nvPicPr>
        <p:blipFill>
          <a:blip r:embed="rId5" cstate="print"/>
          <a:srcRect l="6061" t="14754" r="9090" b="11475"/>
          <a:stretch>
            <a:fillRect/>
          </a:stretch>
        </p:blipFill>
        <p:spPr bwMode="auto">
          <a:xfrm>
            <a:off x="6786578" y="1357298"/>
            <a:ext cx="2214578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28851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vospital\Desktop\Фон\Презентации\совр. красив\bv100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214291"/>
            <a:ext cx="78488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effectLst/>
                <a:latin typeface="Times New Roman"/>
                <a:ea typeface="Calibri"/>
              </a:rPr>
              <a:t>Игры на воссоздание из геометрических фигур  и специальных наборов образных и сюжетных изображений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3" name="Picture 2" descr="C:\Users\vospital\Desktop\инчина\КАРТИНКИ\9512219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8" t="5901" r="3384" b="8523"/>
          <a:stretch/>
        </p:blipFill>
        <p:spPr bwMode="auto">
          <a:xfrm>
            <a:off x="5572132" y="1357298"/>
            <a:ext cx="3071834" cy="249403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I:\фото гр\логика\DSC_0004.JPG"/>
          <p:cNvPicPr/>
          <p:nvPr/>
        </p:nvPicPr>
        <p:blipFill>
          <a:blip r:embed="rId4" cstate="print"/>
          <a:srcRect l="22364" r="17759"/>
          <a:stretch>
            <a:fillRect/>
          </a:stretch>
        </p:blipFill>
        <p:spPr bwMode="auto">
          <a:xfrm>
            <a:off x="285720" y="1428736"/>
            <a:ext cx="2928958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I:\фото гр\логика\DSC_0044.JPG"/>
          <p:cNvPicPr/>
          <p:nvPr/>
        </p:nvPicPr>
        <p:blipFill>
          <a:blip r:embed="rId5" cstate="print"/>
          <a:srcRect l="9259" r="7407"/>
          <a:stretch>
            <a:fillRect/>
          </a:stretch>
        </p:blipFill>
        <p:spPr bwMode="auto">
          <a:xfrm>
            <a:off x="2928926" y="3929066"/>
            <a:ext cx="4071966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28686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vospital\Desktop\Фон\Презентации\совр. красив\bv100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752416" y="197346"/>
            <a:ext cx="6068056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«Листик»</a:t>
            </a:r>
          </a:p>
          <a:p>
            <a:pPr algn="ctr"/>
            <a:endParaRPr lang="ru-RU" b="1" dirty="0" smtClean="0">
              <a:solidFill>
                <a:schemeClr val="bg1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214290"/>
            <a:ext cx="2780928" cy="2780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28" y="2996952"/>
            <a:ext cx="2757891" cy="3575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I:\фото гр\логика\DSC_0054.JPG"/>
          <p:cNvPicPr/>
          <p:nvPr/>
        </p:nvPicPr>
        <p:blipFill>
          <a:blip r:embed="rId5" cstate="print"/>
          <a:srcRect l="34583" r="38033"/>
          <a:stretch>
            <a:fillRect/>
          </a:stretch>
        </p:blipFill>
        <p:spPr bwMode="auto">
          <a:xfrm>
            <a:off x="4286248" y="1071546"/>
            <a:ext cx="4143404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4111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vospital\Desktop\Фон\Презентации\совр. красив\bv100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197346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Танграм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28" y="3357562"/>
            <a:ext cx="2267744" cy="3286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2" y="2000240"/>
            <a:ext cx="2279466" cy="3303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428604"/>
            <a:ext cx="2808312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I:\фото гр\логика\DSC_0035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72264" y="642918"/>
            <a:ext cx="2286016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4832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vospital\Desktop\Фон\Презентации\совр. красив\bv100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«Сфинкс»</a:t>
            </a:r>
          </a:p>
          <a:p>
            <a:pPr algn="ctr"/>
            <a:endParaRPr lang="ru-RU" dirty="0" smtClean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4" y="785794"/>
            <a:ext cx="3563888" cy="2940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3643314"/>
            <a:ext cx="3960440" cy="2386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00805" y="499337"/>
            <a:ext cx="2419469" cy="356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I:\фото гр\логика\DSC_0036.JPG"/>
          <p:cNvPicPr/>
          <p:nvPr/>
        </p:nvPicPr>
        <p:blipFill>
          <a:blip r:embed="rId6" cstate="print"/>
          <a:srcRect l="55319" b="14286"/>
          <a:stretch>
            <a:fillRect/>
          </a:stretch>
        </p:blipFill>
        <p:spPr bwMode="auto">
          <a:xfrm>
            <a:off x="5786446" y="3643314"/>
            <a:ext cx="307183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64935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vospital\Desktop\Фон\Презентации\совр. красив\bv100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15816" y="476672"/>
            <a:ext cx="622818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«ПАЛОЧКИ КЮИЗЕНЕРА»</a:t>
            </a:r>
          </a:p>
          <a:p>
            <a:pPr algn="ctr"/>
            <a:endPara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142852"/>
            <a:ext cx="2857488" cy="2601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2928934"/>
            <a:ext cx="2714644" cy="2357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5429264"/>
            <a:ext cx="2857488" cy="1272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F:\фото гр\логика\Новая папка\DSC_0007.JPG"/>
          <p:cNvPicPr/>
          <p:nvPr/>
        </p:nvPicPr>
        <p:blipFill>
          <a:blip r:embed="rId6" cstate="print"/>
          <a:srcRect l="10000" r="10000"/>
          <a:stretch>
            <a:fillRect/>
          </a:stretch>
        </p:blipFill>
        <p:spPr bwMode="auto">
          <a:xfrm>
            <a:off x="3143240" y="1714488"/>
            <a:ext cx="5643602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065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vospital\Desktop\Фон\Презентации\совр. красив\bv100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188641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«Логические блоки </a:t>
            </a:r>
            <a:r>
              <a:rPr lang="ru-RU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Дьенеша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786838"/>
            <a:ext cx="2714644" cy="257891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3714752"/>
            <a:ext cx="1979713" cy="111349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5214950"/>
            <a:ext cx="2012975" cy="105681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8" y="714356"/>
            <a:ext cx="2354343" cy="230417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C:\Users\vospital\Desktop\инчина\КАРТИНКИ\ЛОЛ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78" y="857232"/>
            <a:ext cx="2929750" cy="2250048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F:\фото гр\логика\Новая папка\DSC_0004.JPG"/>
          <p:cNvPicPr/>
          <p:nvPr/>
        </p:nvPicPr>
        <p:blipFill>
          <a:blip r:embed="rId8" cstate="print"/>
          <a:srcRect l="22500"/>
          <a:stretch>
            <a:fillRect/>
          </a:stretch>
        </p:blipFill>
        <p:spPr bwMode="auto">
          <a:xfrm>
            <a:off x="3000364" y="3286124"/>
            <a:ext cx="5857916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13223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vospital\Desktop\Фон\Презентации\совр. красив\bv100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188641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«Логическое домино»</a:t>
            </a:r>
          </a:p>
        </p:txBody>
      </p:sp>
      <p:pic>
        <p:nvPicPr>
          <p:cNvPr id="9" name="Рисунок 8" descr="I:\фото гр\логика\DSC_0002.JPG"/>
          <p:cNvPicPr/>
          <p:nvPr/>
        </p:nvPicPr>
        <p:blipFill>
          <a:blip r:embed="rId3" cstate="print"/>
          <a:srcRect l="17153" r="18523"/>
          <a:stretch>
            <a:fillRect/>
          </a:stretch>
        </p:blipFill>
        <p:spPr bwMode="auto">
          <a:xfrm>
            <a:off x="642910" y="1643050"/>
            <a:ext cx="3643338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I:\фото гр\логика\DSC_0013.JPG"/>
          <p:cNvPicPr/>
          <p:nvPr/>
        </p:nvPicPr>
        <p:blipFill>
          <a:blip r:embed="rId4" cstate="print"/>
          <a:srcRect t="6098" b="17073"/>
          <a:stretch>
            <a:fillRect/>
          </a:stretch>
        </p:blipFill>
        <p:spPr bwMode="auto">
          <a:xfrm>
            <a:off x="4500562" y="928670"/>
            <a:ext cx="4214842" cy="557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13223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vospital\Desktop\Фон\Презентации\совр. красив\bv100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9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692696"/>
            <a:ext cx="4644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«Сложи узор»</a:t>
            </a:r>
            <a:endParaRPr lang="ru-RU" sz="8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8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88024" y="143192"/>
            <a:ext cx="4355976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Уникуб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8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8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87624" y="143192"/>
            <a:ext cx="70182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Развивающие игры Никитиных.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43" y="1000108"/>
            <a:ext cx="2247949" cy="271033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84" y="1142984"/>
            <a:ext cx="2345271" cy="234527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 rot="5400000">
            <a:off x="2928926" y="3429000"/>
            <a:ext cx="4429156" cy="1588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 descr="I:\фото гр\логика\DSC_0049.JPG"/>
          <p:cNvPicPr/>
          <p:nvPr/>
        </p:nvPicPr>
        <p:blipFill>
          <a:blip r:embed="rId5" cstate="print"/>
          <a:srcRect l="8824"/>
          <a:stretch>
            <a:fillRect/>
          </a:stretch>
        </p:blipFill>
        <p:spPr bwMode="auto">
          <a:xfrm>
            <a:off x="2357422" y="1285860"/>
            <a:ext cx="271464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I:\фото гр\логика\DSC_0050.JPG"/>
          <p:cNvPicPr/>
          <p:nvPr/>
        </p:nvPicPr>
        <p:blipFill>
          <a:blip r:embed="rId6" cstate="print"/>
          <a:srcRect l="13332"/>
          <a:stretch>
            <a:fillRect/>
          </a:stretch>
        </p:blipFill>
        <p:spPr bwMode="auto">
          <a:xfrm>
            <a:off x="214282" y="3786190"/>
            <a:ext cx="321471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F:\фото гр\логика\Новая папка\DSC_0016.JPG"/>
          <p:cNvPicPr/>
          <p:nvPr/>
        </p:nvPicPr>
        <p:blipFill>
          <a:blip r:embed="rId7" cstate="print"/>
          <a:srcRect l="3922" r="11765" b="7500"/>
          <a:stretch>
            <a:fillRect/>
          </a:stretch>
        </p:blipFill>
        <p:spPr bwMode="auto">
          <a:xfrm>
            <a:off x="5357818" y="3643314"/>
            <a:ext cx="3500462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78341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vospital\Desktop\Фон\Презентации\совр. красив\bv100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7222" y="0"/>
            <a:ext cx="950122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214291"/>
            <a:ext cx="8643966" cy="356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 smtClean="0">
                <a:ln cmpd="dbl">
                  <a:noFill/>
                </a:ln>
                <a:solidFill>
                  <a:schemeClr val="bg1"/>
                </a:solidFill>
                <a:ea typeface="Calibri"/>
                <a:cs typeface="Times New Roman"/>
              </a:rPr>
              <a:t>    «Без игры нет, и не может быть полноценного умственного развития.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 smtClean="0">
                <a:ln cmpd="dbl">
                  <a:noFill/>
                </a:ln>
                <a:solidFill>
                  <a:schemeClr val="bg1"/>
                </a:solidFill>
                <a:ea typeface="Calibri"/>
                <a:cs typeface="Times New Roman"/>
              </a:rPr>
              <a:t>     Игра – это огромное светлое окно, через которое в духовный мир ребенка вливается живительный поток представлений, понятий.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 smtClean="0">
                <a:ln cmpd="dbl">
                  <a:noFill/>
                </a:ln>
                <a:solidFill>
                  <a:schemeClr val="bg1"/>
                </a:solidFill>
                <a:ea typeface="Calibri"/>
                <a:cs typeface="Times New Roman"/>
              </a:rPr>
              <a:t>     Игра – это искра, зажигающая огонек пытливости  и любознательности». </a:t>
            </a:r>
            <a:endParaRPr lang="ru-RU" sz="2800" b="1" i="1" dirty="0">
              <a:ln cmpd="dbl">
                <a:noFill/>
              </a:ln>
              <a:solidFill>
                <a:schemeClr val="bg1"/>
              </a:solidFill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143372" y="3571876"/>
            <a:ext cx="3429024" cy="587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 smtClean="0">
                <a:solidFill>
                  <a:schemeClr val="bg1"/>
                </a:solidFill>
                <a:effectLst/>
                <a:latin typeface="Times New Roman"/>
                <a:ea typeface="Calibri"/>
                <a:cs typeface="Times New Roman"/>
              </a:rPr>
              <a:t>В. А. Сухомлинский</a:t>
            </a:r>
            <a:endParaRPr lang="ru-RU" sz="2800" b="1" i="1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74" y="3714752"/>
            <a:ext cx="2928926" cy="3143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I:\фото гр\логика\DSC_003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4071942"/>
            <a:ext cx="528641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45204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vospital\Desktop\Фон\Презентации\совр. красив\bv100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23728" y="332656"/>
            <a:ext cx="59046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/>
                <a:ea typeface="+mj-ea"/>
                <a:cs typeface="+mj-cs"/>
              </a:rPr>
              <a:t>«</a:t>
            </a:r>
            <a:r>
              <a:rPr kumimoji="0" lang="ru-RU" sz="28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/>
                <a:ea typeface="+mj-ea"/>
                <a:cs typeface="+mj-cs"/>
              </a:rPr>
              <a:t>Колумбово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/>
                <a:ea typeface="+mj-ea"/>
                <a:cs typeface="+mj-cs"/>
              </a:rPr>
              <a:t> яйцо»</a:t>
            </a:r>
            <a:b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/>
                <a:ea typeface="+mj-ea"/>
                <a:cs typeface="+mj-cs"/>
              </a:rPr>
            </a:b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1000108"/>
            <a:ext cx="2071702" cy="257176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12" r="-670"/>
          <a:stretch>
            <a:fillRect/>
          </a:stretch>
        </p:blipFill>
        <p:spPr bwMode="auto">
          <a:xfrm>
            <a:off x="4786314" y="857232"/>
            <a:ext cx="4000500" cy="5248275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I:\фото гр\логика\DSC_0055.JPG"/>
          <p:cNvPicPr/>
          <p:nvPr/>
        </p:nvPicPr>
        <p:blipFill>
          <a:blip r:embed="rId5" cstate="print"/>
          <a:srcRect l="60045" t="8197"/>
          <a:stretch>
            <a:fillRect/>
          </a:stretch>
        </p:blipFill>
        <p:spPr bwMode="auto">
          <a:xfrm>
            <a:off x="2357422" y="2500306"/>
            <a:ext cx="2392062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61008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vospital\Desktop\Фон\Презентации\совр. красив\bv100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51720" y="116632"/>
            <a:ext cx="58326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/>
                <a:ea typeface="+mj-ea"/>
                <a:cs typeface="+mj-cs"/>
              </a:rPr>
              <a:t>«Вьетнамская игра»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7" y="571480"/>
            <a:ext cx="2643206" cy="264673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37" t="2301" r="4485" b="47774"/>
          <a:stretch>
            <a:fillRect/>
          </a:stretch>
        </p:blipFill>
        <p:spPr bwMode="auto">
          <a:xfrm>
            <a:off x="1142976" y="3127375"/>
            <a:ext cx="4676775" cy="3730625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I:\фото гр\логика\DSC_0005.JPG"/>
          <p:cNvPicPr/>
          <p:nvPr/>
        </p:nvPicPr>
        <p:blipFill>
          <a:blip r:embed="rId5" cstate="print"/>
          <a:srcRect t="6557" b="3279"/>
          <a:stretch>
            <a:fillRect/>
          </a:stretch>
        </p:blipFill>
        <p:spPr bwMode="auto">
          <a:xfrm flipV="1">
            <a:off x="5929322" y="857232"/>
            <a:ext cx="2928958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0731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vospital\Desktop\Фон\Презентации\совр. красив\bv100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714612" y="116632"/>
            <a:ext cx="51697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/>
                <a:ea typeface="+mj-ea"/>
                <a:cs typeface="+mj-cs"/>
              </a:rPr>
              <a:t>«Волшебный круг»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pic>
        <p:nvPicPr>
          <p:cNvPr id="8" name="Рисунок 7" descr="I:\фото гр\логика\DSC_005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3116"/>
            <a:ext cx="6572296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Овал 12"/>
          <p:cNvSpPr/>
          <p:nvPr/>
        </p:nvSpPr>
        <p:spPr>
          <a:xfrm>
            <a:off x="6643702" y="214290"/>
            <a:ext cx="2357454" cy="2357454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9" name="Прямая соединительная линия 18"/>
          <p:cNvCxnSpPr>
            <a:stCxn id="13" idx="0"/>
            <a:endCxn id="13" idx="2"/>
          </p:cNvCxnSpPr>
          <p:nvPr/>
        </p:nvCxnSpPr>
        <p:spPr>
          <a:xfrm rot="16200000" flipH="1" flipV="1">
            <a:off x="6643702" y="214289"/>
            <a:ext cx="1178727" cy="1178727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>
            <a:stCxn id="13" idx="2"/>
            <a:endCxn id="13" idx="7"/>
          </p:cNvCxnSpPr>
          <p:nvPr/>
        </p:nvCxnSpPr>
        <p:spPr>
          <a:xfrm rot="10800000" flipH="1">
            <a:off x="6643701" y="559531"/>
            <a:ext cx="2012213" cy="833486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>
            <a:stCxn id="13" idx="7"/>
            <a:endCxn id="13" idx="5"/>
          </p:cNvCxnSpPr>
          <p:nvPr/>
        </p:nvCxnSpPr>
        <p:spPr>
          <a:xfrm rot="16200000" flipH="1">
            <a:off x="7822429" y="1393017"/>
            <a:ext cx="1666972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>
            <a:endCxn id="13" idx="5"/>
          </p:cNvCxnSpPr>
          <p:nvPr/>
        </p:nvCxnSpPr>
        <p:spPr>
          <a:xfrm rot="16200000" flipH="1">
            <a:off x="7536677" y="1107264"/>
            <a:ext cx="1297833" cy="940643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>
            <a:endCxn id="13" idx="4"/>
          </p:cNvCxnSpPr>
          <p:nvPr/>
        </p:nvCxnSpPr>
        <p:spPr>
          <a:xfrm rot="16200000" flipH="1">
            <a:off x="6947313" y="1696628"/>
            <a:ext cx="1643074" cy="107158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>
            <a:endCxn id="13" idx="3"/>
          </p:cNvCxnSpPr>
          <p:nvPr/>
        </p:nvCxnSpPr>
        <p:spPr>
          <a:xfrm rot="5400000">
            <a:off x="6703192" y="1214422"/>
            <a:ext cx="1297833" cy="726329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731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vospital\Desktop\Фон\Презентации\совр. красив\bv100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835696" y="44624"/>
            <a:ext cx="56886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«Шашки»</a:t>
            </a:r>
            <a:r>
              <a:rPr lang="ru-RU" sz="3200" dirty="0" smtClean="0">
                <a:solidFill>
                  <a:schemeClr val="bg1"/>
                </a:solidFill>
                <a:effectLst/>
                <a:latin typeface="Times New Roman"/>
                <a:ea typeface="Calibri"/>
              </a:rPr>
              <a:t>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500042"/>
            <a:ext cx="3816424" cy="287670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I:\фото гр\логика\DSC_0027.JPG"/>
          <p:cNvPicPr/>
          <p:nvPr/>
        </p:nvPicPr>
        <p:blipFill>
          <a:blip r:embed="rId4" cstate="print"/>
          <a:srcRect t="5448" b="14645"/>
          <a:stretch>
            <a:fillRect/>
          </a:stretch>
        </p:blipFill>
        <p:spPr bwMode="auto">
          <a:xfrm>
            <a:off x="4857752" y="785794"/>
            <a:ext cx="4000528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I:\фото гр\логика\DSC_001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3500438"/>
            <a:ext cx="4429156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11778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vospital\Desktop\Фон\Презентации\совр. красив\bv100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42976" y="1000108"/>
            <a:ext cx="735811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solidFill>
                  <a:schemeClr val="bg1"/>
                </a:solidFill>
              </a:rPr>
              <a:t>Спасибо </a:t>
            </a:r>
          </a:p>
          <a:p>
            <a:pPr algn="ctr"/>
            <a:r>
              <a:rPr lang="ru-RU" sz="8800" b="1" dirty="0" smtClean="0">
                <a:solidFill>
                  <a:schemeClr val="bg1"/>
                </a:solidFill>
              </a:rPr>
              <a:t> за внимание</a:t>
            </a:r>
            <a:endParaRPr lang="ru-RU" sz="8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018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vospital\Desktop\Фон\Презентации\совр. красив\bv100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7222" y="0"/>
            <a:ext cx="9501222" cy="7072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285728"/>
            <a:ext cx="8643966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 smtClean="0">
                <a:ln cmpd="dbl">
                  <a:noFill/>
                </a:ln>
                <a:solidFill>
                  <a:schemeClr val="bg1"/>
                </a:solidFill>
                <a:ea typeface="Calibri"/>
                <a:cs typeface="Times New Roman"/>
              </a:rPr>
              <a:t>      Актуальность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 smtClean="0">
                <a:ln cmpd="dbl">
                  <a:noFill/>
                </a:ln>
                <a:solidFill>
                  <a:schemeClr val="bg1"/>
                </a:solidFill>
                <a:ea typeface="Calibri"/>
                <a:cs typeface="Times New Roman"/>
              </a:rPr>
              <a:t>    </a:t>
            </a:r>
            <a:r>
              <a:rPr lang="ru-RU" sz="2400" b="1" i="1" dirty="0" smtClean="0">
                <a:ln cmpd="dbl">
                  <a:noFill/>
                </a:ln>
                <a:solidFill>
                  <a:schemeClr val="bg1"/>
                </a:solidFill>
                <a:ea typeface="Calibri"/>
                <a:cs typeface="Times New Roman"/>
              </a:rPr>
              <a:t>Дошкольное детство – это период интеллектуального развития всех психических процессов, которые обеспечивают ребенку возможность ознакомления с окружающей действительностью.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i="1" dirty="0" smtClean="0">
                <a:ln cmpd="dbl">
                  <a:noFill/>
                </a:ln>
                <a:solidFill>
                  <a:schemeClr val="bg1"/>
                </a:solidFill>
                <a:ea typeface="Calibri"/>
                <a:cs typeface="Times New Roman"/>
              </a:rPr>
              <a:t>     Интеллектуальные игры способствуют развитию памяти детей, переключению с одного вида деятельности на другой, развитию умения слушать и слышать других, понимать и воспринимать другие точки зрения. Они  как один из наиболее естественных видов деятельности детей способствуют становлению и развитию   интеллектуальных и творческих проявлений, самовыражению и самостоятельности.</a:t>
            </a:r>
            <a:endParaRPr lang="ru-RU" sz="2400" b="1" i="1" dirty="0">
              <a:ln cmpd="dbl">
                <a:noFill/>
              </a:ln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45204222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vospital\Desktop\Фон\Презентации\совр. красив\bv100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7222" y="0"/>
            <a:ext cx="9501222" cy="7072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28662" y="2000240"/>
            <a:ext cx="7143800" cy="214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 smtClean="0">
                <a:ln cmpd="dbl">
                  <a:noFill/>
                </a:ln>
                <a:solidFill>
                  <a:schemeClr val="bg1"/>
                </a:solidFill>
                <a:ea typeface="Calibri"/>
                <a:cs typeface="Times New Roman"/>
              </a:rPr>
              <a:t>   </a:t>
            </a:r>
            <a:r>
              <a:rPr lang="ru-RU" sz="3200" b="1" i="1" dirty="0" smtClean="0">
                <a:ln cmpd="dbl">
                  <a:noFill/>
                </a:ln>
                <a:solidFill>
                  <a:schemeClr val="bg1"/>
                </a:solidFill>
                <a:ea typeface="Calibri"/>
                <a:cs typeface="Times New Roman"/>
              </a:rPr>
              <a:t>Цель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 smtClean="0">
                <a:ln cmpd="dbl">
                  <a:noFill/>
                </a:ln>
                <a:solidFill>
                  <a:schemeClr val="bg1"/>
                </a:solidFill>
                <a:ea typeface="Calibri"/>
                <a:cs typeface="Times New Roman"/>
              </a:rPr>
              <a:t>Развитие математических способностей детей старшего дошкольного возраста посредством интеллектуальных игр.</a:t>
            </a:r>
          </a:p>
        </p:txBody>
      </p:sp>
    </p:spTree>
    <p:extLst>
      <p:ext uri="{BB962C8B-B14F-4D97-AF65-F5344CB8AC3E}">
        <p14:creationId xmlns:p14="http://schemas.microsoft.com/office/powerpoint/2010/main" val="3645204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vospital\Desktop\Фон\Презентации\совр. красив\bv100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7222" y="0"/>
            <a:ext cx="9501222" cy="7072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8596" y="357166"/>
            <a:ext cx="7858180" cy="660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200" b="1" i="1" dirty="0" smtClean="0">
                <a:ln cmpd="dbl">
                  <a:noFill/>
                </a:ln>
                <a:solidFill>
                  <a:schemeClr val="bg1"/>
                </a:solidFill>
                <a:ea typeface="Calibri"/>
                <a:cs typeface="Times New Roman"/>
              </a:rPr>
              <a:t>Задачи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ru-RU" sz="2800" b="1" i="1" dirty="0" smtClean="0">
                <a:ln cmpd="dbl">
                  <a:noFill/>
                </a:ln>
                <a:solidFill>
                  <a:schemeClr val="bg1"/>
                </a:solidFill>
                <a:ea typeface="Calibri"/>
                <a:cs typeface="Times New Roman"/>
              </a:rPr>
              <a:t>  Формирование мотивации учения при помощи интеллектуальных игр, ориентированных на удовлетворение познавательных интересов.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ru-RU" sz="2800" b="1" i="1" dirty="0" smtClean="0">
                <a:ln cmpd="dbl">
                  <a:noFill/>
                </a:ln>
                <a:solidFill>
                  <a:schemeClr val="bg1"/>
                </a:solidFill>
                <a:ea typeface="Calibri"/>
                <a:cs typeface="Times New Roman"/>
              </a:rPr>
              <a:t> Формирование мыслительных действий: анализа, синтеза, обобщения, классификации, абстрагирования, умения обдумывать и планировать свои действия.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ru-RU" sz="2800" b="1" i="1" dirty="0" smtClean="0">
                <a:ln cmpd="dbl">
                  <a:noFill/>
                </a:ln>
                <a:solidFill>
                  <a:schemeClr val="bg1"/>
                </a:solidFill>
                <a:ea typeface="Calibri"/>
                <a:cs typeface="Times New Roman"/>
              </a:rPr>
              <a:t> Развитие образного и вариативного мышления, фантазии, воображения, творческих способностей.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2800" b="1" i="1" dirty="0" smtClean="0">
              <a:ln cmpd="dbl">
                <a:noFill/>
              </a:ln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45204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vospital\Desktop\Фон\Презентации\совр. красив\bv100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9" y="188641"/>
            <a:ext cx="7614592" cy="6227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b="1" i="1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Планируемые результаты</a:t>
            </a:r>
            <a:endParaRPr lang="ru-RU" sz="3200" b="1" i="1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1000108"/>
            <a:ext cx="8572560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bg1"/>
                </a:solidFill>
              </a:rPr>
              <a:t>Предполагается , что организованная работа по развитию </a:t>
            </a:r>
            <a:r>
              <a:rPr lang="ru-RU" sz="2400" b="1" i="1" dirty="0" err="1" smtClean="0">
                <a:solidFill>
                  <a:schemeClr val="bg1"/>
                </a:solidFill>
              </a:rPr>
              <a:t>математичиских</a:t>
            </a:r>
            <a:r>
              <a:rPr lang="ru-RU" sz="2400" b="1" i="1" dirty="0" smtClean="0">
                <a:solidFill>
                  <a:schemeClr val="bg1"/>
                </a:solidFill>
              </a:rPr>
              <a:t>  способностей у детей дошкольного возраста в соответствии с современными требованиями будут способствовать повышению уровня </a:t>
            </a:r>
          </a:p>
          <a:p>
            <a:r>
              <a:rPr lang="ru-RU" sz="2400" b="1" i="1" dirty="0" smtClean="0">
                <a:solidFill>
                  <a:schemeClr val="bg1"/>
                </a:solidFill>
              </a:rPr>
              <a:t>- развития памяти детей;</a:t>
            </a:r>
          </a:p>
          <a:p>
            <a:r>
              <a:rPr lang="ru-RU" sz="2400" b="1" i="1" dirty="0" smtClean="0">
                <a:solidFill>
                  <a:schemeClr val="bg1"/>
                </a:solidFill>
              </a:rPr>
              <a:t>- дети преодолевают трудности, не боятся ошибок;</a:t>
            </a:r>
          </a:p>
          <a:p>
            <a:r>
              <a:rPr lang="ru-RU" sz="2400" b="1" i="1" dirty="0" smtClean="0">
                <a:solidFill>
                  <a:schemeClr val="bg1"/>
                </a:solidFill>
              </a:rPr>
              <a:t>- самостоятельно находят способы решения познавательных задач;</a:t>
            </a:r>
          </a:p>
          <a:p>
            <a:pPr>
              <a:buFontTx/>
              <a:buChar char="-"/>
            </a:pPr>
            <a:r>
              <a:rPr lang="ru-RU" sz="2400" b="1" i="1" dirty="0" smtClean="0">
                <a:solidFill>
                  <a:schemeClr val="bg1"/>
                </a:solidFill>
              </a:rPr>
              <a:t>стремятся к достижению поставленной цели;</a:t>
            </a:r>
          </a:p>
          <a:p>
            <a:pPr>
              <a:buFontTx/>
              <a:buChar char="-"/>
            </a:pPr>
            <a:r>
              <a:rPr lang="ru-RU" sz="2400" b="1" i="1" dirty="0" smtClean="0">
                <a:solidFill>
                  <a:schemeClr val="bg1"/>
                </a:solidFill>
              </a:rPr>
              <a:t>смогут переносить усвоенный опыт в новые ситуации.</a:t>
            </a:r>
          </a:p>
          <a:p>
            <a:r>
              <a:rPr lang="ru-RU" sz="2400" b="1" i="1" dirty="0" smtClean="0">
                <a:solidFill>
                  <a:schemeClr val="bg1"/>
                </a:solidFill>
              </a:rPr>
              <a:t>   Также интеллектуальные игры помогают:</a:t>
            </a:r>
          </a:p>
          <a:p>
            <a:pPr>
              <a:buFontTx/>
              <a:buChar char="-"/>
            </a:pPr>
            <a:r>
              <a:rPr lang="ru-RU" sz="2400" b="1" i="1" dirty="0" smtClean="0">
                <a:solidFill>
                  <a:schemeClr val="bg1"/>
                </a:solidFill>
              </a:rPr>
              <a:t>расширить возможности свободного, осознанного выбора и максимальной реализации потенциальных способностей;</a:t>
            </a:r>
          </a:p>
          <a:p>
            <a:r>
              <a:rPr lang="ru-RU" sz="2600" b="1" i="1" dirty="0" smtClean="0">
                <a:solidFill>
                  <a:schemeClr val="bg1"/>
                </a:solidFill>
              </a:rPr>
              <a:t>- лучше подготовить ребёнка к школьному обучению.</a:t>
            </a:r>
          </a:p>
        </p:txBody>
      </p:sp>
    </p:spTree>
    <p:extLst>
      <p:ext uri="{BB962C8B-B14F-4D97-AF65-F5344CB8AC3E}">
        <p14:creationId xmlns:p14="http://schemas.microsoft.com/office/powerpoint/2010/main" val="340659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vospital\Desktop\Фон\Презентации\совр. красив\bv100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F:\фото гр\логика\Новая папка\DSC_00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88294" y="-8715460"/>
            <a:ext cx="37338000" cy="20993100"/>
          </a:xfrm>
          <a:prstGeom prst="rect">
            <a:avLst/>
          </a:prstGeom>
          <a:noFill/>
        </p:spPr>
      </p:pic>
      <p:pic>
        <p:nvPicPr>
          <p:cNvPr id="5" name="Picture 2" descr="C:\Users\vospital\Desktop\Фон\Презентации\совр. красив\bv100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96400" cy="701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F:\фото гр\логика\Новая папка\DSC_002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1571612"/>
            <a:ext cx="7929618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57158" y="500042"/>
            <a:ext cx="87440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err="1" smtClean="0">
                <a:solidFill>
                  <a:schemeClr val="bg1"/>
                </a:solidFill>
              </a:rPr>
              <a:t>Учебно</a:t>
            </a:r>
            <a:r>
              <a:rPr lang="ru-RU" sz="3200" b="1" i="1" dirty="0" smtClean="0">
                <a:solidFill>
                  <a:schemeClr val="bg1"/>
                </a:solidFill>
              </a:rPr>
              <a:t> - методический материал</a:t>
            </a:r>
            <a:endParaRPr lang="ru-RU" sz="32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295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vospital\Desktop\Фон\Презентации\совр. красив\bv100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14282" y="188640"/>
            <a:ext cx="8501122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Подготовка предметно – развивающей среды, подбор необходимого оборудования и пособий для практического обогащения проекта, целенаправленности, систематизации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воспитательно</a:t>
            </a:r>
            <a:r>
              <a:rPr lang="ru-RU" sz="2400" b="1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- образовательного процесса математической направленности</a:t>
            </a:r>
            <a:endParaRPr lang="ru-RU" sz="2400" b="1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2329" y="3573016"/>
            <a:ext cx="3248414" cy="3440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5586" y="3417119"/>
            <a:ext cx="3248414" cy="3440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F:\фото гр\логика\Новая папка\DSC_0023.JPG"/>
          <p:cNvPicPr/>
          <p:nvPr/>
        </p:nvPicPr>
        <p:blipFill>
          <a:blip r:embed="rId5" cstate="print"/>
          <a:srcRect l="14085" r="12676"/>
          <a:stretch>
            <a:fillRect/>
          </a:stretch>
        </p:blipFill>
        <p:spPr bwMode="auto">
          <a:xfrm>
            <a:off x="571472" y="2500306"/>
            <a:ext cx="5357850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35191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vospital\Desktop\Фон\Презентации\совр. красив\bv100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9" y="188641"/>
            <a:ext cx="7614592" cy="2534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И</a:t>
            </a:r>
            <a:r>
              <a:rPr lang="ru-RU" sz="2400" b="1" dirty="0" smtClean="0">
                <a:solidFill>
                  <a:schemeClr val="bg1"/>
                </a:solidFill>
                <a:effectLst/>
                <a:latin typeface="Times New Roman"/>
                <a:ea typeface="Calibri"/>
                <a:cs typeface="Times New Roman"/>
              </a:rPr>
              <a:t>нтеллектуальные игры,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bg1"/>
                </a:solidFill>
                <a:effectLst/>
                <a:latin typeface="Times New Roman"/>
                <a:ea typeface="Calibri"/>
                <a:cs typeface="Times New Roman"/>
              </a:rPr>
              <a:t>направленные на развитие произвольного внимания, нестандартного мышления, на быстроту реакции, тренировку памяти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bg1"/>
                </a:solidFill>
                <a:effectLst/>
                <a:latin typeface="Times New Roman"/>
                <a:ea typeface="Calibri"/>
                <a:cs typeface="Times New Roman"/>
              </a:rPr>
              <a:t>«Игры - шутки», занимательные вопросы,</a:t>
            </a:r>
            <a:r>
              <a:rPr lang="ru-RU" sz="2400" b="1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ребусы.</a:t>
            </a:r>
            <a:endParaRPr lang="ru-RU" sz="2400" b="1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8" y="5072074"/>
            <a:ext cx="3353681" cy="1645800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I:\фото гр\логика\DSC_000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071810"/>
            <a:ext cx="4857784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I:\фото гр\логика\DSC_0007.JPG"/>
          <p:cNvPicPr/>
          <p:nvPr/>
        </p:nvPicPr>
        <p:blipFill>
          <a:blip r:embed="rId5" cstate="print"/>
          <a:srcRect l="4878" t="16667" b="10000"/>
          <a:stretch>
            <a:fillRect/>
          </a:stretch>
        </p:blipFill>
        <p:spPr bwMode="auto">
          <a:xfrm rot="550703">
            <a:off x="6223615" y="2856352"/>
            <a:ext cx="1942012" cy="2054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0659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833</TotalTime>
  <Words>427</Words>
  <Application>Microsoft Office PowerPoint</Application>
  <PresentationFormat>Экран (4:3)</PresentationFormat>
  <Paragraphs>56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МДОУ Детский сад №103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Старший Воспитатель</dc:creator>
  <cp:lastModifiedBy>Надежда</cp:lastModifiedBy>
  <cp:revision>95</cp:revision>
  <dcterms:created xsi:type="dcterms:W3CDTF">2014-12-04T08:00:02Z</dcterms:created>
  <dcterms:modified xsi:type="dcterms:W3CDTF">2021-09-11T06:36:01Z</dcterms:modified>
</cp:coreProperties>
</file>