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83" r:id="rId5"/>
    <p:sldId id="267" r:id="rId6"/>
    <p:sldId id="260" r:id="rId7"/>
    <p:sldId id="261" r:id="rId8"/>
    <p:sldId id="256" r:id="rId9"/>
    <p:sldId id="258" r:id="rId10"/>
    <p:sldId id="259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4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105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129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063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616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726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526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252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473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852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69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58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8381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340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0245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501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833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309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714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12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859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4310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20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506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991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906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801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542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484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4856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347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778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618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94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2589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419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775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2828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1217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72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613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683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5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171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908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0">
              <a:schemeClr val="accent2">
                <a:lumMod val="20000"/>
                <a:lumOff val="80000"/>
              </a:schemeClr>
            </a:gs>
            <a:gs pos="82000">
              <a:schemeClr val="accent2">
                <a:lumMod val="40000"/>
                <a:lumOff val="60000"/>
              </a:schemeClr>
            </a:gs>
            <a:gs pos="40437">
              <a:schemeClr val="accent4">
                <a:lumMod val="20000"/>
                <a:lumOff val="80000"/>
              </a:schemeClr>
            </a:gs>
            <a:gs pos="100000">
              <a:schemeClr val="accent4">
                <a:lumMod val="40000"/>
                <a:lumOff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831D0-E507-43D7-87C7-A9D8AC4F341B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368CA-639C-4A56-87C2-D254CFBCB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76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B17E5-4326-4DA5-8B9E-C01863CCBA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AECEF-6E9B-4CC8-93C5-D4A9D652CF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98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F9792B"/>
            </a:gs>
            <a:gs pos="35000">
              <a:schemeClr val="accent4">
                <a:lumMod val="40000"/>
                <a:lumOff val="60000"/>
              </a:schemeClr>
            </a:gs>
            <a:gs pos="100000">
              <a:srgbClr val="FFFF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1E687-C75D-4951-B9BB-B94A613A76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AAEC3-B550-4FB7-BBBA-188447F29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7EA564"/>
            </a:gs>
            <a:gs pos="2000">
              <a:schemeClr val="accent5"/>
            </a:gs>
            <a:gs pos="56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597E4-7B80-4CCF-9F65-1EC960D9B92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16200-D101-4424-9004-199D64FB32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12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2537" y="336103"/>
            <a:ext cx="102549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бюджетное учреждение дополнительного образования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Новонукутская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детская школа искусств» </a:t>
            </a:r>
            <a:r>
              <a:rPr lang="ru-RU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Нукутского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муниципального округа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6669" y="2426160"/>
            <a:ext cx="596830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Упражнения для развития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чувства ритма у детей 6-8 лет</a:t>
            </a:r>
          </a:p>
          <a:p>
            <a:pPr algn="ctr"/>
            <a:r>
              <a:rPr lang="ru-RU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</a:t>
            </a:r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уроках </a:t>
            </a:r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сольфеджио</a:t>
            </a:r>
          </a:p>
          <a:p>
            <a:pPr algn="ctr"/>
            <a:r>
              <a:rPr lang="ru-RU" sz="3600" b="0" cap="none" spc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«Веселые ритмы»</a:t>
            </a:r>
            <a:endParaRPr lang="ru-RU" sz="3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196" y="4654716"/>
            <a:ext cx="40994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Разработал: преподаватель </a:t>
            </a:r>
          </a:p>
          <a:p>
            <a:pPr algn="r"/>
            <a:r>
              <a:rPr lang="ru-RU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Кархова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Ольга Владимировна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22332" y="6144608"/>
            <a:ext cx="34054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ru-RU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Новонукутский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2026 г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1791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1258645"/>
            <a:ext cx="11576572" cy="3831737"/>
            <a:chOff x="0" y="1258645"/>
            <a:chExt cx="11576572" cy="3831737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1258645"/>
              <a:ext cx="1541929" cy="3729317"/>
              <a:chOff x="161365" y="770965"/>
              <a:chExt cx="1541929" cy="3729317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8" name="Овал 27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Блок-схема: процесс 28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10034643" y="136106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6" name="Овал 25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Блок-схема: процесс 26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5003202" y="125864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4" name="Овал 23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Блок-схема: процесс 24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861521" y="1796527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9" name="Блок-схема: узел 18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Блок-схема: процесс 20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Блок-схема: процесс 21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Блок-схема: процесс 22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6742803" y="1861969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4" name="Блок-схема: узел 13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процесс 15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процесс 16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процесс 17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" name="Прямоугольник 29"/>
          <p:cNvSpPr/>
          <p:nvPr/>
        </p:nvSpPr>
        <p:spPr>
          <a:xfrm>
            <a:off x="-167640" y="4920727"/>
            <a:ext cx="123596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Ну</a:t>
            </a:r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а     вес - </a:t>
            </a:r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ной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-   за - </a:t>
            </a:r>
            <a:r>
              <a:rPr lang="ru-RU" sz="6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шур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- </a:t>
            </a:r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шит.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885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8810" y="415290"/>
            <a:ext cx="840743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Папа-зайчик скачет ловко</a:t>
            </a:r>
          </a:p>
          <a:p>
            <a:pPr algn="ctr"/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Он спешит найти морковку</a:t>
            </a:r>
          </a:p>
          <a:p>
            <a:pPr algn="ctr"/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Ждут его зайчата</a:t>
            </a:r>
          </a:p>
          <a:p>
            <a:pPr algn="ctr"/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Шустрые ребята.</a:t>
            </a:r>
            <a:endParaRPr lang="ru-RU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5" y="415290"/>
            <a:ext cx="4057650" cy="5753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83" y="3831610"/>
            <a:ext cx="7804020" cy="248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774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336" y="415290"/>
            <a:ext cx="4544031" cy="644271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86292" y="393192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292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0740" y="391668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9918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87850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92376" y="391668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85939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34126" y="391668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188840" y="393192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88840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14498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08682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29639" y="391668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85957" y="391668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77442" y="60960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844582" y="3916680"/>
            <a:ext cx="56388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659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19" y="4726379"/>
            <a:ext cx="6686366" cy="2131621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035424" y="198120"/>
            <a:ext cx="10348856" cy="2552700"/>
            <a:chOff x="1035424" y="198120"/>
            <a:chExt cx="10348856" cy="255270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035424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2772784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826150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79068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8633012" y="198120"/>
              <a:ext cx="1013908" cy="25527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0370372" y="198120"/>
              <a:ext cx="1013908" cy="2514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035424" y="3642360"/>
            <a:ext cx="10348856" cy="2552700"/>
            <a:chOff x="1035424" y="198120"/>
            <a:chExt cx="10348856" cy="25527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35424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772784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26150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79068" y="1150620"/>
              <a:ext cx="563880" cy="16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633012" y="198120"/>
              <a:ext cx="1013908" cy="25527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370372" y="198120"/>
              <a:ext cx="1013908" cy="2514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6252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" y="0"/>
            <a:ext cx="4544031" cy="64427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40" y="609600"/>
            <a:ext cx="2529840" cy="25298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60" y="762000"/>
            <a:ext cx="2529840" cy="25298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60" y="960120"/>
            <a:ext cx="2225040" cy="22250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655320"/>
            <a:ext cx="2529840" cy="25298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80" y="655320"/>
            <a:ext cx="2529840" cy="25298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560" y="655320"/>
            <a:ext cx="2529840" cy="25298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60" y="685800"/>
            <a:ext cx="2529840" cy="25298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080" y="685800"/>
            <a:ext cx="2529840" cy="252984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40" y="3459480"/>
            <a:ext cx="2529840" cy="25298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520440"/>
            <a:ext cx="2529840" cy="252984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80" y="3520440"/>
            <a:ext cx="2529840" cy="252984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520440"/>
            <a:ext cx="2529840" cy="25298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171" y="3596640"/>
            <a:ext cx="2529840" cy="252984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240" y="3627120"/>
            <a:ext cx="2529840" cy="252984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60" y="3520440"/>
            <a:ext cx="2529840" cy="252984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0280" y="3535680"/>
            <a:ext cx="2529840" cy="252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73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747" y="4878223"/>
            <a:ext cx="6686366" cy="21316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40" y="609600"/>
            <a:ext cx="2529840" cy="25298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716280"/>
            <a:ext cx="2529840" cy="2529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240" y="716280"/>
            <a:ext cx="2529840" cy="2529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360" y="716280"/>
            <a:ext cx="2529840" cy="2529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" y="3601403"/>
            <a:ext cx="2529840" cy="2529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090" y="3633788"/>
            <a:ext cx="2529840" cy="25298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090" y="3787140"/>
            <a:ext cx="2529840" cy="25298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50" y="3899535"/>
            <a:ext cx="2529840" cy="25298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-106680"/>
            <a:ext cx="3962400" cy="39624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480" y="57150"/>
            <a:ext cx="3962400" cy="39624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80" y="2983230"/>
            <a:ext cx="3962400" cy="39624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3070860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0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" y="0"/>
            <a:ext cx="4544031" cy="644271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65611" y="82677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2" name="Овал 1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682240" y="878533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9" name="Овал 8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425440" y="93726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15" name="Овал 14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469630" y="100584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21" name="Овал 20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14300" y="362962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27" name="Овал 26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630805" y="357378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33" name="Овал 32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404485" y="355092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39" name="Овал 38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8347710" y="357378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45" name="Овал 44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74091" y="2647295"/>
            <a:ext cx="105253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Па-па    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зай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 чик  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ска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чет     лов-ко</a:t>
            </a:r>
            <a:endParaRPr lang="ru-RU" sz="54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801" y="5599390"/>
            <a:ext cx="11308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Он 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спе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 шит 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най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 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ти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   мор-  ков- ку</a:t>
            </a:r>
            <a:endParaRPr lang="ru-RU" sz="54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12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19" y="4726379"/>
            <a:ext cx="6686366" cy="213162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205740" y="86106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3" name="Овал 2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300095" y="89916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9" name="Овал 8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185795" y="359664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15" name="Овал 14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40970" y="365760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21" name="Овал 20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726343" y="944880"/>
            <a:ext cx="1013460" cy="1844040"/>
            <a:chOff x="6964680" y="3093720"/>
            <a:chExt cx="960120" cy="1844040"/>
          </a:xfrm>
          <a:solidFill>
            <a:schemeClr val="accent2">
              <a:lumMod val="50000"/>
            </a:schemeClr>
          </a:solidFill>
        </p:grpSpPr>
        <p:sp>
          <p:nvSpPr>
            <p:cNvPr id="27" name="Овал 26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8852474" y="982980"/>
            <a:ext cx="929640" cy="1844040"/>
            <a:chOff x="8153400" y="3093720"/>
            <a:chExt cx="960120" cy="1844040"/>
          </a:xfrm>
          <a:solidFill>
            <a:schemeClr val="accent2">
              <a:lumMod val="50000"/>
            </a:schemeClr>
          </a:solidFill>
        </p:grpSpPr>
        <p:sp>
          <p:nvSpPr>
            <p:cNvPr id="28" name="Овал 27"/>
            <p:cNvSpPr/>
            <p:nvPr/>
          </p:nvSpPr>
          <p:spPr>
            <a:xfrm>
              <a:off x="815340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891540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520602" y="3558540"/>
            <a:ext cx="1013460" cy="1844040"/>
            <a:chOff x="6964680" y="3093720"/>
            <a:chExt cx="960120" cy="1844040"/>
          </a:xfrm>
          <a:solidFill>
            <a:schemeClr val="accent2">
              <a:lumMod val="50000"/>
            </a:schemeClr>
          </a:solidFill>
        </p:grpSpPr>
        <p:sp>
          <p:nvSpPr>
            <p:cNvPr id="35" name="Овал 34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8810564" y="3478530"/>
            <a:ext cx="1013460" cy="1844040"/>
            <a:chOff x="6964680" y="3093720"/>
            <a:chExt cx="960120" cy="1844040"/>
          </a:xfrm>
          <a:solidFill>
            <a:schemeClr val="accent2">
              <a:lumMod val="50000"/>
            </a:schemeClr>
          </a:solidFill>
        </p:grpSpPr>
        <p:sp>
          <p:nvSpPr>
            <p:cNvPr id="38" name="Овал 37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0" y="2673310"/>
            <a:ext cx="108813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Ждут</a:t>
            </a:r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 е    -  </a:t>
            </a:r>
            <a:r>
              <a:rPr lang="ru-RU" sz="6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го</a:t>
            </a:r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   </a:t>
            </a:r>
            <a:r>
              <a:rPr lang="ru-RU" sz="6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зай</a:t>
            </a:r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      </a:t>
            </a:r>
            <a:r>
              <a:rPr lang="ru-RU" sz="60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ча</a:t>
            </a:r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     та</a:t>
            </a:r>
            <a:endParaRPr lang="ru-RU" sz="60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0" y="5679162"/>
            <a:ext cx="10439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Шуст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ры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   - е      ре-       </a:t>
            </a:r>
            <a:r>
              <a:rPr lang="ru-RU" sz="54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бя</a:t>
            </a:r>
            <a:r>
              <a:rPr lang="ru-RU" sz="54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</a:rPr>
              <a:t>-          та</a:t>
            </a:r>
            <a:endParaRPr lang="ru-RU" sz="54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18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0679" y="952589"/>
            <a:ext cx="6454961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Хитрые глазки</a:t>
            </a:r>
          </a:p>
          <a:p>
            <a:pPr algn="ctr"/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Рыженький хвостик</a:t>
            </a:r>
          </a:p>
          <a:p>
            <a:pPr algn="ctr"/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Цепкие лапки</a:t>
            </a:r>
          </a:p>
          <a:p>
            <a:pPr algn="ctr"/>
            <a:r>
              <a:rPr lang="ru-RU" sz="60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Черненький носик</a:t>
            </a:r>
            <a:endParaRPr lang="ru-RU" sz="60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-12192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5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12117705" cy="3185160"/>
            <a:chOff x="0" y="0"/>
            <a:chExt cx="12117705" cy="318516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76300"/>
              <a:ext cx="2087880" cy="208788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0405" y="0"/>
              <a:ext cx="3185160" cy="3185160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842010"/>
              <a:ext cx="2087880" cy="208788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4440" y="910590"/>
              <a:ext cx="2019300" cy="201930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5565" y="1082040"/>
              <a:ext cx="1882140" cy="1882140"/>
            </a:xfrm>
            <a:prstGeom prst="rect">
              <a:avLst/>
            </a:prstGeom>
          </p:spPr>
        </p:pic>
      </p:grpSp>
      <p:grpSp>
        <p:nvGrpSpPr>
          <p:cNvPr id="14" name="Группа 13"/>
          <p:cNvGrpSpPr/>
          <p:nvPr/>
        </p:nvGrpSpPr>
        <p:grpSpPr>
          <a:xfrm>
            <a:off x="304800" y="3185160"/>
            <a:ext cx="12117705" cy="3185160"/>
            <a:chOff x="0" y="0"/>
            <a:chExt cx="12117705" cy="3185160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76300"/>
              <a:ext cx="2087880" cy="2087880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0405" y="0"/>
              <a:ext cx="3185160" cy="3185160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842010"/>
              <a:ext cx="2087880" cy="2087880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4440" y="910590"/>
              <a:ext cx="2019300" cy="2019300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5565" y="1082040"/>
              <a:ext cx="1882140" cy="18821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9052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3009" y="152000"/>
            <a:ext cx="88206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Комплект материалов для работы с ритмом.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7510" y="-3111"/>
            <a:ext cx="1854515" cy="19160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8753" y="736775"/>
            <a:ext cx="9025247" cy="58065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harsh" dir="t"/>
          </a:scene3d>
          <a:sp3d extrusionH="76200" prstMaterial="dkEdge">
            <a:extrusionClr>
              <a:schemeClr val="accent2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Возрастная группа: 6-8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</a:rPr>
              <a:t>лет </a:t>
            </a:r>
            <a:endParaRPr lang="ru-RU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Цель: Научить воспринимать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</a:rPr>
              <a:t>и воспроизводить ритмические 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рисунки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хлопками, топаньем, проговариванием стихов в ритме, а так же детскими музыкальными инструментами, усвоить понятие сильной и слабой доли, их чередования.</a:t>
            </a: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Развивающие задачи: развитие музыкальности, чувства ритма, воображения, мелкой моторики, координации движений с речью, наблюдательности.</a:t>
            </a: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Варианты использования (методические указания):</a:t>
            </a:r>
          </a:p>
          <a:p>
            <a:pPr marL="342900" indent="-342900">
              <a:buAutoNum type="arabicPeriod"/>
            </a:pP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Предлагается детям прочитать стихотворение в заданном ритме (ритмический рисунок изображен рисунками животных, столбиками)</a:t>
            </a: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2.   Детям предлагается сравнить разные виды изображения ритмического рисунка, где они делают вывод, что они одинаковые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или разные, подбирают к ритмическому рисунку стихотворение и наоборот.</a:t>
            </a: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3.  Дети читают стихотворение в ритме и показывают движения по тексту.</a:t>
            </a:r>
          </a:p>
          <a:p>
            <a:r>
              <a:rPr lang="ru-RU" u="sng" dirty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. Дети на шумовых инструментах изображают ритмический рисунок и читают стихотворение.</a:t>
            </a: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5. Дети читают стих с разными динамическими оттенками в голосе или изображают динамические оттенки на инструментах.</a:t>
            </a:r>
          </a:p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6.Детям предлагается сочинить мелодию в указанном ритме. Исполнить на разных инструментах и спеть.</a:t>
            </a:r>
          </a:p>
          <a:p>
            <a:pPr marL="342900" indent="-342900" algn="ctr">
              <a:buAutoNum type="arabicPeriod"/>
            </a:pPr>
            <a:endParaRPr lang="ru-RU" u="sng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936" y="1787021"/>
            <a:ext cx="1701113" cy="24119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176" y="4198928"/>
            <a:ext cx="2549746" cy="25497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073" flipH="1">
            <a:off x="10485856" y="2465668"/>
            <a:ext cx="1618481" cy="136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55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53291" y="1009650"/>
            <a:ext cx="2148840" cy="1844040"/>
            <a:chOff x="0" y="853440"/>
            <a:chExt cx="2148840" cy="1844040"/>
          </a:xfrm>
          <a:solidFill>
            <a:schemeClr val="accent2"/>
          </a:solidFill>
        </p:grpSpPr>
        <p:sp>
          <p:nvSpPr>
            <p:cNvPr id="3" name="Овал 2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742483" y="1095415"/>
            <a:ext cx="960120" cy="1844040"/>
            <a:chOff x="5688082" y="1367790"/>
            <a:chExt cx="960120" cy="1844040"/>
          </a:xfrm>
        </p:grpSpPr>
        <p:sp>
          <p:nvSpPr>
            <p:cNvPr id="15" name="Овал 14"/>
            <p:cNvSpPr/>
            <p:nvPr/>
          </p:nvSpPr>
          <p:spPr>
            <a:xfrm>
              <a:off x="5688082" y="2495550"/>
              <a:ext cx="960120" cy="71628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450082" y="1367790"/>
              <a:ext cx="198120" cy="14859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053344" y="1017270"/>
            <a:ext cx="1272540" cy="1844040"/>
            <a:chOff x="4053344" y="1082040"/>
            <a:chExt cx="1272540" cy="184404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4053344" y="1082040"/>
              <a:ext cx="960120" cy="1844040"/>
              <a:chOff x="5688082" y="1367790"/>
              <a:chExt cx="960120" cy="1844040"/>
            </a:xfrm>
          </p:grpSpPr>
          <p:sp>
            <p:nvSpPr>
              <p:cNvPr id="22" name="Овал 21"/>
              <p:cNvSpPr/>
              <p:nvPr/>
            </p:nvSpPr>
            <p:spPr>
              <a:xfrm>
                <a:off x="5688082" y="2495550"/>
                <a:ext cx="960120" cy="71628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6450082" y="1367790"/>
                <a:ext cx="198120" cy="14859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Полилиния 24"/>
            <p:cNvSpPr/>
            <p:nvPr/>
          </p:nvSpPr>
          <p:spPr>
            <a:xfrm>
              <a:off x="4914404" y="1093470"/>
              <a:ext cx="411480" cy="988735"/>
            </a:xfrm>
            <a:custGeom>
              <a:avLst/>
              <a:gdLst>
                <a:gd name="connsiteX0" fmla="*/ 0 w 411480"/>
                <a:gd name="connsiteY0" fmla="*/ 0 h 988735"/>
                <a:gd name="connsiteX1" fmla="*/ 365760 w 411480"/>
                <a:gd name="connsiteY1" fmla="*/ 502920 h 988735"/>
                <a:gd name="connsiteX2" fmla="*/ 198120 w 411480"/>
                <a:gd name="connsiteY2" fmla="*/ 944880 h 988735"/>
                <a:gd name="connsiteX3" fmla="*/ 198120 w 411480"/>
                <a:gd name="connsiteY3" fmla="*/ 929640 h 988735"/>
                <a:gd name="connsiteX4" fmla="*/ 396240 w 411480"/>
                <a:gd name="connsiteY4" fmla="*/ 563880 h 988735"/>
                <a:gd name="connsiteX5" fmla="*/ 396240 w 411480"/>
                <a:gd name="connsiteY5" fmla="*/ 563880 h 988735"/>
                <a:gd name="connsiteX6" fmla="*/ 411480 w 411480"/>
                <a:gd name="connsiteY6" fmla="*/ 548640 h 98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480" h="988735">
                  <a:moveTo>
                    <a:pt x="0" y="0"/>
                  </a:moveTo>
                  <a:cubicBezTo>
                    <a:pt x="166370" y="172720"/>
                    <a:pt x="332740" y="345440"/>
                    <a:pt x="365760" y="502920"/>
                  </a:cubicBezTo>
                  <a:cubicBezTo>
                    <a:pt x="398780" y="660400"/>
                    <a:pt x="226060" y="873760"/>
                    <a:pt x="198120" y="944880"/>
                  </a:cubicBezTo>
                  <a:cubicBezTo>
                    <a:pt x="170180" y="1016000"/>
                    <a:pt x="165100" y="993140"/>
                    <a:pt x="198120" y="929640"/>
                  </a:cubicBezTo>
                  <a:cubicBezTo>
                    <a:pt x="231140" y="866140"/>
                    <a:pt x="396240" y="563880"/>
                    <a:pt x="396240" y="563880"/>
                  </a:cubicBezTo>
                  <a:lnTo>
                    <a:pt x="396240" y="563880"/>
                  </a:lnTo>
                  <a:lnTo>
                    <a:pt x="411480" y="548640"/>
                  </a:lnTo>
                </a:path>
              </a:pathLst>
            </a:custGeom>
            <a:noFill/>
            <a:ln w="130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9464356" y="1017270"/>
            <a:ext cx="1272540" cy="1844040"/>
            <a:chOff x="4053344" y="1082040"/>
            <a:chExt cx="1272540" cy="1844040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4053344" y="1082040"/>
              <a:ext cx="960120" cy="1844040"/>
              <a:chOff x="5688082" y="1367790"/>
              <a:chExt cx="960120" cy="1844040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5688082" y="2495550"/>
                <a:ext cx="960120" cy="71628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6450082" y="1367790"/>
                <a:ext cx="198120" cy="14859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Полилиния 31"/>
            <p:cNvSpPr/>
            <p:nvPr/>
          </p:nvSpPr>
          <p:spPr>
            <a:xfrm>
              <a:off x="4914404" y="1093470"/>
              <a:ext cx="411480" cy="988735"/>
            </a:xfrm>
            <a:custGeom>
              <a:avLst/>
              <a:gdLst>
                <a:gd name="connsiteX0" fmla="*/ 0 w 411480"/>
                <a:gd name="connsiteY0" fmla="*/ 0 h 988735"/>
                <a:gd name="connsiteX1" fmla="*/ 365760 w 411480"/>
                <a:gd name="connsiteY1" fmla="*/ 502920 h 988735"/>
                <a:gd name="connsiteX2" fmla="*/ 198120 w 411480"/>
                <a:gd name="connsiteY2" fmla="*/ 944880 h 988735"/>
                <a:gd name="connsiteX3" fmla="*/ 198120 w 411480"/>
                <a:gd name="connsiteY3" fmla="*/ 929640 h 988735"/>
                <a:gd name="connsiteX4" fmla="*/ 396240 w 411480"/>
                <a:gd name="connsiteY4" fmla="*/ 563880 h 988735"/>
                <a:gd name="connsiteX5" fmla="*/ 396240 w 411480"/>
                <a:gd name="connsiteY5" fmla="*/ 563880 h 988735"/>
                <a:gd name="connsiteX6" fmla="*/ 411480 w 411480"/>
                <a:gd name="connsiteY6" fmla="*/ 548640 h 98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480" h="988735">
                  <a:moveTo>
                    <a:pt x="0" y="0"/>
                  </a:moveTo>
                  <a:cubicBezTo>
                    <a:pt x="166370" y="172720"/>
                    <a:pt x="332740" y="345440"/>
                    <a:pt x="365760" y="502920"/>
                  </a:cubicBezTo>
                  <a:cubicBezTo>
                    <a:pt x="398780" y="660400"/>
                    <a:pt x="226060" y="873760"/>
                    <a:pt x="198120" y="944880"/>
                  </a:cubicBezTo>
                  <a:cubicBezTo>
                    <a:pt x="170180" y="1016000"/>
                    <a:pt x="165100" y="993140"/>
                    <a:pt x="198120" y="929640"/>
                  </a:cubicBezTo>
                  <a:cubicBezTo>
                    <a:pt x="231140" y="866140"/>
                    <a:pt x="396240" y="563880"/>
                    <a:pt x="396240" y="563880"/>
                  </a:cubicBezTo>
                  <a:lnTo>
                    <a:pt x="396240" y="563880"/>
                  </a:lnTo>
                  <a:lnTo>
                    <a:pt x="411480" y="548640"/>
                  </a:lnTo>
                </a:path>
              </a:pathLst>
            </a:custGeom>
            <a:noFill/>
            <a:ln w="130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121920" y="2967335"/>
            <a:ext cx="114757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Хит-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ры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 -    е         глаз   -  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ки</a:t>
            </a:r>
            <a:endParaRPr lang="ru-RU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-31822" y="3803590"/>
            <a:ext cx="1115523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Ры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–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жень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-кий   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хвос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 -   тик</a:t>
            </a:r>
            <a:endParaRPr lang="ru-RU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3841" y="4757380"/>
            <a:ext cx="108795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Цеп –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ки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 -   е         лап    -  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ки</a:t>
            </a:r>
            <a:endParaRPr lang="ru-RU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0" y="5593635"/>
            <a:ext cx="107746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Чер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–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нень</a:t>
            </a:r>
            <a:r>
              <a:rPr lang="ru-RU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 -кий   но     -    </a:t>
            </a:r>
            <a:r>
              <a:rPr lang="ru-RU" sz="6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C00000"/>
                </a:solidFill>
              </a:rPr>
              <a:t>сик</a:t>
            </a:r>
            <a:endParaRPr lang="ru-RU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522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860023"/>
            <a:ext cx="10058400" cy="31046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58843" y="864215"/>
            <a:ext cx="8908208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6000" b="1" dirty="0" smtClean="0">
                <a:ln/>
                <a:solidFill>
                  <a:srgbClr val="ED7D31">
                    <a:lumMod val="50000"/>
                  </a:srgbClr>
                </a:solidFill>
                <a:latin typeface="Book Antiqua" panose="02040602050305030304" pitchFamily="18" charset="0"/>
              </a:rPr>
              <a:t>В поле пчелы жужжат</a:t>
            </a:r>
          </a:p>
          <a:p>
            <a:pPr algn="ctr"/>
            <a:r>
              <a:rPr lang="ru-RU" sz="6000" b="1" dirty="0" smtClean="0">
                <a:ln/>
                <a:solidFill>
                  <a:srgbClr val="ED7D31">
                    <a:lumMod val="50000"/>
                  </a:srgbClr>
                </a:solidFill>
                <a:latin typeface="Book Antiqua" panose="02040602050305030304" pitchFamily="18" charset="0"/>
              </a:rPr>
              <a:t>Над цветами кружат</a:t>
            </a:r>
            <a:endParaRPr lang="ru-RU" sz="6000" b="1" dirty="0">
              <a:ln/>
              <a:solidFill>
                <a:srgbClr val="ED7D31">
                  <a:lumMod val="50000"/>
                </a:srgbClr>
              </a:solidFill>
              <a:latin typeface="Book Antiqua" panose="02040602050305030304" pitchFamily="18" charset="0"/>
            </a:endParaRPr>
          </a:p>
          <a:p>
            <a:pPr algn="ctr"/>
            <a:r>
              <a:rPr lang="ru-RU" sz="6000" b="1" dirty="0" smtClean="0">
                <a:ln/>
                <a:solidFill>
                  <a:srgbClr val="ED7D31">
                    <a:lumMod val="50000"/>
                  </a:srgbClr>
                </a:solidFill>
                <a:latin typeface="Book Antiqua" panose="02040602050305030304" pitchFamily="18" charset="0"/>
              </a:rPr>
              <a:t>Собирают мед</a:t>
            </a:r>
          </a:p>
          <a:p>
            <a:pPr algn="ctr"/>
            <a:r>
              <a:rPr lang="ru-RU" sz="6000" b="1" dirty="0" smtClean="0">
                <a:ln/>
                <a:solidFill>
                  <a:srgbClr val="ED7D31">
                    <a:lumMod val="50000"/>
                  </a:srgbClr>
                </a:solidFill>
                <a:latin typeface="Book Antiqua" panose="02040602050305030304" pitchFamily="18" charset="0"/>
              </a:rPr>
              <a:t>Очень дружный народ</a:t>
            </a:r>
            <a:endParaRPr lang="ru-RU" sz="6000" b="1" dirty="0">
              <a:ln/>
              <a:solidFill>
                <a:srgbClr val="ED7D31">
                  <a:lumMod val="50000"/>
                </a:srgbClr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6" y="4500166"/>
            <a:ext cx="2245424" cy="1891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21" y="2131833"/>
            <a:ext cx="1828276" cy="15401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073" flipH="1">
            <a:off x="9718273" y="2280041"/>
            <a:ext cx="2245424" cy="189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960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901440"/>
            <a:ext cx="10058400" cy="31046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8349"/>
            <a:ext cx="1678139" cy="14136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943" y="1303596"/>
            <a:ext cx="1872245" cy="15771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013" y="1401387"/>
            <a:ext cx="1756159" cy="14793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39" y="1485555"/>
            <a:ext cx="1752681" cy="14764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302" y="944187"/>
            <a:ext cx="2419885" cy="20384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959" y="944187"/>
            <a:ext cx="2594343" cy="2185451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0" y="3129638"/>
            <a:ext cx="12382187" cy="2185451"/>
            <a:chOff x="-78020" y="0"/>
            <a:chExt cx="12382187" cy="2185451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8020" y="604162"/>
              <a:ext cx="1678139" cy="1413649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923" y="359409"/>
              <a:ext cx="1872245" cy="1577163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993" y="457200"/>
              <a:ext cx="1756159" cy="1479372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119" y="541368"/>
              <a:ext cx="1752681" cy="1476443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4282" y="0"/>
              <a:ext cx="2419885" cy="2038489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9939" y="0"/>
              <a:ext cx="2594343" cy="2185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0997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76" y="3855393"/>
            <a:ext cx="10058400" cy="31046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5744"/>
            <a:ext cx="1678139" cy="14136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84" y="3698071"/>
            <a:ext cx="1872245" cy="15771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61" y="3698071"/>
            <a:ext cx="1756159" cy="14793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39" y="1316338"/>
            <a:ext cx="1752681" cy="14764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406" y="944183"/>
            <a:ext cx="2419885" cy="20384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20" y="870703"/>
            <a:ext cx="2594343" cy="21854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684" y="3698071"/>
            <a:ext cx="1756159" cy="14793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534" y="797221"/>
            <a:ext cx="2594343" cy="21854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133" y="3256967"/>
            <a:ext cx="2594343" cy="21854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051" y="3746966"/>
            <a:ext cx="1756159" cy="14793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57" y="3256966"/>
            <a:ext cx="2594343" cy="218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49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76" y="3855393"/>
            <a:ext cx="10058400" cy="310465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854080" y="967740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3" name="Овал 2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262333" y="1005840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9" name="Овал 8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739803" y="93726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15" name="Овал 14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0012676" y="86868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18" name="Овал 17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9908112" y="337566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21" name="Овал 20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614494" y="332994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24" name="Овал 23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32160" y="3413760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27" name="Овал 26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185496" y="3352800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33" name="Овал 32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376133" y="2570440"/>
            <a:ext cx="1207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В </a:t>
            </a:r>
            <a:r>
              <a:rPr lang="ru-RU" sz="54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по-ле</a:t>
            </a:r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        </a:t>
            </a:r>
            <a:r>
              <a:rPr lang="ru-RU" sz="54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пче-лы</a:t>
            </a:r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     </a:t>
            </a:r>
            <a:r>
              <a:rPr lang="ru-RU" sz="54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жу</a:t>
            </a:r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-    </a:t>
            </a:r>
            <a:r>
              <a:rPr lang="ru-RU" sz="54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жжат</a:t>
            </a:r>
            <a:endParaRPr lang="ru-RU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07253" y="5257800"/>
            <a:ext cx="10957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Над </a:t>
            </a:r>
            <a:r>
              <a:rPr lang="ru-RU" sz="54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цве</a:t>
            </a:r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-     та  - ми        </a:t>
            </a:r>
            <a:r>
              <a:rPr lang="ru-RU" sz="54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кру</a:t>
            </a:r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-    жат</a:t>
            </a:r>
            <a:endParaRPr lang="ru-RU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047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76" y="3855393"/>
            <a:ext cx="10058400" cy="310465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854080" y="967740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3" name="Овал 2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02920" y="3812441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9" name="Овал 8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973585" y="3754428"/>
            <a:ext cx="2148840" cy="1844040"/>
            <a:chOff x="0" y="853440"/>
            <a:chExt cx="2148840" cy="1844040"/>
          </a:xfrm>
          <a:solidFill>
            <a:srgbClr val="7030A0"/>
          </a:solidFill>
        </p:grpSpPr>
        <p:sp>
          <p:nvSpPr>
            <p:cNvPr id="16" name="Овал 15"/>
            <p:cNvSpPr/>
            <p:nvPr/>
          </p:nvSpPr>
          <p:spPr>
            <a:xfrm>
              <a:off x="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1188720" y="198120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6200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950720" y="85344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861060" y="853440"/>
              <a:ext cx="1165860" cy="167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974849" y="99441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22" name="Овал 21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9666720" y="99441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25" name="Овал 24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333353" y="91059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28" name="Овал 27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9658072" y="3867150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31" name="Овал 30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576940" y="3838248"/>
            <a:ext cx="1013460" cy="1844040"/>
            <a:chOff x="6964680" y="3093720"/>
            <a:chExt cx="960120" cy="1844040"/>
          </a:xfrm>
          <a:solidFill>
            <a:srgbClr val="FF0000"/>
          </a:solidFill>
        </p:grpSpPr>
        <p:sp>
          <p:nvSpPr>
            <p:cNvPr id="34" name="Овал 33"/>
            <p:cNvSpPr/>
            <p:nvPr/>
          </p:nvSpPr>
          <p:spPr>
            <a:xfrm>
              <a:off x="6964680" y="4221480"/>
              <a:ext cx="960120" cy="716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726680" y="3093720"/>
              <a:ext cx="19812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633740" y="2704445"/>
            <a:ext cx="1065807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Со  –би  -   </a:t>
            </a:r>
            <a:r>
              <a:rPr lang="ru-RU" sz="66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ра</a:t>
            </a:r>
            <a:r>
              <a:rPr lang="ru-RU" sz="6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 -     ют       мед</a:t>
            </a:r>
            <a:endParaRPr lang="ru-RU" sz="66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2920" y="5540454"/>
            <a:ext cx="106375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О-</a:t>
            </a:r>
            <a:r>
              <a:rPr lang="ru-RU" sz="60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чень</a:t>
            </a:r>
            <a:r>
              <a:rPr lang="ru-RU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друж</a:t>
            </a:r>
            <a:r>
              <a:rPr lang="ru-RU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-   </a:t>
            </a:r>
            <a:r>
              <a:rPr lang="ru-RU" sz="6000" b="1" dirty="0" err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ный</a:t>
            </a:r>
            <a:r>
              <a:rPr lang="ru-RU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  на  -    род.</a:t>
            </a:r>
            <a:endParaRPr lang="ru-RU" sz="6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4635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7640" y="1185153"/>
            <a:ext cx="882069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Ветер осенний подул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Маленький ежик уснул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Крепко всю зиму проспит</a:t>
            </a:r>
            <a:endParaRPr lang="ru-RU" sz="5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Ну а весной зашуршит</a:t>
            </a:r>
          </a:p>
          <a:p>
            <a:pPr algn="ctr"/>
            <a:endParaRPr lang="ru-RU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058" y="2444150"/>
            <a:ext cx="3859102" cy="39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5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66" y="494508"/>
            <a:ext cx="2683424" cy="21229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252" y="3611829"/>
            <a:ext cx="2683424" cy="21229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252" y="725084"/>
            <a:ext cx="2683424" cy="2122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203" y="1256285"/>
            <a:ext cx="1845343" cy="14599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503" y="3943348"/>
            <a:ext cx="1845343" cy="14599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927" y="3943347"/>
            <a:ext cx="1845343" cy="14599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594" y="1403087"/>
            <a:ext cx="1845343" cy="145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80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75666" y="1183339"/>
            <a:ext cx="1524000" cy="4356847"/>
          </a:xfrm>
          <a:prstGeom prst="flowChartProces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2212046" y="2644582"/>
            <a:ext cx="1201271" cy="2832847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5616386" y="1120581"/>
            <a:ext cx="1524000" cy="4356847"/>
          </a:xfrm>
          <a:prstGeom prst="flowChartProces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10499916" y="1156431"/>
            <a:ext cx="1524000" cy="4356847"/>
          </a:xfrm>
          <a:prstGeom prst="flowChartProces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7552766" y="2644581"/>
            <a:ext cx="1201271" cy="2832847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9026341" y="2644580"/>
            <a:ext cx="1201271" cy="2832847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957925" y="2644581"/>
            <a:ext cx="1201271" cy="2832847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20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1258645"/>
            <a:ext cx="1541929" cy="3729317"/>
            <a:chOff x="161365" y="770965"/>
            <a:chExt cx="1541929" cy="3729317"/>
          </a:xfrm>
          <a:solidFill>
            <a:schemeClr val="accent5">
              <a:lumMod val="75000"/>
            </a:schemeClr>
          </a:solidFill>
        </p:grpSpPr>
        <p:sp>
          <p:nvSpPr>
            <p:cNvPr id="2" name="Овал 1"/>
            <p:cNvSpPr/>
            <p:nvPr/>
          </p:nvSpPr>
          <p:spPr>
            <a:xfrm>
              <a:off x="161365" y="3514165"/>
              <a:ext cx="1524000" cy="986117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>
              <a:off x="1559859" y="770965"/>
              <a:ext cx="143435" cy="32990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0034643" y="1361065"/>
            <a:ext cx="1541929" cy="3729317"/>
            <a:chOff x="161365" y="770965"/>
            <a:chExt cx="1541929" cy="3729317"/>
          </a:xfrm>
          <a:solidFill>
            <a:schemeClr val="accent1">
              <a:lumMod val="50000"/>
            </a:schemeClr>
          </a:solidFill>
        </p:grpSpPr>
        <p:sp>
          <p:nvSpPr>
            <p:cNvPr id="10" name="Овал 9"/>
            <p:cNvSpPr/>
            <p:nvPr/>
          </p:nvSpPr>
          <p:spPr>
            <a:xfrm>
              <a:off x="161365" y="3514165"/>
              <a:ext cx="1524000" cy="986117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роцесс 10"/>
            <p:cNvSpPr/>
            <p:nvPr/>
          </p:nvSpPr>
          <p:spPr>
            <a:xfrm>
              <a:off x="1559859" y="770965"/>
              <a:ext cx="143435" cy="32990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003202" y="1258645"/>
            <a:ext cx="1541929" cy="3729317"/>
            <a:chOff x="161365" y="770965"/>
            <a:chExt cx="1541929" cy="3729317"/>
          </a:xfrm>
          <a:solidFill>
            <a:schemeClr val="accent5">
              <a:lumMod val="75000"/>
            </a:schemeClr>
          </a:solidFill>
        </p:grpSpPr>
        <p:sp>
          <p:nvSpPr>
            <p:cNvPr id="13" name="Овал 12"/>
            <p:cNvSpPr/>
            <p:nvPr/>
          </p:nvSpPr>
          <p:spPr>
            <a:xfrm>
              <a:off x="161365" y="3514165"/>
              <a:ext cx="1524000" cy="986117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роцесс 13"/>
            <p:cNvSpPr/>
            <p:nvPr/>
          </p:nvSpPr>
          <p:spPr>
            <a:xfrm>
              <a:off x="1559859" y="770965"/>
              <a:ext cx="143435" cy="32990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861521" y="1796527"/>
            <a:ext cx="2804160" cy="3124200"/>
            <a:chOff x="1691640" y="2026920"/>
            <a:chExt cx="2804160" cy="3124200"/>
          </a:xfrm>
          <a:solidFill>
            <a:srgbClr val="00B050"/>
          </a:solidFill>
        </p:grpSpPr>
        <p:sp>
          <p:nvSpPr>
            <p:cNvPr id="15" name="Блок-схема: узел 14"/>
            <p:cNvSpPr/>
            <p:nvPr/>
          </p:nvSpPr>
          <p:spPr>
            <a:xfrm>
              <a:off x="1691640" y="4357742"/>
              <a:ext cx="1158240" cy="793378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3337560" y="4357742"/>
              <a:ext cx="1158240" cy="793378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роцесс 16"/>
            <p:cNvSpPr/>
            <p:nvPr/>
          </p:nvSpPr>
          <p:spPr>
            <a:xfrm>
              <a:off x="2675516" y="2026920"/>
              <a:ext cx="174364" cy="27275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роцесс 17"/>
            <p:cNvSpPr/>
            <p:nvPr/>
          </p:nvSpPr>
          <p:spPr>
            <a:xfrm>
              <a:off x="4302833" y="2027367"/>
              <a:ext cx="174364" cy="27275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роцесс 19"/>
            <p:cNvSpPr/>
            <p:nvPr/>
          </p:nvSpPr>
          <p:spPr>
            <a:xfrm>
              <a:off x="2762698" y="2026920"/>
              <a:ext cx="1714499" cy="213360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742803" y="1861969"/>
            <a:ext cx="2804160" cy="3124200"/>
            <a:chOff x="1691640" y="2026920"/>
            <a:chExt cx="2804160" cy="3124200"/>
          </a:xfrm>
          <a:solidFill>
            <a:srgbClr val="00B050"/>
          </a:solidFill>
        </p:grpSpPr>
        <p:sp>
          <p:nvSpPr>
            <p:cNvPr id="23" name="Блок-схема: узел 22"/>
            <p:cNvSpPr/>
            <p:nvPr/>
          </p:nvSpPr>
          <p:spPr>
            <a:xfrm>
              <a:off x="1691640" y="4357742"/>
              <a:ext cx="1158240" cy="793378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узел 23"/>
            <p:cNvSpPr/>
            <p:nvPr/>
          </p:nvSpPr>
          <p:spPr>
            <a:xfrm>
              <a:off x="3337560" y="4357742"/>
              <a:ext cx="1158240" cy="793378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роцесс 24"/>
            <p:cNvSpPr/>
            <p:nvPr/>
          </p:nvSpPr>
          <p:spPr>
            <a:xfrm>
              <a:off x="2675516" y="2026920"/>
              <a:ext cx="174364" cy="27275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роцесс 25"/>
            <p:cNvSpPr/>
            <p:nvPr/>
          </p:nvSpPr>
          <p:spPr>
            <a:xfrm>
              <a:off x="4302833" y="2027367"/>
              <a:ext cx="174364" cy="2727511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роцесс 26"/>
            <p:cNvSpPr/>
            <p:nvPr/>
          </p:nvSpPr>
          <p:spPr>
            <a:xfrm>
              <a:off x="2762698" y="2026920"/>
              <a:ext cx="1714499" cy="213360"/>
            </a:xfrm>
            <a:prstGeom prst="flowChart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67267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1258645"/>
            <a:ext cx="11576572" cy="3831737"/>
            <a:chOff x="0" y="1258645"/>
            <a:chExt cx="11576572" cy="3831737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1258645"/>
              <a:ext cx="1541929" cy="3729317"/>
              <a:chOff x="161365" y="770965"/>
              <a:chExt cx="1541929" cy="3729317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8" name="Овал 27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Блок-схема: процесс 28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10034643" y="136106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6" name="Овал 25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Блок-схема: процесс 26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5003202" y="125864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4" name="Овал 23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Блок-схема: процесс 24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861521" y="1796527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9" name="Блок-схема: узел 18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Блок-схема: процесс 20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Блок-схема: процесс 21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Блок-схема: процесс 22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6742803" y="1861969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4" name="Блок-схема: узел 13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процесс 15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процесс 16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процесс 17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" name="Прямоугольник 29"/>
          <p:cNvSpPr/>
          <p:nvPr/>
        </p:nvSpPr>
        <p:spPr>
          <a:xfrm>
            <a:off x="0" y="4920727"/>
            <a:ext cx="12192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8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Ве</a:t>
            </a:r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-  тер     о   -  </a:t>
            </a:r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се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-  </a:t>
            </a:r>
            <a:r>
              <a:rPr lang="ru-RU" sz="6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ний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   по   -</a:t>
            </a:r>
            <a:r>
              <a:rPr lang="ru-RU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д</a:t>
            </a:r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ул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.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953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1258645"/>
            <a:ext cx="11576572" cy="3831737"/>
            <a:chOff x="0" y="1258645"/>
            <a:chExt cx="11576572" cy="3831737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1258645"/>
              <a:ext cx="1541929" cy="3729317"/>
              <a:chOff x="161365" y="770965"/>
              <a:chExt cx="1541929" cy="3729317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8" name="Овал 27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Блок-схема: процесс 28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10034643" y="136106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6" name="Овал 25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Блок-схема: процесс 26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5003202" y="125864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4" name="Овал 23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Блок-схема: процесс 24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861521" y="1796527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9" name="Блок-схема: узел 18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Блок-схема: процесс 20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Блок-схема: процесс 21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Блок-схема: процесс 22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6742803" y="1861969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4" name="Блок-схема: узел 13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процесс 15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процесс 16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процесс 17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" name="Прямоугольник 29"/>
          <p:cNvSpPr/>
          <p:nvPr/>
        </p:nvSpPr>
        <p:spPr>
          <a:xfrm>
            <a:off x="0" y="4920727"/>
            <a:ext cx="12192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8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Ма</a:t>
            </a:r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лень-кий </a:t>
            </a:r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е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-  </a:t>
            </a:r>
            <a:r>
              <a:rPr lang="ru-RU" sz="6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жик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    ус  - </a:t>
            </a:r>
            <a:r>
              <a:rPr lang="ru-RU" sz="72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н</a:t>
            </a:r>
            <a:r>
              <a:rPr lang="ru-RU" sz="72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ул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.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357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1258645"/>
            <a:ext cx="11576572" cy="3831737"/>
            <a:chOff x="0" y="1258645"/>
            <a:chExt cx="11576572" cy="3831737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1258645"/>
              <a:ext cx="1541929" cy="3729317"/>
              <a:chOff x="161365" y="770965"/>
              <a:chExt cx="1541929" cy="3729317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8" name="Овал 27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Блок-схема: процесс 28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10034643" y="136106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6" name="Овал 25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Блок-схема: процесс 26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5003202" y="1258645"/>
              <a:ext cx="1541929" cy="3729317"/>
              <a:chOff x="161365" y="770965"/>
              <a:chExt cx="1541929" cy="3729317"/>
            </a:xfrm>
            <a:solidFill>
              <a:schemeClr val="tx1"/>
            </a:solidFill>
          </p:grpSpPr>
          <p:sp>
            <p:nvSpPr>
              <p:cNvPr id="24" name="Овал 23"/>
              <p:cNvSpPr/>
              <p:nvPr/>
            </p:nvSpPr>
            <p:spPr>
              <a:xfrm>
                <a:off x="161365" y="3514165"/>
                <a:ext cx="1524000" cy="986117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Блок-схема: процесс 24"/>
              <p:cNvSpPr/>
              <p:nvPr/>
            </p:nvSpPr>
            <p:spPr>
              <a:xfrm>
                <a:off x="1559859" y="770965"/>
                <a:ext cx="143435" cy="32990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861521" y="1796527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9" name="Блок-схема: узел 18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Блок-схема: процесс 20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Блок-схема: процесс 21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Блок-схема: процесс 22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6742803" y="1861969"/>
              <a:ext cx="2804160" cy="3124200"/>
              <a:chOff x="1691640" y="2026920"/>
              <a:chExt cx="2804160" cy="3124200"/>
            </a:xfrm>
            <a:solidFill>
              <a:schemeClr val="tx1"/>
            </a:solidFill>
          </p:grpSpPr>
          <p:sp>
            <p:nvSpPr>
              <p:cNvPr id="14" name="Блок-схема: узел 13"/>
              <p:cNvSpPr/>
              <p:nvPr/>
            </p:nvSpPr>
            <p:spPr>
              <a:xfrm>
                <a:off x="169164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3337560" y="4357742"/>
                <a:ext cx="1158240" cy="79337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процесс 15"/>
              <p:cNvSpPr/>
              <p:nvPr/>
            </p:nvSpPr>
            <p:spPr>
              <a:xfrm>
                <a:off x="2675516" y="2026920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процесс 16"/>
              <p:cNvSpPr/>
              <p:nvPr/>
            </p:nvSpPr>
            <p:spPr>
              <a:xfrm>
                <a:off x="4302833" y="2027367"/>
                <a:ext cx="174364" cy="2727511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процесс 17"/>
              <p:cNvSpPr/>
              <p:nvPr/>
            </p:nvSpPr>
            <p:spPr>
              <a:xfrm>
                <a:off x="2762698" y="2026920"/>
                <a:ext cx="1714499" cy="213360"/>
              </a:xfrm>
              <a:prstGeom prst="flowChartProcess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" name="Прямоугольник 29"/>
          <p:cNvSpPr/>
          <p:nvPr/>
        </p:nvSpPr>
        <p:spPr>
          <a:xfrm>
            <a:off x="-167640" y="4920727"/>
            <a:ext cx="123596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Креп</a:t>
            </a:r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ко-всю  </a:t>
            </a:r>
            <a:r>
              <a:rPr lang="ru-RU" sz="8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rPr>
              <a:t>зи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-   </a:t>
            </a:r>
            <a:r>
              <a:rPr lang="ru-RU" sz="6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му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  </a:t>
            </a:r>
            <a:r>
              <a:rPr lang="ru-RU" sz="6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прос</a:t>
            </a:r>
            <a:r>
              <a:rPr lang="ru-RU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  - </a:t>
            </a:r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пит</a:t>
            </a:r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0072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393</Words>
  <Application>Microsoft Office PowerPoint</Application>
  <PresentationFormat>Широкоэкранный</PresentationFormat>
  <Paragraphs>52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Book Antiqua</vt:lpstr>
      <vt:lpstr>Calibri</vt:lpstr>
      <vt:lpstr>Calibri Light</vt:lpstr>
      <vt:lpstr>Тема Office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ДШИ-2</dc:creator>
  <cp:lastModifiedBy>ДШИ-2</cp:lastModifiedBy>
  <cp:revision>15</cp:revision>
  <dcterms:created xsi:type="dcterms:W3CDTF">2026-01-21T07:07:15Z</dcterms:created>
  <dcterms:modified xsi:type="dcterms:W3CDTF">2026-01-23T07:28:51Z</dcterms:modified>
</cp:coreProperties>
</file>