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9" r:id="rId2"/>
    <p:sldId id="257" r:id="rId3"/>
    <p:sldId id="262" r:id="rId4"/>
    <p:sldId id="258" r:id="rId5"/>
    <p:sldId id="263" r:id="rId6"/>
    <p:sldId id="265" r:id="rId7"/>
    <p:sldId id="266" r:id="rId8"/>
    <p:sldId id="267" r:id="rId9"/>
    <p:sldId id="260" r:id="rId10"/>
    <p:sldId id="27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3399"/>
    <a:srgbClr val="663300"/>
    <a:srgbClr val="FF7C80"/>
    <a:srgbClr val="FFFF00"/>
    <a:srgbClr val="003399"/>
    <a:srgbClr val="00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D1B90E-8E71-4117-9000-0593BA2DF8BB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EFAEDE8-E62A-4751-97F8-5010C0C6A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758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814526-5F40-4255-BD0C-123370785B7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EA713-F2F3-402F-9800-ACD23A860A0C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0CC03-EA6C-436D-80E6-7E13FEC74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DCCA9-DA5E-4850-AD63-46D5AD034783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B2DE8-19BA-451F-B004-A5AEE02EE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7FD6-800E-4DC9-AA95-6B40897FFD01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BDD49-B342-4DA8-B3B5-3852E73D8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92318-A72C-465C-AFEB-8E411664D195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0E83-438B-474E-88AB-CD61176B3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7257-3B0F-4684-A55B-8CC7DA5C638D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C497F-80EA-4DF1-BB9B-1F43551D9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3A6FE-73FE-41CE-B866-A90D8DA6DE58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AB69E-B2CB-4056-A4F4-781330CFE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6A6C9-837F-41B1-A03E-9B351EA0F391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FBF83-D901-423A-B877-362F09DDE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86C4-3DCB-42E9-A5BA-D04BABE81522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0819C-48B7-4AC7-913F-FA2028FA2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2C77B-AB59-4670-962D-A289C287AEF2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EEE35-0B16-4930-8533-0D4EDD322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423D5-40D5-4BAA-88A3-D7BFB399CCE3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669D5-E3B0-4AE5-8D8B-EFA5C2CA8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CF8C3-9958-467A-A92F-90F57DE97D08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B87B3-AC6B-47A1-A272-0D974371BD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025" cy="987425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1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813" y="5872163"/>
            <a:ext cx="5429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 bwMode="white">
          <a:xfrm>
            <a:off x="1217613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378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17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025" y="1069975"/>
            <a:ext cx="3355975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025" y="0"/>
            <a:ext cx="7470775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1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9038"/>
            <a:ext cx="8229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7675" y="6364288"/>
            <a:ext cx="2185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D0930FE-89CB-4E22-957D-49031C5E934D}" type="datetimeFigureOut">
              <a:rPr lang="ru-RU"/>
              <a:pPr>
                <a:defRPr/>
              </a:pPr>
              <a:t>18.02.2023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175" y="6364288"/>
            <a:ext cx="5311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025" y="6364288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264B545-701E-4A08-A6D2-B2783F9F8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CC37F"/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3C2FF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5A0CC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8E79E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5A0A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rinazaytseva.ru/zagadki-pro-ovoshhi-i-frukty.html" TargetMode="External"/><Relationship Id="rId2" Type="http://schemas.openxmlformats.org/officeDocument/2006/relationships/hyperlink" Target="https://zvukipro.com/teleshow/281-zvuki-iz-teleperedachi-pole-chudes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gif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7;&#1086;&#1083;&#1077;%20&#1095;&#1091;&#1076;&#1077;&#1089;%202019\pole-chudes-priz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5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gif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7;&#1086;&#1083;&#1077;%20&#1095;&#1091;&#1076;&#1077;&#1089;%202019\pole-chudes-priz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gif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7;&#1086;&#1083;&#1077;%20&#1095;&#1091;&#1076;&#1077;&#1089;%202019\pole-chudes-priz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gif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7;&#1086;&#1083;&#1077;%20&#1095;&#1091;&#1076;&#1077;&#1089;%202019\pole-chudes-priz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7;&#1086;&#1083;&#1077;%20&#1095;&#1091;&#1076;&#1077;&#1089;%202019\&#1089;&#1091;&#1087;&#1077;&#1088;%20&#1080;&#1075;&#1088;&#1072;.mp3" TargetMode="External"/><Relationship Id="rId6" Type="http://schemas.openxmlformats.org/officeDocument/2006/relationships/image" Target="../media/image15.gif"/><Relationship Id="rId5" Type="http://schemas.openxmlformats.org/officeDocument/2006/relationships/slide" Target="slide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5311480"/>
          </a:xfrm>
        </p:spPr>
        <p:txBody>
          <a:bodyPr/>
          <a:lstStyle/>
          <a:p>
            <a:r>
              <a:rPr lang="ru-RU" dirty="0" smtClean="0"/>
              <a:t>ПОЛЕ ЧУДЕС</a:t>
            </a:r>
            <a:br>
              <a:rPr lang="ru-RU" dirty="0" smtClean="0"/>
            </a:br>
            <a:r>
              <a:rPr lang="ru-RU" dirty="0" smtClean="0"/>
              <a:t>«ОВОЩНЫЕ ЗАГАДКИ»</a:t>
            </a:r>
            <a:br>
              <a:rPr lang="ru-RU" dirty="0" smtClean="0"/>
            </a:br>
            <a:r>
              <a:rPr lang="ru-RU" dirty="0" smtClean="0"/>
              <a:t>подготовила и провела</a:t>
            </a:r>
            <a:br>
              <a:rPr lang="ru-RU" dirty="0" smtClean="0"/>
            </a:br>
            <a:r>
              <a:rPr lang="ru-RU" dirty="0" smtClean="0"/>
              <a:t>учитель Белова Наталья Геннадьевна</a:t>
            </a:r>
            <a:br>
              <a:rPr lang="ru-RU" dirty="0" smtClean="0"/>
            </a:br>
            <a:r>
              <a:rPr lang="ru-RU" dirty="0" smtClean="0"/>
              <a:t>Плоскошь, </a:t>
            </a: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4048"/>
            <a:ext cx="7355160" cy="612648"/>
          </a:xfrm>
        </p:spPr>
        <p:txBody>
          <a:bodyPr>
            <a:normAutofit/>
          </a:bodyPr>
          <a:lstStyle/>
          <a:p>
            <a:r>
              <a:rPr lang="ru-RU" dirty="0" smtClean="0"/>
              <a:t>ГКОУ «</a:t>
            </a:r>
            <a:r>
              <a:rPr lang="ru-RU" dirty="0" err="1" smtClean="0"/>
              <a:t>Плоскошская</a:t>
            </a:r>
            <a:r>
              <a:rPr lang="ru-RU" dirty="0" smtClean="0"/>
              <a:t> специальная школа-интернат»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3407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0"/>
            <a:ext cx="7470775" cy="14127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</a:t>
            </a:r>
            <a:r>
              <a:rPr lang="ru-RU" dirty="0" err="1" smtClean="0"/>
              <a:t>источнико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zvukipro.com/teleshow/281-zvuki-iz-teleperedachi-pole-chudes.html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irinazaytseva.ru/zagadki-pro-ovoshhi-i-frukty.html</a:t>
            </a:r>
            <a:endParaRPr lang="ru-RU" dirty="0" smtClean="0"/>
          </a:p>
          <a:p>
            <a:r>
              <a:rPr lang="en-US" dirty="0"/>
              <a:t>https://</a:t>
            </a:r>
            <a:r>
              <a:rPr lang="ru-RU" dirty="0" err="1"/>
              <a:t>урок.рф</a:t>
            </a:r>
            <a:r>
              <a:rPr lang="ru-RU" dirty="0"/>
              <a:t>/</a:t>
            </a:r>
            <a:r>
              <a:rPr lang="en-US"/>
              <a:t>library/shablon_prezentatcii_pole_chudes_220349.html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394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Группа 13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14341" name="Группа 58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0" y="0"/>
                <a:ext cx="1500188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1500188" y="0"/>
                <a:ext cx="1500187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000375" y="0"/>
                <a:ext cx="1571625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4572000" y="0"/>
                <a:ext cx="1571625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6143625" y="0"/>
                <a:ext cx="1500188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7643813" y="0"/>
                <a:ext cx="1500187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0" y="1357313"/>
                <a:ext cx="1500188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1500188" y="1357313"/>
                <a:ext cx="1500187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3000375" y="1357313"/>
                <a:ext cx="1571625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572000" y="1357313"/>
                <a:ext cx="1571625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6143625" y="1357313"/>
                <a:ext cx="1500188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7643813" y="1357313"/>
                <a:ext cx="1500187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0" y="2714625"/>
                <a:ext cx="1500188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1500188" y="2714625"/>
                <a:ext cx="1500187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3000375" y="2714625"/>
                <a:ext cx="1571625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4572000" y="2714625"/>
                <a:ext cx="1571625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6143625" y="2714625"/>
                <a:ext cx="1500188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7643813" y="2714625"/>
                <a:ext cx="1500187" cy="1357313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0" y="4071938"/>
                <a:ext cx="1500188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1500188" y="4071938"/>
                <a:ext cx="1500187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3000375" y="4071938"/>
                <a:ext cx="1571625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4572000" y="4071938"/>
                <a:ext cx="1571625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6143625" y="4071938"/>
                <a:ext cx="1500188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7643813" y="4071938"/>
                <a:ext cx="1500187" cy="135731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0" y="5357813"/>
                <a:ext cx="1500188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1500188" y="5357813"/>
                <a:ext cx="1500187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3000375" y="5357813"/>
                <a:ext cx="1571625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4572000" y="5357813"/>
                <a:ext cx="1571625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143625" y="5357813"/>
                <a:ext cx="1500188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7643813" y="5357813"/>
                <a:ext cx="1500187" cy="1500187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60" name="Крест 59"/>
            <p:cNvSpPr/>
            <p:nvPr/>
          </p:nvSpPr>
          <p:spPr>
            <a:xfrm>
              <a:off x="6572250" y="285750"/>
              <a:ext cx="928688" cy="857250"/>
            </a:xfrm>
            <a:prstGeom prst="plus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Арка 60"/>
            <p:cNvSpPr/>
            <p:nvPr/>
          </p:nvSpPr>
          <p:spPr>
            <a:xfrm>
              <a:off x="3286125" y="142875"/>
              <a:ext cx="1071563" cy="1000125"/>
            </a:xfrm>
            <a:prstGeom prst="blockArc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0">
                  <a:schemeClr val="bg2">
                    <a:lumMod val="2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14344" name="Группа 72"/>
            <p:cNvGrpSpPr>
              <a:grpSpLocks/>
            </p:cNvGrpSpPr>
            <p:nvPr/>
          </p:nvGrpSpPr>
          <p:grpSpPr bwMode="auto">
            <a:xfrm>
              <a:off x="214282" y="214290"/>
              <a:ext cx="1214446" cy="898328"/>
              <a:chOff x="142844" y="239166"/>
              <a:chExt cx="1214446" cy="898328"/>
            </a:xfrm>
          </p:grpSpPr>
          <p:sp>
            <p:nvSpPr>
              <p:cNvPr id="62" name="Молния 61"/>
              <p:cNvSpPr/>
              <p:nvPr/>
            </p:nvSpPr>
            <p:spPr>
              <a:xfrm rot="21289501">
                <a:off x="528637" y="315389"/>
                <a:ext cx="687388" cy="682625"/>
              </a:xfrm>
              <a:prstGeom prst="lightningBol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3" name="Молния 62"/>
              <p:cNvSpPr/>
              <p:nvPr/>
            </p:nvSpPr>
            <p:spPr>
              <a:xfrm flipH="1">
                <a:off x="246062" y="239189"/>
                <a:ext cx="642938" cy="755650"/>
              </a:xfrm>
              <a:prstGeom prst="lightningBol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142875" y="999601"/>
                <a:ext cx="142875" cy="138113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6" name="Овал 65"/>
              <p:cNvSpPr/>
              <p:nvPr/>
            </p:nvSpPr>
            <p:spPr>
              <a:xfrm>
                <a:off x="1214437" y="928164"/>
                <a:ext cx="142875" cy="138112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45" name="Группа 73"/>
            <p:cNvGrpSpPr>
              <a:grpSpLocks/>
            </p:cNvGrpSpPr>
            <p:nvPr/>
          </p:nvGrpSpPr>
          <p:grpSpPr bwMode="auto">
            <a:xfrm>
              <a:off x="1928794" y="214290"/>
              <a:ext cx="714380" cy="928694"/>
              <a:chOff x="1857356" y="214290"/>
              <a:chExt cx="714380" cy="928694"/>
            </a:xfrm>
          </p:grpSpPr>
          <p:sp>
            <p:nvSpPr>
              <p:cNvPr id="68" name="Прямоугольник 67"/>
              <p:cNvSpPr/>
              <p:nvPr/>
            </p:nvSpPr>
            <p:spPr>
              <a:xfrm>
                <a:off x="1857375" y="214313"/>
                <a:ext cx="714375" cy="214312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1857375" y="428625"/>
                <a:ext cx="714375" cy="214313"/>
              </a:xfrm>
              <a:prstGeom prst="rect">
                <a:avLst/>
              </a:prstGeom>
              <a:solidFill>
                <a:srgbClr val="00FFCC"/>
              </a:solidFill>
              <a:ln>
                <a:solidFill>
                  <a:srgbClr val="00FF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1857375" y="642938"/>
                <a:ext cx="714375" cy="21431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2071687" y="857250"/>
                <a:ext cx="214313" cy="214313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2071687" y="1000125"/>
                <a:ext cx="214313" cy="142875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46" name="Группа 77"/>
            <p:cNvGrpSpPr>
              <a:grpSpLocks/>
            </p:cNvGrpSpPr>
            <p:nvPr/>
          </p:nvGrpSpPr>
          <p:grpSpPr bwMode="auto">
            <a:xfrm>
              <a:off x="5140629" y="172192"/>
              <a:ext cx="570869" cy="899354"/>
              <a:chOff x="5069191" y="172192"/>
              <a:chExt cx="570869" cy="899354"/>
            </a:xfrm>
          </p:grpSpPr>
          <p:sp>
            <p:nvSpPr>
              <p:cNvPr id="75" name="Половина рамки 74"/>
              <p:cNvSpPr/>
              <p:nvPr/>
            </p:nvSpPr>
            <p:spPr>
              <a:xfrm rot="2448832">
                <a:off x="5068887" y="171450"/>
                <a:ext cx="546100" cy="493713"/>
              </a:xfrm>
              <a:prstGeom prst="halfFram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Половина рамки 75"/>
              <p:cNvSpPr/>
              <p:nvPr/>
            </p:nvSpPr>
            <p:spPr>
              <a:xfrm rot="2449437">
                <a:off x="5094287" y="549275"/>
                <a:ext cx="546100" cy="493713"/>
              </a:xfrm>
              <a:prstGeom prst="halfFram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Овал 76"/>
              <p:cNvSpPr/>
              <p:nvPr/>
            </p:nvSpPr>
            <p:spPr>
              <a:xfrm flipH="1">
                <a:off x="5214937" y="857250"/>
                <a:ext cx="285750" cy="214313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47" name="Группа 80"/>
            <p:cNvGrpSpPr>
              <a:grpSpLocks/>
            </p:cNvGrpSpPr>
            <p:nvPr/>
          </p:nvGrpSpPr>
          <p:grpSpPr bwMode="auto">
            <a:xfrm>
              <a:off x="7929586" y="0"/>
              <a:ext cx="785818" cy="1142984"/>
              <a:chOff x="7858148" y="0"/>
              <a:chExt cx="785818" cy="1142984"/>
            </a:xfrm>
          </p:grpSpPr>
          <p:sp>
            <p:nvSpPr>
              <p:cNvPr id="79" name="Равнобедренный треугольник 78"/>
              <p:cNvSpPr/>
              <p:nvPr/>
            </p:nvSpPr>
            <p:spPr>
              <a:xfrm>
                <a:off x="7858125" y="0"/>
                <a:ext cx="785812" cy="71437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8215312" y="785813"/>
                <a:ext cx="71438" cy="35718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48" name="Группа 81"/>
            <p:cNvGrpSpPr>
              <a:grpSpLocks/>
            </p:cNvGrpSpPr>
            <p:nvPr/>
          </p:nvGrpSpPr>
          <p:grpSpPr bwMode="auto">
            <a:xfrm rot="10800000">
              <a:off x="5072066" y="5643578"/>
              <a:ext cx="570869" cy="899354"/>
              <a:chOff x="5069191" y="172192"/>
              <a:chExt cx="570869" cy="899354"/>
            </a:xfrm>
          </p:grpSpPr>
          <p:sp>
            <p:nvSpPr>
              <p:cNvPr id="83" name="Половина рамки 82"/>
              <p:cNvSpPr/>
              <p:nvPr/>
            </p:nvSpPr>
            <p:spPr>
              <a:xfrm rot="2448832">
                <a:off x="5081263" y="171449"/>
                <a:ext cx="546100" cy="493712"/>
              </a:xfrm>
              <a:prstGeom prst="halfFram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Половина рамки 83"/>
              <p:cNvSpPr/>
              <p:nvPr/>
            </p:nvSpPr>
            <p:spPr>
              <a:xfrm rot="2449437">
                <a:off x="5106663" y="549274"/>
                <a:ext cx="546100" cy="493712"/>
              </a:xfrm>
              <a:prstGeom prst="halfFrame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Овал 84"/>
              <p:cNvSpPr/>
              <p:nvPr/>
            </p:nvSpPr>
            <p:spPr>
              <a:xfrm flipH="1">
                <a:off x="5227313" y="857249"/>
                <a:ext cx="285750" cy="21431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86" name="Арка 85"/>
            <p:cNvSpPr/>
            <p:nvPr/>
          </p:nvSpPr>
          <p:spPr>
            <a:xfrm rot="10800000">
              <a:off x="3214688" y="5643563"/>
              <a:ext cx="1071562" cy="1000125"/>
            </a:xfrm>
            <a:prstGeom prst="blockArc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14350" name="Группа 86"/>
            <p:cNvGrpSpPr>
              <a:grpSpLocks/>
            </p:cNvGrpSpPr>
            <p:nvPr/>
          </p:nvGrpSpPr>
          <p:grpSpPr bwMode="auto">
            <a:xfrm rot="10800000">
              <a:off x="1928794" y="5643578"/>
              <a:ext cx="714380" cy="928694"/>
              <a:chOff x="1857356" y="214290"/>
              <a:chExt cx="714380" cy="928694"/>
            </a:xfrm>
          </p:grpSpPr>
          <p:sp>
            <p:nvSpPr>
              <p:cNvPr id="88" name="Прямоугольник 87"/>
              <p:cNvSpPr/>
              <p:nvPr/>
            </p:nvSpPr>
            <p:spPr>
              <a:xfrm>
                <a:off x="1857342" y="214312"/>
                <a:ext cx="714375" cy="21431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9" name="Прямоугольник 88"/>
              <p:cNvSpPr/>
              <p:nvPr/>
            </p:nvSpPr>
            <p:spPr>
              <a:xfrm>
                <a:off x="1857342" y="428624"/>
                <a:ext cx="714375" cy="214313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1857342" y="642937"/>
                <a:ext cx="714375" cy="21431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1" name="Овал 90"/>
              <p:cNvSpPr/>
              <p:nvPr/>
            </p:nvSpPr>
            <p:spPr>
              <a:xfrm>
                <a:off x="2084355" y="857249"/>
                <a:ext cx="214312" cy="214313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2" name="Овал 91"/>
              <p:cNvSpPr/>
              <p:nvPr/>
            </p:nvSpPr>
            <p:spPr>
              <a:xfrm>
                <a:off x="2084355" y="987424"/>
                <a:ext cx="214312" cy="142875"/>
              </a:xfrm>
              <a:prstGeom prst="ellipse">
                <a:avLst/>
              </a:prstGeom>
              <a:solidFill>
                <a:srgbClr val="003399"/>
              </a:solidFill>
              <a:ln>
                <a:solidFill>
                  <a:srgbClr val="00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51" name="Группа 92"/>
            <p:cNvGrpSpPr>
              <a:grpSpLocks/>
            </p:cNvGrpSpPr>
            <p:nvPr/>
          </p:nvGrpSpPr>
          <p:grpSpPr bwMode="auto">
            <a:xfrm rot="10800000">
              <a:off x="214282" y="5786454"/>
              <a:ext cx="1214446" cy="898328"/>
              <a:chOff x="142844" y="239166"/>
              <a:chExt cx="1214446" cy="898328"/>
            </a:xfrm>
          </p:grpSpPr>
          <p:sp>
            <p:nvSpPr>
              <p:cNvPr id="94" name="Молния 93"/>
              <p:cNvSpPr/>
              <p:nvPr/>
            </p:nvSpPr>
            <p:spPr>
              <a:xfrm rot="21289501">
                <a:off x="528584" y="315185"/>
                <a:ext cx="687388" cy="682625"/>
              </a:xfrm>
              <a:prstGeom prst="lightningBolt">
                <a:avLst/>
              </a:prstGeom>
              <a:solidFill>
                <a:srgbClr val="FF3399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5" name="Молния 94"/>
              <p:cNvSpPr/>
              <p:nvPr/>
            </p:nvSpPr>
            <p:spPr>
              <a:xfrm flipH="1">
                <a:off x="246009" y="238985"/>
                <a:ext cx="642938" cy="755650"/>
              </a:xfrm>
              <a:prstGeom prst="lightningBolt">
                <a:avLst/>
              </a:prstGeom>
              <a:solidFill>
                <a:srgbClr val="FF3399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6" name="Овал 95"/>
              <p:cNvSpPr/>
              <p:nvPr/>
            </p:nvSpPr>
            <p:spPr>
              <a:xfrm>
                <a:off x="130122" y="1012098"/>
                <a:ext cx="142875" cy="1381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7" name="Овал 96"/>
              <p:cNvSpPr/>
              <p:nvPr/>
            </p:nvSpPr>
            <p:spPr>
              <a:xfrm>
                <a:off x="1214384" y="940660"/>
                <a:ext cx="142875" cy="13811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98" name="Крест 97"/>
            <p:cNvSpPr/>
            <p:nvPr/>
          </p:nvSpPr>
          <p:spPr>
            <a:xfrm>
              <a:off x="6572250" y="5572125"/>
              <a:ext cx="928688" cy="857250"/>
            </a:xfrm>
            <a:prstGeom prst="plus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4353" name="Группа 98"/>
            <p:cNvGrpSpPr>
              <a:grpSpLocks/>
            </p:cNvGrpSpPr>
            <p:nvPr/>
          </p:nvGrpSpPr>
          <p:grpSpPr bwMode="auto">
            <a:xfrm rot="10800000">
              <a:off x="8143900" y="5500702"/>
              <a:ext cx="785818" cy="1142984"/>
              <a:chOff x="7858148" y="0"/>
              <a:chExt cx="785818" cy="1142984"/>
            </a:xfrm>
          </p:grpSpPr>
          <p:sp>
            <p:nvSpPr>
              <p:cNvPr id="100" name="Равнобедренный треугольник 99"/>
              <p:cNvSpPr/>
              <p:nvPr/>
            </p:nvSpPr>
            <p:spPr>
              <a:xfrm>
                <a:off x="7858178" y="-2"/>
                <a:ext cx="785813" cy="714375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1" name="Прямоугольник 100"/>
              <p:cNvSpPr/>
              <p:nvPr/>
            </p:nvSpPr>
            <p:spPr>
              <a:xfrm>
                <a:off x="8228066" y="798511"/>
                <a:ext cx="71437" cy="35718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02" name="Солнце 101"/>
            <p:cNvSpPr/>
            <p:nvPr/>
          </p:nvSpPr>
          <p:spPr>
            <a:xfrm>
              <a:off x="285750" y="1714500"/>
              <a:ext cx="928688" cy="785813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3" name="Солнце 102"/>
            <p:cNvSpPr/>
            <p:nvPr/>
          </p:nvSpPr>
          <p:spPr>
            <a:xfrm>
              <a:off x="7786688" y="4357688"/>
              <a:ext cx="928687" cy="785812"/>
            </a:xfrm>
            <a:prstGeom prst="sun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4356" name="Группа 105"/>
            <p:cNvGrpSpPr>
              <a:grpSpLocks/>
            </p:cNvGrpSpPr>
            <p:nvPr/>
          </p:nvGrpSpPr>
          <p:grpSpPr bwMode="auto">
            <a:xfrm>
              <a:off x="1857356" y="1643050"/>
              <a:ext cx="642942" cy="928694"/>
              <a:chOff x="1857356" y="1643050"/>
              <a:chExt cx="642942" cy="928694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1857375" y="1643063"/>
                <a:ext cx="642938" cy="500062"/>
              </a:xfrm>
              <a:prstGeom prst="ellipse">
                <a:avLst/>
              </a:prstGeom>
              <a:solidFill>
                <a:srgbClr val="FF7C80"/>
              </a:solidFill>
              <a:ln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5" name="Прямоугольник 104"/>
              <p:cNvSpPr/>
              <p:nvPr/>
            </p:nvSpPr>
            <p:spPr>
              <a:xfrm>
                <a:off x="2143125" y="2214563"/>
                <a:ext cx="46038" cy="357187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57" name="Группа 106"/>
            <p:cNvGrpSpPr>
              <a:grpSpLocks/>
            </p:cNvGrpSpPr>
            <p:nvPr/>
          </p:nvGrpSpPr>
          <p:grpSpPr bwMode="auto">
            <a:xfrm rot="10800000">
              <a:off x="6572264" y="4214818"/>
              <a:ext cx="642942" cy="928694"/>
              <a:chOff x="1857356" y="1643050"/>
              <a:chExt cx="642942" cy="928694"/>
            </a:xfrm>
          </p:grpSpPr>
          <p:sp>
            <p:nvSpPr>
              <p:cNvPr id="108" name="Овал 107"/>
              <p:cNvSpPr/>
              <p:nvPr/>
            </p:nvSpPr>
            <p:spPr>
              <a:xfrm>
                <a:off x="1857374" y="1643062"/>
                <a:ext cx="642938" cy="50006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9" name="Прямоугольник 108"/>
              <p:cNvSpPr/>
              <p:nvPr/>
            </p:nvSpPr>
            <p:spPr>
              <a:xfrm>
                <a:off x="2143124" y="2214562"/>
                <a:ext cx="46038" cy="357187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10" name="Улыбающееся лицо 109"/>
            <p:cNvSpPr/>
            <p:nvPr/>
          </p:nvSpPr>
          <p:spPr>
            <a:xfrm>
              <a:off x="3429000" y="1785938"/>
              <a:ext cx="785813" cy="714375"/>
            </a:xfrm>
            <a:prstGeom prst="smileyFac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1" name="Улыбающееся лицо 110"/>
            <p:cNvSpPr/>
            <p:nvPr/>
          </p:nvSpPr>
          <p:spPr>
            <a:xfrm rot="10800000">
              <a:off x="4929188" y="4429125"/>
              <a:ext cx="785812" cy="714375"/>
            </a:xfrm>
            <a:prstGeom prst="smileyFac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2" name="Табличка 111"/>
            <p:cNvSpPr/>
            <p:nvPr/>
          </p:nvSpPr>
          <p:spPr>
            <a:xfrm>
              <a:off x="3286125" y="3000375"/>
              <a:ext cx="1000125" cy="928688"/>
            </a:xfrm>
            <a:prstGeom prst="plaque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4361" name="Группа 114"/>
            <p:cNvGrpSpPr>
              <a:grpSpLocks/>
            </p:cNvGrpSpPr>
            <p:nvPr/>
          </p:nvGrpSpPr>
          <p:grpSpPr bwMode="auto">
            <a:xfrm>
              <a:off x="4857752" y="3000372"/>
              <a:ext cx="1000132" cy="857256"/>
              <a:chOff x="4857752" y="3000372"/>
              <a:chExt cx="1000132" cy="857256"/>
            </a:xfrm>
          </p:grpSpPr>
          <p:sp>
            <p:nvSpPr>
              <p:cNvPr id="113" name="Кольцо 112"/>
              <p:cNvSpPr/>
              <p:nvPr/>
            </p:nvSpPr>
            <p:spPr>
              <a:xfrm>
                <a:off x="4857750" y="3000375"/>
                <a:ext cx="1000125" cy="857250"/>
              </a:xfrm>
              <a:prstGeom prst="donut">
                <a:avLst/>
              </a:prstGeom>
              <a:blipFill>
                <a:blip r:embed="rId5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Молния 113"/>
              <p:cNvSpPr/>
              <p:nvPr/>
            </p:nvSpPr>
            <p:spPr>
              <a:xfrm>
                <a:off x="5214938" y="3286125"/>
                <a:ext cx="357187" cy="285750"/>
              </a:xfrm>
              <a:prstGeom prst="lightningBolt">
                <a:avLst/>
              </a:prstGeom>
              <a:blipFill>
                <a:blip r:embed="rId6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62" name="Группа 119"/>
            <p:cNvGrpSpPr>
              <a:grpSpLocks/>
            </p:cNvGrpSpPr>
            <p:nvPr/>
          </p:nvGrpSpPr>
          <p:grpSpPr bwMode="auto">
            <a:xfrm>
              <a:off x="4857752" y="1500174"/>
              <a:ext cx="1000132" cy="936053"/>
              <a:chOff x="4857752" y="1500174"/>
              <a:chExt cx="1000132" cy="936053"/>
            </a:xfrm>
          </p:grpSpPr>
          <p:sp>
            <p:nvSpPr>
              <p:cNvPr id="116" name="Равнобедренный треугольник 115"/>
              <p:cNvSpPr/>
              <p:nvPr/>
            </p:nvSpPr>
            <p:spPr>
              <a:xfrm>
                <a:off x="4857750" y="1500188"/>
                <a:ext cx="1000125" cy="64293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7" name="Полилиния 116"/>
              <p:cNvSpPr/>
              <p:nvPr/>
            </p:nvSpPr>
            <p:spPr>
              <a:xfrm>
                <a:off x="4875213" y="2189163"/>
                <a:ext cx="71437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8" name="Полилиния 117"/>
              <p:cNvSpPr/>
              <p:nvPr/>
            </p:nvSpPr>
            <p:spPr>
              <a:xfrm>
                <a:off x="5286375" y="2143125"/>
                <a:ext cx="69850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5786438" y="2214563"/>
                <a:ext cx="69850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4363" name="Группа 120"/>
            <p:cNvGrpSpPr>
              <a:grpSpLocks/>
            </p:cNvGrpSpPr>
            <p:nvPr/>
          </p:nvGrpSpPr>
          <p:grpSpPr bwMode="auto">
            <a:xfrm rot="10800000">
              <a:off x="3286116" y="4286256"/>
              <a:ext cx="1000132" cy="936053"/>
              <a:chOff x="4857752" y="1500174"/>
              <a:chExt cx="1000132" cy="936053"/>
            </a:xfrm>
          </p:grpSpPr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4870450" y="1512308"/>
                <a:ext cx="1000125" cy="642937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3" name="Полилиния 122"/>
              <p:cNvSpPr/>
              <p:nvPr/>
            </p:nvSpPr>
            <p:spPr>
              <a:xfrm>
                <a:off x="4900612" y="2188583"/>
                <a:ext cx="71438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4" name="Полилиния 123"/>
              <p:cNvSpPr/>
              <p:nvPr/>
            </p:nvSpPr>
            <p:spPr>
              <a:xfrm>
                <a:off x="5299075" y="2142545"/>
                <a:ext cx="69850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5" name="Полилиния 124"/>
              <p:cNvSpPr/>
              <p:nvPr/>
            </p:nvSpPr>
            <p:spPr>
              <a:xfrm>
                <a:off x="5799137" y="2213983"/>
                <a:ext cx="69850" cy="222250"/>
              </a:xfrm>
              <a:custGeom>
                <a:avLst/>
                <a:gdLst>
                  <a:gd name="connsiteX0" fmla="*/ 70196 w 70196"/>
                  <a:gd name="connsiteY0" fmla="*/ 0 h 221673"/>
                  <a:gd name="connsiteX1" fmla="*/ 14778 w 70196"/>
                  <a:gd name="connsiteY1" fmla="*/ 55418 h 221673"/>
                  <a:gd name="connsiteX2" fmla="*/ 70196 w 70196"/>
                  <a:gd name="connsiteY2" fmla="*/ 138546 h 221673"/>
                  <a:gd name="connsiteX3" fmla="*/ 42487 w 70196"/>
                  <a:gd name="connsiteY3" fmla="*/ 221673 h 2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96" h="221673">
                    <a:moveTo>
                      <a:pt x="70196" y="0"/>
                    </a:moveTo>
                    <a:cubicBezTo>
                      <a:pt x="48029" y="7389"/>
                      <a:pt x="0" y="11084"/>
                      <a:pt x="14778" y="55418"/>
                    </a:cubicBezTo>
                    <a:cubicBezTo>
                      <a:pt x="25309" y="87011"/>
                      <a:pt x="70196" y="138546"/>
                      <a:pt x="70196" y="138546"/>
                    </a:cubicBezTo>
                    <a:lnTo>
                      <a:pt x="42487" y="221673"/>
                    </a:lnTo>
                  </a:path>
                </a:pathLst>
              </a:cu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26" name="Фигура, имеющая форму буквы L 125"/>
            <p:cNvSpPr/>
            <p:nvPr/>
          </p:nvSpPr>
          <p:spPr>
            <a:xfrm rot="18898804">
              <a:off x="365919" y="4277519"/>
              <a:ext cx="696912" cy="717550"/>
            </a:xfrm>
            <a:prstGeom prst="corner">
              <a:avLst/>
            </a:prstGeom>
            <a:blipFill>
              <a:blip r:embed="rId7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7" name="Фигура, имеющая форму буквы L 126"/>
            <p:cNvSpPr/>
            <p:nvPr/>
          </p:nvSpPr>
          <p:spPr>
            <a:xfrm rot="8278138">
              <a:off x="7931150" y="1860550"/>
              <a:ext cx="708025" cy="703263"/>
            </a:xfrm>
            <a:prstGeom prst="corner">
              <a:avLst/>
            </a:prstGeom>
            <a:blipFill>
              <a:blip r:embed="rId8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8" name="Знак запрета 127"/>
            <p:cNvSpPr/>
            <p:nvPr/>
          </p:nvSpPr>
          <p:spPr>
            <a:xfrm>
              <a:off x="6429375" y="1714500"/>
              <a:ext cx="785813" cy="642938"/>
            </a:xfrm>
            <a:prstGeom prst="noSmoking">
              <a:avLst/>
            </a:prstGeom>
            <a:blipFill>
              <a:blip r:embed="rId9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9" name="Знак запрета 128"/>
            <p:cNvSpPr/>
            <p:nvPr/>
          </p:nvSpPr>
          <p:spPr>
            <a:xfrm>
              <a:off x="1857375" y="4429125"/>
              <a:ext cx="785813" cy="642938"/>
            </a:xfrm>
            <a:prstGeom prst="noSmoking">
              <a:avLst/>
            </a:prstGeom>
            <a:blipFill>
              <a:blip r:embed="rId10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0" name="4-конечная звезда 129"/>
            <p:cNvSpPr/>
            <p:nvPr/>
          </p:nvSpPr>
          <p:spPr>
            <a:xfrm>
              <a:off x="357158" y="3000372"/>
              <a:ext cx="857256" cy="857256"/>
            </a:xfrm>
            <a:prstGeom prst="star4">
              <a:avLst/>
            </a:prstGeom>
            <a:gradFill flip="none" rotWithShape="1">
              <a:gsLst>
                <a:gs pos="0">
                  <a:srgbClr val="FF3399">
                    <a:shade val="30000"/>
                    <a:satMod val="115000"/>
                  </a:srgbClr>
                </a:gs>
                <a:gs pos="50000">
                  <a:srgbClr val="FF3399">
                    <a:shade val="67500"/>
                    <a:satMod val="115000"/>
                  </a:srgbClr>
                </a:gs>
                <a:gs pos="100000">
                  <a:srgbClr val="FF3399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1" name="7-конечная звезда 130"/>
            <p:cNvSpPr/>
            <p:nvPr/>
          </p:nvSpPr>
          <p:spPr>
            <a:xfrm>
              <a:off x="7929586" y="3000372"/>
              <a:ext cx="928694" cy="785818"/>
            </a:xfrm>
            <a:prstGeom prst="star7">
              <a:avLst/>
            </a:prstGeom>
            <a:gradFill flip="none" rotWithShape="1">
              <a:gsLst>
                <a:gs pos="0">
                  <a:srgbClr val="FF99FF">
                    <a:shade val="30000"/>
                    <a:satMod val="115000"/>
                  </a:srgbClr>
                </a:gs>
                <a:gs pos="50000">
                  <a:srgbClr val="FF99FF">
                    <a:shade val="67500"/>
                    <a:satMod val="115000"/>
                  </a:srgbClr>
                </a:gs>
                <a:gs pos="100000">
                  <a:srgbClr val="FF99FF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4374" name="Группа 137"/>
            <p:cNvGrpSpPr>
              <a:grpSpLocks/>
            </p:cNvGrpSpPr>
            <p:nvPr/>
          </p:nvGrpSpPr>
          <p:grpSpPr bwMode="auto">
            <a:xfrm>
              <a:off x="1807268" y="2965813"/>
              <a:ext cx="714380" cy="1008053"/>
              <a:chOff x="1807268" y="2965813"/>
              <a:chExt cx="714380" cy="1008053"/>
            </a:xfrm>
          </p:grpSpPr>
          <p:sp>
            <p:nvSpPr>
              <p:cNvPr id="132" name="Хорда 131"/>
              <p:cNvSpPr/>
              <p:nvPr/>
            </p:nvSpPr>
            <p:spPr>
              <a:xfrm rot="6686395">
                <a:off x="1842294" y="2929731"/>
                <a:ext cx="642938" cy="714375"/>
              </a:xfrm>
              <a:prstGeom prst="chord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3" name="Диагональная полоса 132"/>
              <p:cNvSpPr/>
              <p:nvPr/>
            </p:nvSpPr>
            <p:spPr>
              <a:xfrm rot="6906679">
                <a:off x="1885156" y="3648870"/>
                <a:ext cx="454025" cy="195262"/>
              </a:xfrm>
              <a:prstGeom prst="diagStrip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75" name="Группа 136"/>
            <p:cNvGrpSpPr>
              <a:grpSpLocks/>
            </p:cNvGrpSpPr>
            <p:nvPr/>
          </p:nvGrpSpPr>
          <p:grpSpPr bwMode="auto">
            <a:xfrm>
              <a:off x="6429388" y="2928934"/>
              <a:ext cx="857256" cy="785818"/>
              <a:chOff x="6429388" y="2928934"/>
              <a:chExt cx="857256" cy="785818"/>
            </a:xfrm>
          </p:grpSpPr>
          <p:sp>
            <p:nvSpPr>
              <p:cNvPr id="134" name="Капля 133"/>
              <p:cNvSpPr/>
              <p:nvPr/>
            </p:nvSpPr>
            <p:spPr>
              <a:xfrm>
                <a:off x="6429375" y="3429000"/>
                <a:ext cx="142875" cy="285750"/>
              </a:xfrm>
              <a:prstGeom prst="teardrop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5" name="Капля 134"/>
              <p:cNvSpPr/>
              <p:nvPr/>
            </p:nvSpPr>
            <p:spPr>
              <a:xfrm>
                <a:off x="7072313" y="3429000"/>
                <a:ext cx="142875" cy="285750"/>
              </a:xfrm>
              <a:prstGeom prst="teardrop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6" name="Правильный пятиугольник 135"/>
              <p:cNvSpPr/>
              <p:nvPr/>
            </p:nvSpPr>
            <p:spPr>
              <a:xfrm>
                <a:off x="6429375" y="2928938"/>
                <a:ext cx="857250" cy="428625"/>
              </a:xfrm>
              <a:prstGeom prst="pentagon">
                <a:avLst/>
              </a:prstGeom>
              <a:blipFill>
                <a:blip r:embed="rId8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140" name="Прямоугольник 139"/>
          <p:cNvSpPr/>
          <p:nvPr/>
        </p:nvSpPr>
        <p:spPr>
          <a:xfrm>
            <a:off x="428596" y="2214554"/>
            <a:ext cx="8355172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Поле Чудес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428596" y="2285992"/>
            <a:ext cx="8355172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Поле Чудес</a:t>
            </a:r>
            <a:endParaRPr lang="ru-RU" sz="15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2214563" y="4572000"/>
            <a:ext cx="507206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Arial" charset="0"/>
              </a:rPr>
              <a:t>Овощные 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38" y="0"/>
            <a:ext cx="6329362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63"/>
            <a:ext cx="9144000" cy="28575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dirty="0" smtClean="0"/>
              <a:t>                С помощью барабана выберите сектор, на котором изображены разные значения:</a:t>
            </a: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dirty="0" smtClean="0"/>
              <a:t>Цифры – количество набранных баллов</a:t>
            </a: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dirty="0" smtClean="0"/>
              <a:t>-</a:t>
            </a:r>
            <a:r>
              <a:rPr lang="en-US" dirty="0" smtClean="0"/>
              <a:t>&gt; - </a:t>
            </a:r>
            <a:r>
              <a:rPr lang="ru-RU" dirty="0" smtClean="0"/>
              <a:t>Переход хода</a:t>
            </a: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dirty="0" smtClean="0"/>
              <a:t>Х2 – набранное количество баллов удваивается</a:t>
            </a: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+</a:t>
            </a:r>
            <a:r>
              <a:rPr lang="ru-RU" dirty="0" smtClean="0"/>
              <a:t> – возможность открыть любую букву.</a:t>
            </a: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endParaRPr lang="ru-RU" dirty="0"/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0" y="37147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w Cen MT" pitchFamily="34" charset="0"/>
              </a:rPr>
              <a:t>Если игрок назвал правильно букву, то он зарабатывает указанное количество баллов и может продолжить вращать барабан или назвать слово. </a:t>
            </a:r>
          </a:p>
        </p:txBody>
      </p:sp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0" y="6027738"/>
            <a:ext cx="8786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w Cen MT" pitchFamily="34" charset="0"/>
              </a:rPr>
              <a:t>Буквы открываются с помощью щелчка в окошке с загаданным словом. </a:t>
            </a:r>
          </a:p>
        </p:txBody>
      </p:sp>
      <p:sp>
        <p:nvSpPr>
          <p:cNvPr id="16389" name="Прямоугольник 5"/>
          <p:cNvSpPr>
            <a:spLocks noChangeArrowheads="1"/>
          </p:cNvSpPr>
          <p:nvPr/>
        </p:nvSpPr>
        <p:spPr bwMode="auto">
          <a:xfrm>
            <a:off x="0" y="48577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B050"/>
                </a:solidFill>
                <a:latin typeface="Tw Cen MT" pitchFamily="34" charset="0"/>
              </a:rPr>
              <a:t>Если игрок назвал не правильно букву, то количество очков на барабане не получает и  право хода переходит к следующему игроку.</a:t>
            </a:r>
          </a:p>
        </p:txBody>
      </p:sp>
      <p:grpSp>
        <p:nvGrpSpPr>
          <p:cNvPr id="16390" name="Группа 6"/>
          <p:cNvGrpSpPr>
            <a:grpSpLocks/>
          </p:cNvGrpSpPr>
          <p:nvPr/>
        </p:nvGrpSpPr>
        <p:grpSpPr bwMode="auto">
          <a:xfrm>
            <a:off x="285750" y="0"/>
            <a:ext cx="1785938" cy="1500188"/>
            <a:chOff x="0" y="1928802"/>
            <a:chExt cx="5000628" cy="4929198"/>
          </a:xfrm>
        </p:grpSpPr>
        <p:grpSp>
          <p:nvGrpSpPr>
            <p:cNvPr id="16394" name="Группа 63"/>
            <p:cNvGrpSpPr>
              <a:grpSpLocks/>
            </p:cNvGrpSpPr>
            <p:nvPr/>
          </p:nvGrpSpPr>
          <p:grpSpPr bwMode="auto"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16398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9" name="TextBox 12"/>
              <p:cNvSpPr txBox="1">
                <a:spLocks noChangeArrowheads="1"/>
              </p:cNvSpPr>
              <p:nvPr/>
            </p:nvSpPr>
            <p:spPr bwMode="auto">
              <a:xfrm rot="-4331353">
                <a:off x="208904" y="3302337"/>
                <a:ext cx="954663" cy="502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800">
                    <a:latin typeface="Tw Cen MT" pitchFamily="34" charset="0"/>
                    <a:sym typeface="Wingdings" pitchFamily="2" charset="2"/>
                  </a:rPr>
                  <a:t></a:t>
                </a:r>
                <a:endParaRPr lang="ru-RU" sz="800">
                  <a:latin typeface="Tw Cen MT" pitchFamily="34" charset="0"/>
                </a:endParaRPr>
              </a:p>
            </p:txBody>
          </p:sp>
          <p:sp>
            <p:nvSpPr>
              <p:cNvPr id="16400" name="TextBox 13"/>
              <p:cNvSpPr txBox="1">
                <a:spLocks noChangeArrowheads="1"/>
              </p:cNvSpPr>
              <p:nvPr/>
            </p:nvSpPr>
            <p:spPr bwMode="auto">
              <a:xfrm rot="974632">
                <a:off x="2887012" y="2172635"/>
                <a:ext cx="1287826" cy="646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800">
                    <a:latin typeface="Tw Cen MT" pitchFamily="34" charset="0"/>
                    <a:sym typeface="Wingdings" pitchFamily="2" charset="2"/>
                  </a:rPr>
                  <a:t>200</a:t>
                </a:r>
                <a:endParaRPr lang="ru-RU" sz="800">
                  <a:latin typeface="Tw Cen MT" pitchFamily="34" charset="0"/>
                </a:endParaRPr>
              </a:p>
            </p:txBody>
          </p:sp>
          <p:sp>
            <p:nvSpPr>
              <p:cNvPr id="16401" name="TextBox 14"/>
              <p:cNvSpPr txBox="1">
                <a:spLocks noChangeArrowheads="1"/>
              </p:cNvSpPr>
              <p:nvPr/>
            </p:nvSpPr>
            <p:spPr bwMode="auto">
              <a:xfrm rot="-1395197">
                <a:off x="1259590" y="2153117"/>
                <a:ext cx="1065590" cy="646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800">
                    <a:latin typeface="Tw Cen MT" pitchFamily="34" charset="0"/>
                    <a:sym typeface="Wingdings" pitchFamily="2" charset="2"/>
                  </a:rPr>
                  <a:t>300</a:t>
                </a:r>
                <a:endParaRPr lang="ru-RU" sz="800">
                  <a:latin typeface="Tw Cen MT" pitchFamily="34" charset="0"/>
                </a:endParaRPr>
              </a:p>
            </p:txBody>
          </p:sp>
          <p:sp>
            <p:nvSpPr>
              <p:cNvPr id="16402" name="TextBox 15"/>
              <p:cNvSpPr txBox="1">
                <a:spLocks noChangeArrowheads="1"/>
              </p:cNvSpPr>
              <p:nvPr/>
            </p:nvSpPr>
            <p:spPr bwMode="auto">
              <a:xfrm rot="-7221225">
                <a:off x="156700" y="4972093"/>
                <a:ext cx="1296844" cy="502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800">
                    <a:latin typeface="Tw Cen MT" pitchFamily="34" charset="0"/>
                  </a:rPr>
                  <a:t>50</a:t>
                </a:r>
              </a:p>
            </p:txBody>
          </p:sp>
          <p:sp>
            <p:nvSpPr>
              <p:cNvPr id="16403" name="TextBox 16"/>
              <p:cNvSpPr txBox="1">
                <a:spLocks noChangeArrowheads="1"/>
              </p:cNvSpPr>
              <p:nvPr/>
            </p:nvSpPr>
            <p:spPr bwMode="auto">
              <a:xfrm rot="-9341881">
                <a:off x="1183368" y="5970186"/>
                <a:ext cx="1138442" cy="646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800">
                    <a:latin typeface="Tw Cen MT" pitchFamily="34" charset="0"/>
                  </a:rPr>
                  <a:t>100</a:t>
                </a:r>
              </a:p>
            </p:txBody>
          </p:sp>
        </p:grpSp>
        <p:sp>
          <p:nvSpPr>
            <p:cNvPr id="16395" name="TextBox 8"/>
            <p:cNvSpPr txBox="1">
              <a:spLocks noChangeArrowheads="1"/>
            </p:cNvSpPr>
            <p:nvPr/>
          </p:nvSpPr>
          <p:spPr bwMode="auto">
            <a:xfrm rot="9828163">
              <a:off x="2833815" y="5717026"/>
              <a:ext cx="857257" cy="6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800">
                  <a:latin typeface="Tw Cen MT" pitchFamily="34" charset="0"/>
                  <a:sym typeface="Wingdings" pitchFamily="2" charset="2"/>
                </a:rPr>
                <a:t>+</a:t>
              </a:r>
              <a:endParaRPr lang="ru-RU" sz="800">
                <a:latin typeface="Tw Cen MT" pitchFamily="34" charset="0"/>
              </a:endParaRPr>
            </a:p>
          </p:txBody>
        </p:sp>
        <p:sp>
          <p:nvSpPr>
            <p:cNvPr id="16396" name="TextBox 9"/>
            <p:cNvSpPr txBox="1">
              <a:spLocks noChangeArrowheads="1"/>
            </p:cNvSpPr>
            <p:nvPr/>
          </p:nvSpPr>
          <p:spPr bwMode="auto">
            <a:xfrm rot="6806310">
              <a:off x="3708845" y="5167920"/>
              <a:ext cx="1224555" cy="502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800">
                  <a:latin typeface="Tw Cen MT" pitchFamily="34" charset="0"/>
                  <a:sym typeface="Wingdings" pitchFamily="2" charset="2"/>
                </a:rPr>
                <a:t>150</a:t>
              </a:r>
              <a:endParaRPr lang="ru-RU" sz="800">
                <a:latin typeface="Tw Cen MT" pitchFamily="34" charset="0"/>
              </a:endParaRPr>
            </a:p>
          </p:txBody>
        </p:sp>
        <p:sp>
          <p:nvSpPr>
            <p:cNvPr id="16397" name="TextBox 10"/>
            <p:cNvSpPr txBox="1">
              <a:spLocks noChangeArrowheads="1"/>
            </p:cNvSpPr>
            <p:nvPr/>
          </p:nvSpPr>
          <p:spPr bwMode="auto">
            <a:xfrm rot="3672314">
              <a:off x="3624507" y="3126322"/>
              <a:ext cx="1402457" cy="502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800">
                  <a:latin typeface="Tw Cen MT" pitchFamily="34" charset="0"/>
                  <a:sym typeface="Wingdings" pitchFamily="2" charset="2"/>
                </a:rPr>
                <a:t>250</a:t>
              </a:r>
              <a:endParaRPr lang="ru-RU" sz="800">
                <a:latin typeface="Tw Cen MT" pitchFamily="34" charset="0"/>
              </a:endParaRPr>
            </a:p>
          </p:txBody>
        </p:sp>
      </p:grpSp>
      <p:sp>
        <p:nvSpPr>
          <p:cNvPr id="18" name="Стрелка вправо с вырезом 17">
            <a:hlinkClick r:id="rId3" action="ppaction://hlinksldjump"/>
          </p:cNvPr>
          <p:cNvSpPr/>
          <p:nvPr/>
        </p:nvSpPr>
        <p:spPr>
          <a:xfrm>
            <a:off x="7572396" y="6286520"/>
            <a:ext cx="1571604" cy="5714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85"/>
          <p:cNvSpPr txBox="1">
            <a:spLocks noChangeArrowheads="1"/>
          </p:cNvSpPr>
          <p:nvPr/>
        </p:nvSpPr>
        <p:spPr bwMode="auto">
          <a:xfrm>
            <a:off x="28575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М</a:t>
            </a:r>
          </a:p>
        </p:txBody>
      </p:sp>
      <p:sp>
        <p:nvSpPr>
          <p:cNvPr id="17410" name="TextBox 86"/>
          <p:cNvSpPr txBox="1">
            <a:spLocks noChangeArrowheads="1"/>
          </p:cNvSpPr>
          <p:nvPr/>
        </p:nvSpPr>
        <p:spPr bwMode="auto">
          <a:xfrm>
            <a:off x="114300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О</a:t>
            </a:r>
          </a:p>
        </p:txBody>
      </p:sp>
      <p:sp>
        <p:nvSpPr>
          <p:cNvPr id="17411" name="TextBox 87"/>
          <p:cNvSpPr txBox="1">
            <a:spLocks noChangeArrowheads="1"/>
          </p:cNvSpPr>
          <p:nvPr/>
        </p:nvSpPr>
        <p:spPr bwMode="auto">
          <a:xfrm>
            <a:off x="20002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Р</a:t>
            </a:r>
          </a:p>
        </p:txBody>
      </p:sp>
      <p:sp>
        <p:nvSpPr>
          <p:cNvPr id="17412" name="TextBox 88"/>
          <p:cNvSpPr txBox="1">
            <a:spLocks noChangeArrowheads="1"/>
          </p:cNvSpPr>
          <p:nvPr/>
        </p:nvSpPr>
        <p:spPr bwMode="auto">
          <a:xfrm>
            <a:off x="28575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К</a:t>
            </a:r>
          </a:p>
        </p:txBody>
      </p:sp>
      <p:sp>
        <p:nvSpPr>
          <p:cNvPr id="17413" name="TextBox 89"/>
          <p:cNvSpPr txBox="1">
            <a:spLocks noChangeArrowheads="1"/>
          </p:cNvSpPr>
          <p:nvPr/>
        </p:nvSpPr>
        <p:spPr bwMode="auto">
          <a:xfrm>
            <a:off x="37147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О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071546"/>
            <a:ext cx="3000364" cy="307183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sz="1200" b="1">
                <a:solidFill>
                  <a:srgbClr val="000000"/>
                </a:solidFill>
              </a:rPr>
              <a:t>В средние века верили в то, что этот сказочный овощ – лакомство гномов, маленьких лесных человечков, которые щедро награждали за любимую еду. Римляне считали его лакомством. Отправляясь на Олимпийские игры они набивали им карманы, заменяя тем самым </a:t>
            </a:r>
            <a:r>
              <a:rPr lang="ru-RU" sz="1200" b="1">
                <a:solidFill>
                  <a:srgbClr val="000000"/>
                </a:solidFill>
                <a:latin typeface="Arial" charset="0"/>
              </a:rPr>
              <a:t>современные </a:t>
            </a:r>
            <a:r>
              <a:rPr lang="ru-RU" sz="1200" b="1">
                <a:solidFill>
                  <a:srgbClr val="000000"/>
                </a:solidFill>
              </a:rPr>
              <a:t>«Сникерсы» и «Марсы». Что это за овощ?</a:t>
            </a: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17417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716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285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3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5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929063"/>
            <a:ext cx="184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право с вырезом 24">
            <a:hlinkClick r:id="rId5" action="ppaction://hlinksldjump"/>
          </p:cNvPr>
          <p:cNvSpPr/>
          <p:nvPr/>
        </p:nvSpPr>
        <p:spPr>
          <a:xfrm>
            <a:off x="7715250" y="6072188"/>
            <a:ext cx="1428750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17425" name="TextBox 25"/>
          <p:cNvSpPr txBox="1">
            <a:spLocks noChangeArrowheads="1"/>
          </p:cNvSpPr>
          <p:nvPr/>
        </p:nvSpPr>
        <p:spPr bwMode="auto">
          <a:xfrm>
            <a:off x="45720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В</a:t>
            </a:r>
          </a:p>
        </p:txBody>
      </p:sp>
      <p:sp>
        <p:nvSpPr>
          <p:cNvPr id="17426" name="TextBox 26"/>
          <p:cNvSpPr txBox="1">
            <a:spLocks noChangeArrowheads="1"/>
          </p:cNvSpPr>
          <p:nvPr/>
        </p:nvSpPr>
        <p:spPr bwMode="auto">
          <a:xfrm>
            <a:off x="5357813" y="28575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Ь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6" name="Группа 75"/>
          <p:cNvGrpSpPr>
            <a:grpSpLocks/>
          </p:cNvGrpSpPr>
          <p:nvPr/>
        </p:nvGrpSpPr>
        <p:grpSpPr bwMode="auto">
          <a:xfrm>
            <a:off x="0" y="1928813"/>
            <a:ext cx="5000625" cy="4929187"/>
            <a:chOff x="0" y="1928802"/>
            <a:chExt cx="5000628" cy="4929198"/>
          </a:xfrm>
        </p:grpSpPr>
        <p:grpSp>
          <p:nvGrpSpPr>
            <p:cNvPr id="17435" name="Группа 63"/>
            <p:cNvGrpSpPr>
              <a:grpSpLocks/>
            </p:cNvGrpSpPr>
            <p:nvPr/>
          </p:nvGrpSpPr>
          <p:grpSpPr bwMode="auto"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17439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40" name="TextBox 58"/>
              <p:cNvSpPr txBox="1">
                <a:spLocks noChangeArrowheads="1"/>
              </p:cNvSpPr>
              <p:nvPr/>
            </p:nvSpPr>
            <p:spPr bwMode="auto">
              <a:xfrm rot="-4331353">
                <a:off x="239424" y="3407781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</a:rPr>
                  <a:t>200</a:t>
                </a:r>
              </a:p>
            </p:txBody>
          </p:sp>
          <p:sp>
            <p:nvSpPr>
              <p:cNvPr id="17441" name="TextBox 59"/>
              <p:cNvSpPr txBox="1">
                <a:spLocks noChangeArrowheads="1"/>
              </p:cNvSpPr>
              <p:nvPr/>
            </p:nvSpPr>
            <p:spPr bwMode="auto"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  <a:sym typeface="Wingdings" pitchFamily="2" charset="2"/>
                  </a:rPr>
                  <a:t>150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7442" name="TextBox 60"/>
              <p:cNvSpPr txBox="1">
                <a:spLocks noChangeArrowheads="1"/>
              </p:cNvSpPr>
              <p:nvPr/>
            </p:nvSpPr>
            <p:spPr bwMode="auto">
              <a:xfrm rot="-1395197">
                <a:off x="1252502" y="2297336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  <a:sym typeface="Wingdings" pitchFamily="2" charset="2"/>
                  </a:rPr>
                  <a:t>250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7443" name="TextBox 61"/>
              <p:cNvSpPr txBox="1">
                <a:spLocks noChangeArrowheads="1"/>
              </p:cNvSpPr>
              <p:nvPr/>
            </p:nvSpPr>
            <p:spPr bwMode="auto">
              <a:xfrm rot="-7221225">
                <a:off x="233045" y="5064847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  <a:sym typeface="Wingdings" pitchFamily="2" charset="2"/>
                  </a:rPr>
                  <a:t>Х2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7444" name="TextBox 62"/>
              <p:cNvSpPr txBox="1">
                <a:spLocks noChangeArrowheads="1"/>
              </p:cNvSpPr>
              <p:nvPr/>
            </p:nvSpPr>
            <p:spPr bwMode="auto">
              <a:xfrm rot="-9341881">
                <a:off x="1174424" y="6096585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</a:t>
                </a:r>
                <a:endParaRPr lang="ru-RU">
                  <a:latin typeface="Tw Cen MT" pitchFamily="34" charset="0"/>
                </a:endParaRPr>
              </a:p>
            </p:txBody>
          </p:sp>
        </p:grpSp>
        <p:sp>
          <p:nvSpPr>
            <p:cNvPr id="17436" name="TextBox 67"/>
            <p:cNvSpPr txBox="1">
              <a:spLocks noChangeArrowheads="1"/>
            </p:cNvSpPr>
            <p:nvPr/>
          </p:nvSpPr>
          <p:spPr bwMode="auto">
            <a:xfrm rot="9828163">
              <a:off x="2891985" y="6113002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50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17437" name="TextBox 73"/>
            <p:cNvSpPr txBox="1">
              <a:spLocks noChangeArrowheads="1"/>
            </p:cNvSpPr>
            <p:nvPr/>
          </p:nvSpPr>
          <p:spPr bwMode="auto">
            <a:xfrm rot="6806310">
              <a:off x="3949310" y="5066107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</a:rPr>
                <a:t>100</a:t>
              </a:r>
            </a:p>
          </p:txBody>
        </p:sp>
        <p:sp>
          <p:nvSpPr>
            <p:cNvPr id="17438" name="TextBox 74"/>
            <p:cNvSpPr txBox="1">
              <a:spLocks noChangeArrowheads="1"/>
            </p:cNvSpPr>
            <p:nvPr/>
          </p:nvSpPr>
          <p:spPr bwMode="auto">
            <a:xfrm rot="3672314">
              <a:off x="4011597" y="3423160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+</a:t>
              </a:r>
              <a:endParaRPr lang="ru-RU">
                <a:latin typeface="Tw Cen MT" pitchFamily="34" charset="0"/>
              </a:endParaRPr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0"/>
            <a:ext cx="1714500" cy="7143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913710" y="1071546"/>
            <a:ext cx="22302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1 тройка игроков</a:t>
            </a: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0" y="6072188"/>
            <a:ext cx="1500188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17433" name="TextBox 39"/>
          <p:cNvSpPr txBox="1">
            <a:spLocks noChangeArrowheads="1"/>
          </p:cNvSpPr>
          <p:nvPr/>
        </p:nvSpPr>
        <p:spPr bwMode="auto">
          <a:xfrm>
            <a:off x="5286375" y="6215063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w Cen MT" pitchFamily="34" charset="0"/>
                <a:hlinkClick r:id="rId7" action="ppaction://hlinksldjump"/>
              </a:rPr>
              <a:t>Выйти из игры</a:t>
            </a:r>
            <a:endParaRPr lang="ru-RU" sz="1200">
              <a:latin typeface="Tw Cen MT" pitchFamily="34" charset="0"/>
            </a:endParaRPr>
          </a:p>
        </p:txBody>
      </p:sp>
      <p:pic>
        <p:nvPicPr>
          <p:cNvPr id="17445" name="pole-chudes-priz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16913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7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9934" fill="hold"/>
                                        <p:tgtEl>
                                          <p:spTgt spid="174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5"/>
                  </p:tgtEl>
                </p:cond>
              </p:nextCondLst>
            </p:seq>
            <p:audio>
              <p:cMediaNode>
                <p:cTn id="1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45"/>
                </p:tgtEl>
              </p:cMediaNode>
            </p:audio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85"/>
          <p:cNvSpPr txBox="1">
            <a:spLocks noChangeArrowheads="1"/>
          </p:cNvSpPr>
          <p:nvPr/>
        </p:nvSpPr>
        <p:spPr bwMode="auto">
          <a:xfrm>
            <a:off x="28575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С</a:t>
            </a:r>
          </a:p>
        </p:txBody>
      </p:sp>
      <p:sp>
        <p:nvSpPr>
          <p:cNvPr id="18434" name="TextBox 86"/>
          <p:cNvSpPr txBox="1">
            <a:spLocks noChangeArrowheads="1"/>
          </p:cNvSpPr>
          <p:nvPr/>
        </p:nvSpPr>
        <p:spPr bwMode="auto">
          <a:xfrm>
            <a:off x="114300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В</a:t>
            </a:r>
          </a:p>
        </p:txBody>
      </p:sp>
      <p:sp>
        <p:nvSpPr>
          <p:cNvPr id="18435" name="TextBox 87"/>
          <p:cNvSpPr txBox="1">
            <a:spLocks noChangeArrowheads="1"/>
          </p:cNvSpPr>
          <p:nvPr/>
        </p:nvSpPr>
        <p:spPr bwMode="auto">
          <a:xfrm>
            <a:off x="20002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Ё</a:t>
            </a:r>
          </a:p>
        </p:txBody>
      </p:sp>
      <p:sp>
        <p:nvSpPr>
          <p:cNvPr id="18436" name="TextBox 88"/>
          <p:cNvSpPr txBox="1">
            <a:spLocks noChangeArrowheads="1"/>
          </p:cNvSpPr>
          <p:nvPr/>
        </p:nvSpPr>
        <p:spPr bwMode="auto">
          <a:xfrm>
            <a:off x="28575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К</a:t>
            </a:r>
          </a:p>
        </p:txBody>
      </p:sp>
      <p:sp>
        <p:nvSpPr>
          <p:cNvPr id="18437" name="TextBox 89"/>
          <p:cNvSpPr txBox="1">
            <a:spLocks noChangeArrowheads="1"/>
          </p:cNvSpPr>
          <p:nvPr/>
        </p:nvSpPr>
        <p:spPr bwMode="auto">
          <a:xfrm>
            <a:off x="37147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Л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071546"/>
            <a:ext cx="3000364" cy="2928958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Человечество всегда мечтало о вечной молодости. Этот овощ называют витамином молодости. Назовите его.</a:t>
            </a:r>
          </a:p>
        </p:txBody>
      </p:sp>
      <p:pic>
        <p:nvPicPr>
          <p:cNvPr id="18441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716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285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3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5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929063"/>
            <a:ext cx="184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право с вырезом 24">
            <a:hlinkClick r:id="rId5" action="ppaction://hlinksldjump"/>
          </p:cNvPr>
          <p:cNvSpPr/>
          <p:nvPr/>
        </p:nvSpPr>
        <p:spPr>
          <a:xfrm>
            <a:off x="7643813" y="6072188"/>
            <a:ext cx="1500187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18449" name="TextBox 25"/>
          <p:cNvSpPr txBox="1">
            <a:spLocks noChangeArrowheads="1"/>
          </p:cNvSpPr>
          <p:nvPr/>
        </p:nvSpPr>
        <p:spPr bwMode="auto">
          <a:xfrm>
            <a:off x="45720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75"/>
          <p:cNvGrpSpPr>
            <a:grpSpLocks/>
          </p:cNvGrpSpPr>
          <p:nvPr/>
        </p:nvGrpSpPr>
        <p:grpSpPr bwMode="auto">
          <a:xfrm>
            <a:off x="0" y="1928813"/>
            <a:ext cx="5000625" cy="4929187"/>
            <a:chOff x="0" y="1928802"/>
            <a:chExt cx="5000628" cy="4929198"/>
          </a:xfrm>
        </p:grpSpPr>
        <p:grpSp>
          <p:nvGrpSpPr>
            <p:cNvPr id="18457" name="Группа 63"/>
            <p:cNvGrpSpPr>
              <a:grpSpLocks/>
            </p:cNvGrpSpPr>
            <p:nvPr/>
          </p:nvGrpSpPr>
          <p:grpSpPr bwMode="auto"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18461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62" name="TextBox 58"/>
              <p:cNvSpPr txBox="1">
                <a:spLocks noChangeArrowheads="1"/>
              </p:cNvSpPr>
              <p:nvPr/>
            </p:nvSpPr>
            <p:spPr bwMode="auto">
              <a:xfrm rot="-4331353">
                <a:off x="239424" y="3407781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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8463" name="TextBox 59"/>
              <p:cNvSpPr txBox="1">
                <a:spLocks noChangeArrowheads="1"/>
              </p:cNvSpPr>
              <p:nvPr/>
            </p:nvSpPr>
            <p:spPr bwMode="auto"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  <a:sym typeface="Wingdings" pitchFamily="2" charset="2"/>
                  </a:rPr>
                  <a:t>200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8464" name="TextBox 60"/>
              <p:cNvSpPr txBox="1">
                <a:spLocks noChangeArrowheads="1"/>
              </p:cNvSpPr>
              <p:nvPr/>
            </p:nvSpPr>
            <p:spPr bwMode="auto">
              <a:xfrm rot="-1395197">
                <a:off x="1252502" y="2297336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  <a:sym typeface="Wingdings" pitchFamily="2" charset="2"/>
                  </a:rPr>
                  <a:t>Х2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8465" name="TextBox 61"/>
              <p:cNvSpPr txBox="1">
                <a:spLocks noChangeArrowheads="1"/>
              </p:cNvSpPr>
              <p:nvPr/>
            </p:nvSpPr>
            <p:spPr bwMode="auto">
              <a:xfrm rot="-7221225">
                <a:off x="233045" y="5064847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</a:rPr>
                  <a:t>50</a:t>
                </a:r>
              </a:p>
            </p:txBody>
          </p:sp>
          <p:sp>
            <p:nvSpPr>
              <p:cNvPr id="18466" name="TextBox 62"/>
              <p:cNvSpPr txBox="1">
                <a:spLocks noChangeArrowheads="1"/>
              </p:cNvSpPr>
              <p:nvPr/>
            </p:nvSpPr>
            <p:spPr bwMode="auto">
              <a:xfrm rot="-9341881">
                <a:off x="1174424" y="6096585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w Cen MT" pitchFamily="34" charset="0"/>
                  </a:rPr>
                  <a:t>100</a:t>
                </a:r>
              </a:p>
            </p:txBody>
          </p:sp>
        </p:grpSp>
        <p:sp>
          <p:nvSpPr>
            <p:cNvPr id="18458" name="TextBox 67"/>
            <p:cNvSpPr txBox="1">
              <a:spLocks noChangeArrowheads="1"/>
            </p:cNvSpPr>
            <p:nvPr/>
          </p:nvSpPr>
          <p:spPr bwMode="auto">
            <a:xfrm rot="9828163">
              <a:off x="2891985" y="6113002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+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18459" name="TextBox 73"/>
            <p:cNvSpPr txBox="1">
              <a:spLocks noChangeArrowheads="1"/>
            </p:cNvSpPr>
            <p:nvPr/>
          </p:nvSpPr>
          <p:spPr bwMode="auto">
            <a:xfrm rot="6806310">
              <a:off x="3949310" y="5066107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150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18460" name="TextBox 74"/>
            <p:cNvSpPr txBox="1">
              <a:spLocks noChangeArrowheads="1"/>
            </p:cNvSpPr>
            <p:nvPr/>
          </p:nvSpPr>
          <p:spPr bwMode="auto">
            <a:xfrm rot="3672314">
              <a:off x="4011597" y="3423160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250</a:t>
              </a:r>
              <a:endParaRPr lang="ru-RU">
                <a:latin typeface="Tw Cen MT" pitchFamily="34" charset="0"/>
              </a:endParaRPr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0"/>
            <a:ext cx="1714500" cy="7143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913709" y="1000108"/>
            <a:ext cx="223029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2 тройка игроков</a:t>
            </a: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0" y="6072188"/>
            <a:ext cx="1500188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18455" name="TextBox 39"/>
          <p:cNvSpPr txBox="1">
            <a:spLocks noChangeArrowheads="1"/>
          </p:cNvSpPr>
          <p:nvPr/>
        </p:nvSpPr>
        <p:spPr bwMode="auto">
          <a:xfrm>
            <a:off x="5286375" y="6215063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w Cen MT" pitchFamily="34" charset="0"/>
                <a:hlinkClick r:id="rId7" action="ppaction://hlinksldjump"/>
              </a:rPr>
              <a:t>Выйти из игры</a:t>
            </a:r>
            <a:endParaRPr lang="ru-RU" sz="1200">
              <a:latin typeface="Tw Cen MT" pitchFamily="34" charset="0"/>
            </a:endParaRPr>
          </a:p>
        </p:txBody>
      </p:sp>
      <p:pic>
        <p:nvPicPr>
          <p:cNvPr id="18467" name="pole-chudes-priz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38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8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9934" fill="hold"/>
                                        <p:tgtEl>
                                          <p:spTgt spid="184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7"/>
                  </p:tgtEl>
                </p:cond>
              </p:nextCondLst>
            </p:seq>
            <p:audio>
              <p:cMediaNode>
                <p:cTn id="1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67"/>
                </p:tgtEl>
              </p:cMediaNode>
            </p:audio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85"/>
          <p:cNvSpPr txBox="1">
            <a:spLocks noChangeArrowheads="1"/>
          </p:cNvSpPr>
          <p:nvPr/>
        </p:nvSpPr>
        <p:spPr bwMode="auto">
          <a:xfrm>
            <a:off x="28575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К</a:t>
            </a:r>
          </a:p>
        </p:txBody>
      </p:sp>
      <p:sp>
        <p:nvSpPr>
          <p:cNvPr id="19458" name="TextBox 86"/>
          <p:cNvSpPr txBox="1">
            <a:spLocks noChangeArrowheads="1"/>
          </p:cNvSpPr>
          <p:nvPr/>
        </p:nvSpPr>
        <p:spPr bwMode="auto">
          <a:xfrm>
            <a:off x="1143000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А</a:t>
            </a:r>
          </a:p>
        </p:txBody>
      </p:sp>
      <p:sp>
        <p:nvSpPr>
          <p:cNvPr id="19459" name="TextBox 87"/>
          <p:cNvSpPr txBox="1">
            <a:spLocks noChangeArrowheads="1"/>
          </p:cNvSpPr>
          <p:nvPr/>
        </p:nvSpPr>
        <p:spPr bwMode="auto">
          <a:xfrm>
            <a:off x="20002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П</a:t>
            </a:r>
          </a:p>
        </p:txBody>
      </p:sp>
      <p:sp>
        <p:nvSpPr>
          <p:cNvPr id="19460" name="TextBox 88"/>
          <p:cNvSpPr txBox="1">
            <a:spLocks noChangeArrowheads="1"/>
          </p:cNvSpPr>
          <p:nvPr/>
        </p:nvSpPr>
        <p:spPr bwMode="auto">
          <a:xfrm>
            <a:off x="28575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У</a:t>
            </a:r>
          </a:p>
        </p:txBody>
      </p:sp>
      <p:sp>
        <p:nvSpPr>
          <p:cNvPr id="19461" name="TextBox 89"/>
          <p:cNvSpPr txBox="1">
            <a:spLocks noChangeArrowheads="1"/>
          </p:cNvSpPr>
          <p:nvPr/>
        </p:nvSpPr>
        <p:spPr bwMode="auto">
          <a:xfrm>
            <a:off x="371475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С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Этот овощ был известен еще в Древнем Египте, а древнегреческий математик Пифагор писал, что овощ поддерживает бодрость и веселое спокойное состояние. У нас его полюбили с 9 века. Что это за овощ?</a:t>
            </a:r>
          </a:p>
        </p:txBody>
      </p:sp>
      <p:pic>
        <p:nvPicPr>
          <p:cNvPr id="19465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716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285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43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20002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575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147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929063"/>
            <a:ext cx="184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право с вырезом 24">
            <a:hlinkClick r:id="rId5" action="ppaction://hlinksldjump"/>
          </p:cNvPr>
          <p:cNvSpPr/>
          <p:nvPr/>
        </p:nvSpPr>
        <p:spPr>
          <a:xfrm>
            <a:off x="7643813" y="6072188"/>
            <a:ext cx="1500187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5" action="ppaction://hlinksldjump"/>
              </a:rPr>
              <a:t>Далее</a:t>
            </a:r>
            <a:endParaRPr lang="ru-RU" dirty="0"/>
          </a:p>
        </p:txBody>
      </p:sp>
      <p:sp>
        <p:nvSpPr>
          <p:cNvPr id="19473" name="TextBox 25"/>
          <p:cNvSpPr txBox="1">
            <a:spLocks noChangeArrowheads="1"/>
          </p:cNvSpPr>
          <p:nvPr/>
        </p:nvSpPr>
        <p:spPr bwMode="auto">
          <a:xfrm>
            <a:off x="4572000" y="28575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Т</a:t>
            </a:r>
          </a:p>
        </p:txBody>
      </p:sp>
      <p:sp>
        <p:nvSpPr>
          <p:cNvPr id="19474" name="TextBox 26"/>
          <p:cNvSpPr txBox="1">
            <a:spLocks noChangeArrowheads="1"/>
          </p:cNvSpPr>
          <p:nvPr/>
        </p:nvSpPr>
        <p:spPr bwMode="auto">
          <a:xfrm>
            <a:off x="5357813" y="28575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w Cen MT" pitchFamily="34" charset="0"/>
              </a:rPr>
              <a:t>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429250" y="2857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75"/>
          <p:cNvGrpSpPr>
            <a:grpSpLocks/>
          </p:cNvGrpSpPr>
          <p:nvPr/>
        </p:nvGrpSpPr>
        <p:grpSpPr bwMode="auto">
          <a:xfrm>
            <a:off x="0" y="1928813"/>
            <a:ext cx="5000625" cy="4929187"/>
            <a:chOff x="0" y="1928802"/>
            <a:chExt cx="5000628" cy="4929198"/>
          </a:xfrm>
        </p:grpSpPr>
        <p:grpSp>
          <p:nvGrpSpPr>
            <p:cNvPr id="19483" name="Группа 63"/>
            <p:cNvGrpSpPr>
              <a:grpSpLocks/>
            </p:cNvGrpSpPr>
            <p:nvPr/>
          </p:nvGrpSpPr>
          <p:grpSpPr bwMode="auto"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19487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88" name="TextBox 58"/>
              <p:cNvSpPr txBox="1">
                <a:spLocks noChangeArrowheads="1"/>
              </p:cNvSpPr>
              <p:nvPr/>
            </p:nvSpPr>
            <p:spPr bwMode="auto">
              <a:xfrm rot="-4331353">
                <a:off x="239424" y="3407781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</a:rPr>
                  <a:t>X2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9489" name="TextBox 59"/>
              <p:cNvSpPr txBox="1">
                <a:spLocks noChangeArrowheads="1"/>
              </p:cNvSpPr>
              <p:nvPr/>
            </p:nvSpPr>
            <p:spPr bwMode="auto"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250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9490" name="TextBox 60"/>
              <p:cNvSpPr txBox="1">
                <a:spLocks noChangeArrowheads="1"/>
              </p:cNvSpPr>
              <p:nvPr/>
            </p:nvSpPr>
            <p:spPr bwMode="auto">
              <a:xfrm rot="-1395197">
                <a:off x="1252502" y="2297336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200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9491" name="TextBox 61"/>
              <p:cNvSpPr txBox="1">
                <a:spLocks noChangeArrowheads="1"/>
              </p:cNvSpPr>
              <p:nvPr/>
            </p:nvSpPr>
            <p:spPr bwMode="auto">
              <a:xfrm rot="-7221225">
                <a:off x="233045" y="5064847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</a:rPr>
                  <a:t>150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19492" name="TextBox 62"/>
              <p:cNvSpPr txBox="1">
                <a:spLocks noChangeArrowheads="1"/>
              </p:cNvSpPr>
              <p:nvPr/>
            </p:nvSpPr>
            <p:spPr bwMode="auto">
              <a:xfrm rot="-9341881">
                <a:off x="1174424" y="6096585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</a:t>
                </a:r>
                <a:endParaRPr lang="ru-RU">
                  <a:latin typeface="Tw Cen MT" pitchFamily="34" charset="0"/>
                </a:endParaRPr>
              </a:p>
            </p:txBody>
          </p:sp>
        </p:grpSp>
        <p:sp>
          <p:nvSpPr>
            <p:cNvPr id="19484" name="TextBox 67"/>
            <p:cNvSpPr txBox="1">
              <a:spLocks noChangeArrowheads="1"/>
            </p:cNvSpPr>
            <p:nvPr/>
          </p:nvSpPr>
          <p:spPr bwMode="auto">
            <a:xfrm rot="9828163">
              <a:off x="2891985" y="6113002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50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19485" name="TextBox 73"/>
            <p:cNvSpPr txBox="1">
              <a:spLocks noChangeArrowheads="1"/>
            </p:cNvSpPr>
            <p:nvPr/>
          </p:nvSpPr>
          <p:spPr bwMode="auto">
            <a:xfrm rot="6806310">
              <a:off x="3949310" y="5066107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100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19486" name="TextBox 74"/>
            <p:cNvSpPr txBox="1">
              <a:spLocks noChangeArrowheads="1"/>
            </p:cNvSpPr>
            <p:nvPr/>
          </p:nvSpPr>
          <p:spPr bwMode="auto">
            <a:xfrm rot="3672314">
              <a:off x="4011597" y="3423160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w Cen MT" pitchFamily="34" charset="0"/>
                  <a:sym typeface="Wingdings" pitchFamily="2" charset="2"/>
                </a:rPr>
                <a:t>+</a:t>
              </a:r>
              <a:endParaRPr lang="ru-RU">
                <a:latin typeface="Tw Cen MT" pitchFamily="34" charset="0"/>
              </a:endParaRPr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0"/>
            <a:ext cx="1714500" cy="7143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500826" y="1500174"/>
            <a:ext cx="223029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3 тройка игроков</a:t>
            </a: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0" y="6072188"/>
            <a:ext cx="1500188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19481" name="TextBox 39"/>
          <p:cNvSpPr txBox="1">
            <a:spLocks noChangeArrowheads="1"/>
          </p:cNvSpPr>
          <p:nvPr/>
        </p:nvSpPr>
        <p:spPr bwMode="auto">
          <a:xfrm>
            <a:off x="5286375" y="6215063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w Cen MT" pitchFamily="34" charset="0"/>
                <a:hlinkClick r:id="rId7" action="ppaction://hlinksldjump"/>
              </a:rPr>
              <a:t>Выйти из игры</a:t>
            </a:r>
            <a:endParaRPr lang="ru-RU" sz="1200">
              <a:latin typeface="Tw Cen MT" pitchFamily="34" charset="0"/>
            </a:endParaRPr>
          </a:p>
        </p:txBody>
      </p:sp>
      <p:pic>
        <p:nvPicPr>
          <p:cNvPr id="19493" name="pole-chudes-priz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38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9934" fill="hold"/>
                                        <p:tgtEl>
                                          <p:spTgt spid="19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93"/>
                </p:tgtEl>
              </p:cMediaNode>
            </p:audio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85"/>
          <p:cNvSpPr txBox="1">
            <a:spLocks noChangeArrowheads="1"/>
          </p:cNvSpPr>
          <p:nvPr/>
        </p:nvSpPr>
        <p:spPr bwMode="auto">
          <a:xfrm>
            <a:off x="285750" y="285750"/>
            <a:ext cx="642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Т</a:t>
            </a:r>
          </a:p>
        </p:txBody>
      </p:sp>
      <p:sp>
        <p:nvSpPr>
          <p:cNvPr id="20482" name="TextBox 86"/>
          <p:cNvSpPr txBox="1">
            <a:spLocks noChangeArrowheads="1"/>
          </p:cNvSpPr>
          <p:nvPr/>
        </p:nvSpPr>
        <p:spPr bwMode="auto">
          <a:xfrm>
            <a:off x="1143000" y="285750"/>
            <a:ext cx="642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Ы</a:t>
            </a:r>
          </a:p>
        </p:txBody>
      </p:sp>
      <p:sp>
        <p:nvSpPr>
          <p:cNvPr id="20483" name="TextBox 87"/>
          <p:cNvSpPr txBox="1">
            <a:spLocks noChangeArrowheads="1"/>
          </p:cNvSpPr>
          <p:nvPr/>
        </p:nvSpPr>
        <p:spPr bwMode="auto">
          <a:xfrm>
            <a:off x="200025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К</a:t>
            </a:r>
          </a:p>
        </p:txBody>
      </p:sp>
      <p:sp>
        <p:nvSpPr>
          <p:cNvPr id="20484" name="TextBox 88"/>
          <p:cNvSpPr txBox="1">
            <a:spLocks noChangeArrowheads="1"/>
          </p:cNvSpPr>
          <p:nvPr/>
        </p:nvSpPr>
        <p:spPr bwMode="auto">
          <a:xfrm>
            <a:off x="285750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В</a:t>
            </a:r>
          </a:p>
        </p:txBody>
      </p:sp>
      <p:sp>
        <p:nvSpPr>
          <p:cNvPr id="20485" name="TextBox 89"/>
          <p:cNvSpPr txBox="1">
            <a:spLocks noChangeArrowheads="1"/>
          </p:cNvSpPr>
          <p:nvPr/>
        </p:nvSpPr>
        <p:spPr bwMode="auto">
          <a:xfrm>
            <a:off x="371475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А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227773" y="1235059"/>
            <a:ext cx="3000365" cy="2714645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200" b="1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1200" b="1">
              <a:solidFill>
                <a:srgbClr val="000000"/>
              </a:solidFill>
            </a:endParaRPr>
          </a:p>
        </p:txBody>
      </p:sp>
      <p:pic>
        <p:nvPicPr>
          <p:cNvPr id="20489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716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250825" y="2603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16013" y="2603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1979613" y="2603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843213" y="2603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708400" y="260350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929063"/>
            <a:ext cx="184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право с вырезом 24">
            <a:hlinkClick r:id="rId5" action="ppaction://hlinksldjump"/>
          </p:cNvPr>
          <p:cNvSpPr/>
          <p:nvPr/>
        </p:nvSpPr>
        <p:spPr>
          <a:xfrm>
            <a:off x="7643813" y="6072188"/>
            <a:ext cx="1500187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5" action="ppaction://hlinksldjump"/>
              </a:rPr>
              <a:t>Далее</a:t>
            </a:r>
            <a:endParaRPr lang="ru-RU" dirty="0"/>
          </a:p>
        </p:txBody>
      </p:sp>
      <p:grpSp>
        <p:nvGrpSpPr>
          <p:cNvPr id="2" name="Группа 75"/>
          <p:cNvGrpSpPr>
            <a:grpSpLocks/>
          </p:cNvGrpSpPr>
          <p:nvPr/>
        </p:nvGrpSpPr>
        <p:grpSpPr bwMode="auto">
          <a:xfrm>
            <a:off x="0" y="1928813"/>
            <a:ext cx="5000625" cy="4929187"/>
            <a:chOff x="0" y="1928802"/>
            <a:chExt cx="5000628" cy="4929198"/>
          </a:xfrm>
        </p:grpSpPr>
        <p:grpSp>
          <p:nvGrpSpPr>
            <p:cNvPr id="20508" name="Группа 63"/>
            <p:cNvGrpSpPr>
              <a:grpSpLocks/>
            </p:cNvGrpSpPr>
            <p:nvPr/>
          </p:nvGrpSpPr>
          <p:grpSpPr bwMode="auto">
            <a:xfrm>
              <a:off x="0" y="1928802"/>
              <a:ext cx="5000628" cy="4929198"/>
              <a:chOff x="0" y="1928802"/>
              <a:chExt cx="5000628" cy="4929198"/>
            </a:xfrm>
          </p:grpSpPr>
          <p:pic>
            <p:nvPicPr>
              <p:cNvPr id="20512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928802"/>
                <a:ext cx="5000628" cy="4929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13" name="TextBox 58"/>
              <p:cNvSpPr txBox="1">
                <a:spLocks noChangeArrowheads="1"/>
              </p:cNvSpPr>
              <p:nvPr/>
            </p:nvSpPr>
            <p:spPr bwMode="auto">
              <a:xfrm rot="-4331353">
                <a:off x="239424" y="3407781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</a:rPr>
                  <a:t>100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20514" name="TextBox 59"/>
              <p:cNvSpPr txBox="1">
                <a:spLocks noChangeArrowheads="1"/>
              </p:cNvSpPr>
              <p:nvPr/>
            </p:nvSpPr>
            <p:spPr bwMode="auto">
              <a:xfrm rot="974632">
                <a:off x="2892033" y="2255643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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20515" name="TextBox 60"/>
              <p:cNvSpPr txBox="1">
                <a:spLocks noChangeArrowheads="1"/>
              </p:cNvSpPr>
              <p:nvPr/>
            </p:nvSpPr>
            <p:spPr bwMode="auto">
              <a:xfrm rot="-1395197">
                <a:off x="1252502" y="2297336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50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20516" name="TextBox 61"/>
              <p:cNvSpPr txBox="1">
                <a:spLocks noChangeArrowheads="1"/>
              </p:cNvSpPr>
              <p:nvPr/>
            </p:nvSpPr>
            <p:spPr bwMode="auto">
              <a:xfrm rot="-7221225">
                <a:off x="233045" y="5064847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</a:rPr>
                  <a:t>+</a:t>
                </a:r>
                <a:endParaRPr lang="ru-RU">
                  <a:latin typeface="Tw Cen MT" pitchFamily="34" charset="0"/>
                </a:endParaRPr>
              </a:p>
            </p:txBody>
          </p:sp>
          <p:sp>
            <p:nvSpPr>
              <p:cNvPr id="20517" name="TextBox 62"/>
              <p:cNvSpPr txBox="1">
                <a:spLocks noChangeArrowheads="1"/>
              </p:cNvSpPr>
              <p:nvPr/>
            </p:nvSpPr>
            <p:spPr bwMode="auto">
              <a:xfrm rot="-9341881">
                <a:off x="1174424" y="6096585"/>
                <a:ext cx="857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latin typeface="Tw Cen MT" pitchFamily="34" charset="0"/>
                    <a:sym typeface="Wingdings" pitchFamily="2" charset="2"/>
                  </a:rPr>
                  <a:t>250</a:t>
                </a:r>
                <a:endParaRPr lang="ru-RU">
                  <a:latin typeface="Tw Cen MT" pitchFamily="34" charset="0"/>
                </a:endParaRPr>
              </a:p>
            </p:txBody>
          </p:sp>
        </p:grpSp>
        <p:sp>
          <p:nvSpPr>
            <p:cNvPr id="20509" name="TextBox 67"/>
            <p:cNvSpPr txBox="1">
              <a:spLocks noChangeArrowheads="1"/>
            </p:cNvSpPr>
            <p:nvPr/>
          </p:nvSpPr>
          <p:spPr bwMode="auto">
            <a:xfrm rot="9828163">
              <a:off x="2891985" y="6113002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Tw Cen MT" pitchFamily="34" charset="0"/>
                  <a:sym typeface="Wingdings" pitchFamily="2" charset="2"/>
                </a:rPr>
                <a:t>200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20510" name="TextBox 73"/>
            <p:cNvSpPr txBox="1">
              <a:spLocks noChangeArrowheads="1"/>
            </p:cNvSpPr>
            <p:nvPr/>
          </p:nvSpPr>
          <p:spPr bwMode="auto">
            <a:xfrm rot="6806310">
              <a:off x="3949310" y="5066107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Tw Cen MT" pitchFamily="34" charset="0"/>
                  <a:sym typeface="Wingdings" pitchFamily="2" charset="2"/>
                </a:rPr>
                <a:t>X2</a:t>
              </a:r>
              <a:endParaRPr lang="ru-RU">
                <a:latin typeface="Tw Cen MT" pitchFamily="34" charset="0"/>
              </a:endParaRPr>
            </a:p>
          </p:txBody>
        </p:sp>
        <p:sp>
          <p:nvSpPr>
            <p:cNvPr id="20511" name="TextBox 74"/>
            <p:cNvSpPr txBox="1">
              <a:spLocks noChangeArrowheads="1"/>
            </p:cNvSpPr>
            <p:nvPr/>
          </p:nvSpPr>
          <p:spPr bwMode="auto">
            <a:xfrm rot="3672314">
              <a:off x="4011597" y="3423160"/>
              <a:ext cx="8572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Tw Cen MT" pitchFamily="34" charset="0"/>
                  <a:sym typeface="Wingdings" pitchFamily="2" charset="2"/>
                </a:rPr>
                <a:t>150</a:t>
              </a:r>
              <a:endParaRPr lang="ru-RU">
                <a:latin typeface="Tw Cen MT" pitchFamily="34" charset="0"/>
              </a:endParaRPr>
            </a:p>
          </p:txBody>
        </p:sp>
      </p:grpSp>
      <p:sp>
        <p:nvSpPr>
          <p:cNvPr id="77" name="Стрелка вправо с вырезом 76"/>
          <p:cNvSpPr/>
          <p:nvPr/>
        </p:nvSpPr>
        <p:spPr>
          <a:xfrm rot="10800000">
            <a:off x="4643438" y="4572000"/>
            <a:ext cx="1714500" cy="7143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434283" y="784335"/>
            <a:ext cx="1221809" cy="478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Финал</a:t>
            </a:r>
          </a:p>
        </p:txBody>
      </p:sp>
      <p:sp>
        <p:nvSpPr>
          <p:cNvPr id="39" name="Стрелка вправо с вырезом 38">
            <a:hlinkClick r:id="rId7" action="ppaction://hlinksldjump"/>
          </p:cNvPr>
          <p:cNvSpPr/>
          <p:nvPr/>
        </p:nvSpPr>
        <p:spPr>
          <a:xfrm rot="10800000">
            <a:off x="4857750" y="6072188"/>
            <a:ext cx="1500188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20505" name="TextBox 39"/>
          <p:cNvSpPr txBox="1">
            <a:spLocks noChangeArrowheads="1"/>
          </p:cNvSpPr>
          <p:nvPr/>
        </p:nvSpPr>
        <p:spPr bwMode="auto">
          <a:xfrm>
            <a:off x="5286375" y="6215063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w Cen MT" pitchFamily="34" charset="0"/>
                <a:hlinkClick r:id="rId7" action="ppaction://hlinksldjump"/>
              </a:rPr>
              <a:t>Выйти из игры</a:t>
            </a:r>
            <a:endParaRPr lang="ru-RU" sz="1200">
              <a:latin typeface="Tw Cen MT" pitchFamily="34" charset="0"/>
            </a:endParaRPr>
          </a:p>
        </p:txBody>
      </p:sp>
      <p:sp>
        <p:nvSpPr>
          <p:cNvPr id="20506" name="Text Box 40"/>
          <p:cNvSpPr txBox="1">
            <a:spLocks noChangeArrowheads="1"/>
          </p:cNvSpPr>
          <p:nvPr/>
        </p:nvSpPr>
        <p:spPr bwMode="auto">
          <a:xfrm>
            <a:off x="6550025" y="1412875"/>
            <a:ext cx="25939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Она относится к бахчевым культурам, которые являются гигантскими плодами, как арбуз, дыня, огурец и кабачок. Она является символом древнего кельтского  праздника Хэллоуин. Как ее зовут?</a:t>
            </a:r>
          </a:p>
        </p:txBody>
      </p:sp>
      <p:pic>
        <p:nvPicPr>
          <p:cNvPr id="20520" name="pole-chudes-priz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38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24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6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30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9800000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0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9934" fill="hold"/>
                                        <p:tgtEl>
                                          <p:spTgt spid="20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0"/>
                  </p:tgtEl>
                </p:cond>
              </p:nextCondLst>
            </p:seq>
            <p:audio>
              <p:cMediaNode>
                <p:cTn id="1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20"/>
                </p:tgtEl>
              </p:cMediaNode>
            </p:audio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85"/>
          <p:cNvSpPr txBox="1">
            <a:spLocks noChangeArrowheads="1"/>
          </p:cNvSpPr>
          <p:nvPr/>
        </p:nvSpPr>
        <p:spPr bwMode="auto">
          <a:xfrm>
            <a:off x="285750" y="285750"/>
            <a:ext cx="642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Т</a:t>
            </a:r>
          </a:p>
        </p:txBody>
      </p:sp>
      <p:sp>
        <p:nvSpPr>
          <p:cNvPr id="21506" name="TextBox 86"/>
          <p:cNvSpPr txBox="1">
            <a:spLocks noChangeArrowheads="1"/>
          </p:cNvSpPr>
          <p:nvPr/>
        </p:nvSpPr>
        <p:spPr bwMode="auto">
          <a:xfrm>
            <a:off x="1143000" y="285750"/>
            <a:ext cx="642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О</a:t>
            </a:r>
          </a:p>
        </p:txBody>
      </p:sp>
      <p:sp>
        <p:nvSpPr>
          <p:cNvPr id="21507" name="TextBox 87"/>
          <p:cNvSpPr txBox="1">
            <a:spLocks noChangeArrowheads="1"/>
          </p:cNvSpPr>
          <p:nvPr/>
        </p:nvSpPr>
        <p:spPr bwMode="auto">
          <a:xfrm>
            <a:off x="200025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П</a:t>
            </a:r>
          </a:p>
        </p:txBody>
      </p:sp>
      <p:sp>
        <p:nvSpPr>
          <p:cNvPr id="21508" name="TextBox 88"/>
          <p:cNvSpPr txBox="1">
            <a:spLocks noChangeArrowheads="1"/>
          </p:cNvSpPr>
          <p:nvPr/>
        </p:nvSpPr>
        <p:spPr bwMode="auto">
          <a:xfrm>
            <a:off x="285750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И</a:t>
            </a:r>
          </a:p>
        </p:txBody>
      </p:sp>
      <p:sp>
        <p:nvSpPr>
          <p:cNvPr id="21509" name="TextBox 89"/>
          <p:cNvSpPr txBox="1">
            <a:spLocks noChangeArrowheads="1"/>
          </p:cNvSpPr>
          <p:nvPr/>
        </p:nvSpPr>
        <p:spPr bwMode="auto">
          <a:xfrm>
            <a:off x="371475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Н</a:t>
            </a:r>
          </a:p>
        </p:txBody>
      </p:sp>
      <p:sp>
        <p:nvSpPr>
          <p:cNvPr id="93" name="Вертикальный свиток 92"/>
          <p:cNvSpPr/>
          <p:nvPr/>
        </p:nvSpPr>
        <p:spPr>
          <a:xfrm>
            <a:off x="6143636" y="1214422"/>
            <a:ext cx="3000364" cy="2714644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200" b="1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1200" b="1">
                <a:solidFill>
                  <a:srgbClr val="000000"/>
                </a:solidFill>
                <a:latin typeface="Arial" charset="0"/>
              </a:rPr>
              <a:t>Это растение вид многолетних травянистых клубненосных растений. Происходит от названия бразильских индейцев из племени тупинамба. Растение известно под названием «земляная груша». По химическому составу клубни сродни картофелю.</a:t>
            </a:r>
          </a:p>
        </p:txBody>
      </p:sp>
      <p:pic>
        <p:nvPicPr>
          <p:cNvPr id="21513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716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250825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116013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1979613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2771775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3635375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929063"/>
            <a:ext cx="184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право с вырезом 24">
            <a:hlinkClick r:id="rId5" action="ppaction://hlinksldjump"/>
          </p:cNvPr>
          <p:cNvSpPr/>
          <p:nvPr/>
        </p:nvSpPr>
        <p:spPr>
          <a:xfrm>
            <a:off x="7643813" y="6072188"/>
            <a:ext cx="1500187" cy="78581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hlinkClick r:id="rId5" action="ppaction://hlinksldjump"/>
              </a:rPr>
              <a:t>Закончить игру</a:t>
            </a:r>
            <a:endParaRPr lang="ru-RU" sz="1400" dirty="0"/>
          </a:p>
        </p:txBody>
      </p:sp>
      <p:sp>
        <p:nvSpPr>
          <p:cNvPr id="21521" name="TextBox 25"/>
          <p:cNvSpPr txBox="1">
            <a:spLocks noChangeArrowheads="1"/>
          </p:cNvSpPr>
          <p:nvPr/>
        </p:nvSpPr>
        <p:spPr bwMode="auto">
          <a:xfrm>
            <a:off x="4572000" y="285750"/>
            <a:ext cx="571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А</a:t>
            </a:r>
          </a:p>
        </p:txBody>
      </p:sp>
      <p:sp>
        <p:nvSpPr>
          <p:cNvPr id="21522" name="TextBox 26"/>
          <p:cNvSpPr txBox="1">
            <a:spLocks noChangeArrowheads="1"/>
          </p:cNvSpPr>
          <p:nvPr/>
        </p:nvSpPr>
        <p:spPr bwMode="auto">
          <a:xfrm>
            <a:off x="5292725" y="260350"/>
            <a:ext cx="71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М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500563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292725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843913" y="1252724"/>
            <a:ext cx="1737228" cy="3002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Суперигра</a:t>
            </a:r>
            <a:endParaRPr lang="ru-RU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  <p:sp>
        <p:nvSpPr>
          <p:cNvPr id="39" name="Овальная выноска 38"/>
          <p:cNvSpPr/>
          <p:nvPr/>
        </p:nvSpPr>
        <p:spPr>
          <a:xfrm>
            <a:off x="19050" y="1933564"/>
            <a:ext cx="5929322" cy="2071702"/>
          </a:xfrm>
          <a:prstGeom prst="wedgeEllipseCallout">
            <a:avLst>
              <a:gd name="adj1" fmla="val 63068"/>
              <a:gd name="adj2" fmla="val 112726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</a:rPr>
              <a:t>В этом слове </a:t>
            </a:r>
            <a:r>
              <a:rPr lang="ru-RU" sz="2400" b="1">
                <a:solidFill>
                  <a:schemeClr val="tx1"/>
                </a:solidFill>
                <a:latin typeface="Arial" charset="0"/>
              </a:rPr>
              <a:t>10</a:t>
            </a:r>
            <a:r>
              <a:rPr lang="ru-RU" sz="2400" b="1">
                <a:solidFill>
                  <a:schemeClr val="tx1"/>
                </a:solidFill>
              </a:rPr>
              <a:t> букв. </a:t>
            </a:r>
          </a:p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</a:rPr>
              <a:t>Вы можете назвать </a:t>
            </a:r>
            <a:r>
              <a:rPr lang="ru-RU" sz="2400" b="1">
                <a:solidFill>
                  <a:schemeClr val="tx1"/>
                </a:solidFill>
                <a:latin typeface="Arial" charset="0"/>
              </a:rPr>
              <a:t>5</a:t>
            </a:r>
            <a:r>
              <a:rPr lang="ru-RU" sz="2400" b="1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0" name="Picture 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13" y="4286250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38" y="4286250"/>
            <a:ext cx="107156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6-конечная звезда 41"/>
          <p:cNvSpPr/>
          <p:nvPr/>
        </p:nvSpPr>
        <p:spPr>
          <a:xfrm>
            <a:off x="3714750" y="6286500"/>
            <a:ext cx="714375" cy="571500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3" name="6-конечная звезда 42"/>
          <p:cNvSpPr/>
          <p:nvPr/>
        </p:nvSpPr>
        <p:spPr>
          <a:xfrm>
            <a:off x="1928813" y="6286500"/>
            <a:ext cx="714375" cy="57150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533" name="Text Box 30"/>
          <p:cNvSpPr txBox="1">
            <a:spLocks noChangeArrowheads="1"/>
          </p:cNvSpPr>
          <p:nvPr/>
        </p:nvSpPr>
        <p:spPr bwMode="auto">
          <a:xfrm>
            <a:off x="6011863" y="3333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1534" name="Text Box 31"/>
          <p:cNvSpPr txBox="1">
            <a:spLocks noChangeArrowheads="1"/>
          </p:cNvSpPr>
          <p:nvPr/>
        </p:nvSpPr>
        <p:spPr bwMode="auto">
          <a:xfrm>
            <a:off x="6084888" y="260350"/>
            <a:ext cx="528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Б</a:t>
            </a:r>
          </a:p>
        </p:txBody>
      </p:sp>
      <p:sp>
        <p:nvSpPr>
          <p:cNvPr id="21535" name="Text Box 32"/>
          <p:cNvSpPr txBox="1">
            <a:spLocks noChangeArrowheads="1"/>
          </p:cNvSpPr>
          <p:nvPr/>
        </p:nvSpPr>
        <p:spPr bwMode="auto">
          <a:xfrm>
            <a:off x="6877050" y="260350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21536" name="Text Box 33"/>
          <p:cNvSpPr txBox="1">
            <a:spLocks noChangeArrowheads="1"/>
          </p:cNvSpPr>
          <p:nvPr/>
        </p:nvSpPr>
        <p:spPr bwMode="auto">
          <a:xfrm>
            <a:off x="7812088" y="260350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Р</a:t>
            </a:r>
          </a:p>
        </p:txBody>
      </p:sp>
      <p:sp>
        <p:nvSpPr>
          <p:cNvPr id="2" name="Прямоугольник 31"/>
          <p:cNvSpPr/>
          <p:nvPr/>
        </p:nvSpPr>
        <p:spPr>
          <a:xfrm>
            <a:off x="6084888" y="333375"/>
            <a:ext cx="720725" cy="719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31"/>
          <p:cNvSpPr/>
          <p:nvPr/>
        </p:nvSpPr>
        <p:spPr>
          <a:xfrm>
            <a:off x="6877050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1"/>
          <p:cNvSpPr/>
          <p:nvPr/>
        </p:nvSpPr>
        <p:spPr>
          <a:xfrm>
            <a:off x="7667625" y="333375"/>
            <a:ext cx="714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41" name="супер игр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350" y="4797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5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60840" fill="hold"/>
                                        <p:tgtEl>
                                          <p:spTgt spid="215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41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1"/>
                </p:tgtEl>
              </p:cMediaNode>
            </p:audio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31" grpId="0" animBg="1"/>
      <p:bldP spid="32" grpId="0" animBg="1"/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6050" y="1928802"/>
            <a:ext cx="4374917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Спасибо!</a:t>
            </a:r>
          </a:p>
        </p:txBody>
      </p:sp>
      <p:pic>
        <p:nvPicPr>
          <p:cNvPr id="22530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4000500"/>
            <a:ext cx="3714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214313"/>
            <a:ext cx="178593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055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59055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271171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Презентация5</Template>
  <TotalTime>557</TotalTime>
  <Words>413</Words>
  <Application>Microsoft Office PowerPoint</Application>
  <PresentationFormat>Экран (4:3)</PresentationFormat>
  <Paragraphs>120</Paragraphs>
  <Slides>10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10271171</vt:lpstr>
      <vt:lpstr>ПОЛЕ ЧУДЕС «ОВОЩНЫЕ ЗАГАДКИ» подготовила и провела учитель Белова Наталья Геннадьевна Плоскошь, 2023</vt:lpstr>
      <vt:lpstr>Слайд 2</vt:lpstr>
      <vt:lpstr>Правила игры</vt:lpstr>
      <vt:lpstr>Слайд 4</vt:lpstr>
      <vt:lpstr>Слайд 5</vt:lpstr>
      <vt:lpstr>Слайд 6</vt:lpstr>
      <vt:lpstr>Слайд 7</vt:lpstr>
      <vt:lpstr>Слайд 8</vt:lpstr>
      <vt:lpstr>Слайд 9</vt:lpstr>
      <vt:lpstr>Список использованных источнико: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Мвидео</dc:creator>
  <cp:lastModifiedBy>Наташа</cp:lastModifiedBy>
  <cp:revision>47</cp:revision>
  <dcterms:created xsi:type="dcterms:W3CDTF">2009-07-01T00:44:17Z</dcterms:created>
  <dcterms:modified xsi:type="dcterms:W3CDTF">2023-02-18T15:04:50Z</dcterms:modified>
</cp:coreProperties>
</file>