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60" r:id="rId3"/>
    <p:sldId id="262" r:id="rId4"/>
    <p:sldId id="263" r:id="rId5"/>
    <p:sldId id="264" r:id="rId6"/>
    <p:sldId id="265" r:id="rId7"/>
    <p:sldId id="277" r:id="rId8"/>
    <p:sldId id="267" r:id="rId9"/>
    <p:sldId id="266" r:id="rId10"/>
    <p:sldId id="278" r:id="rId11"/>
    <p:sldId id="269" r:id="rId12"/>
    <p:sldId id="270" r:id="rId13"/>
    <p:sldId id="273" r:id="rId14"/>
    <p:sldId id="274" r:id="rId15"/>
    <p:sldId id="275" r:id="rId16"/>
    <p:sldId id="276" r:id="rId17"/>
    <p:sldId id="280" r:id="rId18"/>
    <p:sldId id="281" r:id="rId19"/>
  </p:sldIdLst>
  <p:sldSz cx="9144000" cy="6858000" type="screen4x3"/>
  <p:notesSz cx="6858000" cy="9144000"/>
  <p:custDataLst>
    <p:tags r:id="rId2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0B05"/>
    <a:srgbClr val="04374A"/>
    <a:srgbClr val="3399FF"/>
    <a:srgbClr val="666699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909" autoAdjust="0"/>
    <p:restoredTop sz="84242" autoAdjust="0"/>
  </p:normalViewPr>
  <p:slideViewPr>
    <p:cSldViewPr>
      <p:cViewPr>
        <p:scale>
          <a:sx n="78" d="100"/>
          <a:sy n="78" d="100"/>
        </p:scale>
        <p:origin x="-1426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49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t>17.04.2025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17.04.2025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13384" y="0"/>
            <a:ext cx="6517232" cy="1368152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</a:t>
            </a:r>
            <a:r>
              <a:rPr lang="en-US" dirty="0" smtClean="0"/>
              <a:t> </a:t>
            </a:r>
            <a:r>
              <a:rPr lang="ru-RU" dirty="0" smtClean="0"/>
              <a:t>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483768" y="45855"/>
            <a:ext cx="6480720" cy="13366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9" name="Текст 2"/>
          <p:cNvSpPr>
            <a:spLocks noGrp="1"/>
          </p:cNvSpPr>
          <p:nvPr>
            <p:ph idx="1"/>
          </p:nvPr>
        </p:nvSpPr>
        <p:spPr>
          <a:xfrm>
            <a:off x="251520" y="1988840"/>
            <a:ext cx="8640960" cy="4176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45855"/>
            <a:ext cx="6480720" cy="13366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88840"/>
            <a:ext cx="8640960" cy="4176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17.04.2025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1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2636912"/>
            <a:ext cx="6517232" cy="1368152"/>
          </a:xfrm>
        </p:spPr>
        <p:txBody>
          <a:bodyPr>
            <a:noAutofit/>
          </a:bodyPr>
          <a:lstStyle/>
          <a:p>
            <a:pPr algn="l"/>
            <a:r>
              <a:rPr lang="ru-RU" sz="4800" b="1" dirty="0" smtClean="0"/>
              <a:t>Обобщение.</a:t>
            </a:r>
            <a:br>
              <a:rPr lang="ru-RU" sz="4800" b="1" dirty="0" smtClean="0"/>
            </a:br>
            <a:r>
              <a:rPr lang="ru-RU" sz="4800" dirty="0" smtClean="0"/>
              <a:t>Имя прилагательное.</a:t>
            </a:r>
            <a:br>
              <a:rPr lang="ru-RU" sz="4800" dirty="0" smtClean="0"/>
            </a:br>
            <a:r>
              <a:rPr lang="ru-RU" sz="4800" dirty="0" smtClean="0"/>
              <a:t>4 класс</a:t>
            </a:r>
            <a:br>
              <a:rPr lang="ru-RU" sz="4800" dirty="0" smtClean="0"/>
            </a:br>
            <a:r>
              <a:rPr lang="ru-RU" sz="4800" dirty="0"/>
              <a:t/>
            </a:r>
            <a:br>
              <a:rPr lang="ru-RU" sz="4800" dirty="0"/>
            </a:b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Морфологические признаки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987824" y="1844824"/>
            <a:ext cx="3096344" cy="1296144"/>
          </a:xfrm>
          <a:solidFill>
            <a:schemeClr val="accent4">
              <a:lumMod val="40000"/>
              <a:lumOff val="60000"/>
            </a:schemeClr>
          </a:solidFill>
          <a:ln w="19050">
            <a:solidFill>
              <a:srgbClr val="002060"/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/>
              <a:t>Имя</a:t>
            </a:r>
          </a:p>
          <a:p>
            <a:pPr marL="0" indent="0" algn="ctr">
              <a:buNone/>
            </a:pPr>
            <a:r>
              <a:rPr lang="ru-RU" b="1" dirty="0" smtClean="0"/>
              <a:t>прилагательное</a:t>
            </a:r>
            <a:endParaRPr lang="ru-RU" b="1" dirty="0"/>
          </a:p>
        </p:txBody>
      </p:sp>
      <p:sp>
        <p:nvSpPr>
          <p:cNvPr id="5" name="Объект 3"/>
          <p:cNvSpPr txBox="1">
            <a:spLocks/>
          </p:cNvSpPr>
          <p:nvPr/>
        </p:nvSpPr>
        <p:spPr>
          <a:xfrm>
            <a:off x="647564" y="3383443"/>
            <a:ext cx="2448272" cy="6480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rgbClr val="00206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b="1" dirty="0" smtClean="0"/>
              <a:t>Род</a:t>
            </a:r>
            <a:endParaRPr lang="ru-RU" b="1" dirty="0"/>
          </a:p>
        </p:txBody>
      </p:sp>
      <p:sp>
        <p:nvSpPr>
          <p:cNvPr id="6" name="Объект 3"/>
          <p:cNvSpPr txBox="1">
            <a:spLocks/>
          </p:cNvSpPr>
          <p:nvPr/>
        </p:nvSpPr>
        <p:spPr>
          <a:xfrm>
            <a:off x="107504" y="4365104"/>
            <a:ext cx="1080120" cy="6480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rgbClr val="00206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b="1" dirty="0" err="1" smtClean="0"/>
              <a:t>М.р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7" name="Объект 3"/>
          <p:cNvSpPr txBox="1">
            <a:spLocks/>
          </p:cNvSpPr>
          <p:nvPr/>
        </p:nvSpPr>
        <p:spPr>
          <a:xfrm>
            <a:off x="2555776" y="4378452"/>
            <a:ext cx="1080120" cy="6480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rgbClr val="00206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b="1" dirty="0" err="1" smtClean="0"/>
              <a:t>Ср.р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8" name="Объект 3"/>
          <p:cNvSpPr txBox="1">
            <a:spLocks/>
          </p:cNvSpPr>
          <p:nvPr/>
        </p:nvSpPr>
        <p:spPr>
          <a:xfrm>
            <a:off x="1331640" y="4365104"/>
            <a:ext cx="1080120" cy="6480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rgbClr val="00206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b="1" dirty="0" err="1"/>
              <a:t>Ж</a:t>
            </a:r>
            <a:r>
              <a:rPr lang="ru-RU" b="1" dirty="0" err="1" smtClean="0"/>
              <a:t>.р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10" name="Объект 3"/>
          <p:cNvSpPr txBox="1">
            <a:spLocks/>
          </p:cNvSpPr>
          <p:nvPr/>
        </p:nvSpPr>
        <p:spPr>
          <a:xfrm>
            <a:off x="3923928" y="3384464"/>
            <a:ext cx="2952328" cy="6480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rgbClr val="00206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b="1" dirty="0" smtClean="0"/>
              <a:t>Число</a:t>
            </a:r>
            <a:endParaRPr lang="ru-RU" b="1" dirty="0"/>
          </a:p>
        </p:txBody>
      </p:sp>
      <p:sp>
        <p:nvSpPr>
          <p:cNvPr id="11" name="Объект 3"/>
          <p:cNvSpPr txBox="1">
            <a:spLocks/>
          </p:cNvSpPr>
          <p:nvPr/>
        </p:nvSpPr>
        <p:spPr>
          <a:xfrm>
            <a:off x="5436096" y="5268708"/>
            <a:ext cx="2448272" cy="6480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rgbClr val="00206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b="1" dirty="0" smtClean="0"/>
              <a:t>Мн. ч.</a:t>
            </a:r>
            <a:endParaRPr lang="ru-RU" b="1" dirty="0"/>
          </a:p>
        </p:txBody>
      </p:sp>
      <p:sp>
        <p:nvSpPr>
          <p:cNvPr id="12" name="Объект 3"/>
          <p:cNvSpPr txBox="1">
            <a:spLocks/>
          </p:cNvSpPr>
          <p:nvPr/>
        </p:nvSpPr>
        <p:spPr>
          <a:xfrm>
            <a:off x="3923928" y="4366048"/>
            <a:ext cx="2448272" cy="6480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rgbClr val="00206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b="1" dirty="0" err="1" smtClean="0"/>
              <a:t>Ед.ч</a:t>
            </a:r>
            <a:r>
              <a:rPr lang="ru-RU" b="1" dirty="0" smtClean="0"/>
              <a:t>.</a:t>
            </a:r>
            <a:endParaRPr lang="ru-RU" b="1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647564" y="4005064"/>
            <a:ext cx="0" cy="36004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1763688" y="4032536"/>
            <a:ext cx="0" cy="36004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2771800" y="4032536"/>
            <a:ext cx="0" cy="36004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148064" y="4050939"/>
            <a:ext cx="0" cy="36004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6732240" y="4111337"/>
            <a:ext cx="0" cy="1155605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endCxn id="5" idx="0"/>
          </p:cNvCxnSpPr>
          <p:nvPr/>
        </p:nvCxnSpPr>
        <p:spPr>
          <a:xfrm flipH="1">
            <a:off x="1871700" y="2276872"/>
            <a:ext cx="1044116" cy="1106571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5076056" y="3140968"/>
            <a:ext cx="0" cy="242475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бъект 3"/>
          <p:cNvSpPr txBox="1">
            <a:spLocks/>
          </p:cNvSpPr>
          <p:nvPr/>
        </p:nvSpPr>
        <p:spPr>
          <a:xfrm>
            <a:off x="6660232" y="2348880"/>
            <a:ext cx="2448272" cy="6480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rgbClr val="00206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b="1" dirty="0" smtClean="0"/>
              <a:t>Падеж</a:t>
            </a:r>
            <a:endParaRPr lang="ru-RU" b="1" dirty="0"/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6084168" y="2204864"/>
            <a:ext cx="576064" cy="144016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279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2204864"/>
            <a:ext cx="799288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spcAft>
                <a:spcPts val="0"/>
              </a:spcAft>
              <a:buAutoNum type="arabicPeriod"/>
            </a:pP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Великолепного бала, 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хрустальную туфельку, добрую фею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.</a:t>
            </a:r>
          </a:p>
          <a:p>
            <a:pPr marL="514350" indent="-514350">
              <a:spcAft>
                <a:spcPts val="0"/>
              </a:spcAft>
              <a:buAutoNum type="arabicPeriod"/>
            </a:pPr>
            <a:endParaRPr lang="ru-RU" sz="3200" dirty="0">
              <a:solidFill>
                <a:schemeClr val="accent2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3200" dirty="0">
                <a:solidFill>
                  <a:srgbClr val="FF0000"/>
                </a:solidFill>
                <a:latin typeface="Times New Roman"/>
                <a:ea typeface="Times New Roman"/>
              </a:rPr>
              <a:t>2. </a:t>
            </a:r>
            <a:r>
              <a:rPr lang="ru-RU" sz="3200" dirty="0" smtClean="0">
                <a:solidFill>
                  <a:srgbClr val="FF0000"/>
                </a:solidFill>
                <a:latin typeface="Times New Roman"/>
                <a:ea typeface="Times New Roman"/>
              </a:rPr>
              <a:t>Белыми </a:t>
            </a:r>
            <a:r>
              <a:rPr lang="ru-RU" sz="3200" dirty="0">
                <a:solidFill>
                  <a:srgbClr val="FF0000"/>
                </a:solidFill>
                <a:latin typeface="Times New Roman"/>
                <a:ea typeface="Times New Roman"/>
              </a:rPr>
              <a:t>лошадьми, отважной </a:t>
            </a:r>
            <a:r>
              <a:rPr lang="ru-RU" sz="3200" dirty="0" smtClean="0">
                <a:solidFill>
                  <a:srgbClr val="FF0000"/>
                </a:solidFill>
                <a:latin typeface="Times New Roman"/>
                <a:ea typeface="Times New Roman"/>
              </a:rPr>
              <a:t>девочкой, </a:t>
            </a:r>
            <a:r>
              <a:rPr lang="ru-RU" sz="3200" dirty="0">
                <a:solidFill>
                  <a:srgbClr val="FF0000"/>
                </a:solidFill>
                <a:latin typeface="Times New Roman"/>
                <a:ea typeface="Times New Roman"/>
              </a:rPr>
              <a:t>о снежной </a:t>
            </a:r>
            <a:r>
              <a:rPr lang="ru-RU" sz="3200" dirty="0" smtClean="0">
                <a:solidFill>
                  <a:srgbClr val="FF0000"/>
                </a:solidFill>
                <a:latin typeface="Times New Roman"/>
                <a:ea typeface="Times New Roman"/>
              </a:rPr>
              <a:t>королеве.  </a:t>
            </a:r>
          </a:p>
          <a:p>
            <a:pPr>
              <a:spcAft>
                <a:spcPts val="0"/>
              </a:spcAft>
            </a:pPr>
            <a:endParaRPr lang="ru-RU" sz="3200" dirty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3.  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Пышным нарядам,  </a:t>
            </a: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лягушачью кожу,  мудрую 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царевну. </a:t>
            </a:r>
            <a:endParaRPr lang="ru-RU" sz="3200" dirty="0">
              <a:solidFill>
                <a:schemeClr val="accent6">
                  <a:lumMod val="50000"/>
                </a:schemeClr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78479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2690336"/>
            <a:ext cx="76328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>
                <a:solidFill>
                  <a:srgbClr val="002060"/>
                </a:solidFill>
                <a:latin typeface="Arial"/>
              </a:rPr>
              <a:t>Эпи́тет</a:t>
            </a:r>
            <a:r>
              <a:rPr lang="ru-RU" sz="2800" dirty="0">
                <a:solidFill>
                  <a:srgbClr val="333333"/>
                </a:solidFill>
                <a:latin typeface="Arial"/>
              </a:rPr>
              <a:t> (от др.-греч. </a:t>
            </a:r>
            <a:r>
              <a:rPr lang="ru-RU" sz="2800" dirty="0" smtClean="0">
                <a:solidFill>
                  <a:srgbClr val="333333"/>
                </a:solidFill>
                <a:latin typeface="Arial"/>
              </a:rPr>
              <a:t> </a:t>
            </a:r>
            <a:r>
              <a:rPr lang="ru-RU" sz="2800" dirty="0">
                <a:solidFill>
                  <a:srgbClr val="333333"/>
                </a:solidFill>
                <a:latin typeface="Arial"/>
              </a:rPr>
              <a:t>«приложенное») — </a:t>
            </a:r>
            <a:r>
              <a:rPr lang="ru-RU" sz="2800" b="1" dirty="0">
                <a:solidFill>
                  <a:srgbClr val="002060"/>
                </a:solidFill>
                <a:latin typeface="Arial"/>
              </a:rPr>
              <a:t>определение</a:t>
            </a:r>
            <a:r>
              <a:rPr lang="ru-RU" sz="2800" dirty="0">
                <a:solidFill>
                  <a:srgbClr val="002060"/>
                </a:solidFill>
                <a:latin typeface="Arial"/>
              </a:rPr>
              <a:t> </a:t>
            </a:r>
            <a:r>
              <a:rPr lang="ru-RU" sz="2800" dirty="0">
                <a:solidFill>
                  <a:srgbClr val="333333"/>
                </a:solidFill>
                <a:latin typeface="Arial"/>
              </a:rPr>
              <a:t>при слове, влияющее на его выразительность, красоту произношения</a:t>
            </a:r>
            <a:r>
              <a:rPr lang="ru-RU" sz="2800" dirty="0" smtClean="0">
                <a:solidFill>
                  <a:srgbClr val="333333"/>
                </a:solidFill>
                <a:latin typeface="Arial"/>
              </a:rPr>
              <a:t>.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940255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2204864"/>
            <a:ext cx="799288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spcAft>
                <a:spcPts val="0"/>
              </a:spcAft>
              <a:buAutoNum type="arabicPeriod"/>
            </a:pPr>
            <a:r>
              <a:rPr lang="ru-RU" sz="3200" b="1" dirty="0" smtClean="0">
                <a:solidFill>
                  <a:srgbClr val="FFC000"/>
                </a:solidFill>
                <a:latin typeface="Times New Roman"/>
                <a:ea typeface="Times New Roman"/>
              </a:rPr>
              <a:t>Великолепного бала, 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хрустальную туфельку, добрую фею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.</a:t>
            </a:r>
          </a:p>
          <a:p>
            <a:pPr marL="514350" indent="-514350">
              <a:spcAft>
                <a:spcPts val="0"/>
              </a:spcAft>
              <a:buAutoNum type="arabicPeriod"/>
            </a:pPr>
            <a:endParaRPr lang="ru-RU" sz="3200" dirty="0">
              <a:solidFill>
                <a:schemeClr val="accent2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3200" dirty="0">
                <a:solidFill>
                  <a:srgbClr val="FF0000"/>
                </a:solidFill>
                <a:latin typeface="Times New Roman"/>
                <a:ea typeface="Times New Roman"/>
              </a:rPr>
              <a:t>2. </a:t>
            </a:r>
            <a:r>
              <a:rPr lang="ru-RU" sz="3200" dirty="0" smtClean="0">
                <a:solidFill>
                  <a:srgbClr val="FF0000"/>
                </a:solidFill>
                <a:latin typeface="Times New Roman"/>
                <a:ea typeface="Times New Roman"/>
              </a:rPr>
              <a:t>Белыми </a:t>
            </a:r>
            <a:r>
              <a:rPr lang="ru-RU" sz="3200" dirty="0">
                <a:solidFill>
                  <a:srgbClr val="FF0000"/>
                </a:solidFill>
                <a:latin typeface="Times New Roman"/>
                <a:ea typeface="Times New Roman"/>
              </a:rPr>
              <a:t>лошадьми, отважной </a:t>
            </a:r>
            <a:r>
              <a:rPr lang="ru-RU" sz="3200" dirty="0" smtClean="0">
                <a:solidFill>
                  <a:srgbClr val="FF0000"/>
                </a:solidFill>
                <a:latin typeface="Times New Roman"/>
                <a:ea typeface="Times New Roman"/>
              </a:rPr>
              <a:t>девочкой, </a:t>
            </a:r>
          </a:p>
          <a:p>
            <a:pPr>
              <a:spcAft>
                <a:spcPts val="0"/>
              </a:spcAft>
            </a:pPr>
            <a:r>
              <a:rPr lang="ru-RU" sz="3200" dirty="0" smtClean="0">
                <a:solidFill>
                  <a:srgbClr val="FF0000"/>
                </a:solidFill>
                <a:latin typeface="Times New Roman"/>
                <a:ea typeface="Times New Roman"/>
              </a:rPr>
              <a:t>о </a:t>
            </a:r>
            <a:r>
              <a:rPr lang="ru-RU" sz="3200" dirty="0">
                <a:solidFill>
                  <a:srgbClr val="FF0000"/>
                </a:solidFill>
                <a:latin typeface="Times New Roman"/>
                <a:ea typeface="Times New Roman"/>
              </a:rPr>
              <a:t>снежной </a:t>
            </a:r>
            <a:r>
              <a:rPr lang="ru-RU" sz="3200" dirty="0" smtClean="0">
                <a:solidFill>
                  <a:srgbClr val="FF0000"/>
                </a:solidFill>
                <a:latin typeface="Times New Roman"/>
                <a:ea typeface="Times New Roman"/>
              </a:rPr>
              <a:t>королеве.  </a:t>
            </a:r>
          </a:p>
          <a:p>
            <a:pPr>
              <a:spcAft>
                <a:spcPts val="0"/>
              </a:spcAft>
            </a:pPr>
            <a:endParaRPr lang="ru-RU" sz="3200" dirty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3.  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Пышным нарядам,  </a:t>
            </a: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лягушачью кожу,  мудрую 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царевну. </a:t>
            </a:r>
            <a:endParaRPr lang="ru-RU" sz="3200" dirty="0">
              <a:solidFill>
                <a:schemeClr val="accent6">
                  <a:lumMod val="50000"/>
                </a:schemeClr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9187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2204864"/>
            <a:ext cx="799288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spcAft>
                <a:spcPts val="0"/>
              </a:spcAft>
              <a:buAutoNum type="arabicPeriod"/>
            </a:pPr>
            <a:r>
              <a:rPr lang="ru-RU" sz="3200" b="1" dirty="0" smtClean="0">
                <a:solidFill>
                  <a:srgbClr val="FFC000"/>
                </a:solidFill>
                <a:latin typeface="Times New Roman"/>
                <a:ea typeface="Times New Roman"/>
              </a:rPr>
              <a:t>Великолепного бала, 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хрустальную туфельку, добрую фею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.</a:t>
            </a:r>
          </a:p>
          <a:p>
            <a:pPr marL="514350" indent="-514350">
              <a:spcAft>
                <a:spcPts val="0"/>
              </a:spcAft>
              <a:buAutoNum type="arabicPeriod"/>
            </a:pPr>
            <a:endParaRPr lang="ru-RU" sz="3200" dirty="0" smtClean="0">
              <a:solidFill>
                <a:schemeClr val="accent2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pPr marL="514350" indent="-514350">
              <a:spcAft>
                <a:spcPts val="0"/>
              </a:spcAft>
              <a:buAutoNum type="arabicPeriod"/>
            </a:pPr>
            <a:r>
              <a:rPr lang="ru-RU" sz="3200" dirty="0" smtClean="0">
                <a:solidFill>
                  <a:srgbClr val="FF0000"/>
                </a:solidFill>
                <a:latin typeface="Times New Roman"/>
                <a:ea typeface="Times New Roman"/>
              </a:rPr>
              <a:t>Белыми </a:t>
            </a:r>
            <a:r>
              <a:rPr lang="ru-RU" sz="3200" dirty="0">
                <a:solidFill>
                  <a:srgbClr val="FF0000"/>
                </a:solidFill>
                <a:latin typeface="Times New Roman"/>
                <a:ea typeface="Times New Roman"/>
              </a:rPr>
              <a:t>лошадьми, отважной </a:t>
            </a:r>
            <a:r>
              <a:rPr lang="ru-RU" sz="3200" dirty="0" smtClean="0">
                <a:solidFill>
                  <a:srgbClr val="FF0000"/>
                </a:solidFill>
                <a:latin typeface="Times New Roman"/>
                <a:ea typeface="Times New Roman"/>
              </a:rPr>
              <a:t>девочкой, </a:t>
            </a:r>
          </a:p>
          <a:p>
            <a:pPr>
              <a:spcAft>
                <a:spcPts val="0"/>
              </a:spcAft>
            </a:pPr>
            <a:r>
              <a:rPr lang="ru-RU" sz="3200" b="1" dirty="0" smtClean="0">
                <a:solidFill>
                  <a:srgbClr val="FFC000"/>
                </a:solidFill>
                <a:latin typeface="Times New Roman"/>
                <a:ea typeface="Times New Roman"/>
              </a:rPr>
              <a:t>о </a:t>
            </a:r>
            <a:r>
              <a:rPr lang="ru-RU" sz="3200" b="1" dirty="0">
                <a:solidFill>
                  <a:srgbClr val="FFC000"/>
                </a:solidFill>
                <a:latin typeface="Times New Roman"/>
                <a:ea typeface="Times New Roman"/>
              </a:rPr>
              <a:t>снежной </a:t>
            </a:r>
            <a:r>
              <a:rPr lang="ru-RU" sz="3200" b="1" dirty="0" smtClean="0">
                <a:solidFill>
                  <a:srgbClr val="FFC000"/>
                </a:solidFill>
                <a:latin typeface="Times New Roman"/>
                <a:ea typeface="Times New Roman"/>
              </a:rPr>
              <a:t>королеве.  </a:t>
            </a:r>
          </a:p>
          <a:p>
            <a:pPr>
              <a:spcAft>
                <a:spcPts val="0"/>
              </a:spcAft>
            </a:pPr>
            <a:endParaRPr lang="ru-RU" sz="3200" b="1" dirty="0">
              <a:solidFill>
                <a:srgbClr val="FFC000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3.  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Пышным нарядам,  </a:t>
            </a: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лягушачью кожу,  мудрую 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царевну. </a:t>
            </a:r>
            <a:endParaRPr lang="ru-RU" sz="3200" dirty="0">
              <a:solidFill>
                <a:schemeClr val="accent6">
                  <a:lumMod val="50000"/>
                </a:schemeClr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20927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2204864"/>
            <a:ext cx="799288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spcAft>
                <a:spcPts val="0"/>
              </a:spcAft>
              <a:buAutoNum type="arabicPeriod"/>
            </a:pPr>
            <a:r>
              <a:rPr lang="ru-RU" sz="3200" b="1" dirty="0" smtClean="0">
                <a:solidFill>
                  <a:srgbClr val="FFC000"/>
                </a:solidFill>
                <a:latin typeface="Times New Roman"/>
                <a:ea typeface="Times New Roman"/>
              </a:rPr>
              <a:t>Великолепного бала, </a:t>
            </a:r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хрустальную туфельку, добрую фею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Times New Roman"/>
              </a:rPr>
              <a:t>.</a:t>
            </a:r>
          </a:p>
          <a:p>
            <a:pPr marL="514350" indent="-514350">
              <a:spcAft>
                <a:spcPts val="0"/>
              </a:spcAft>
              <a:buAutoNum type="arabicPeriod"/>
            </a:pPr>
            <a:endParaRPr lang="ru-RU" sz="3200" dirty="0">
              <a:solidFill>
                <a:schemeClr val="accent2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3200" dirty="0">
                <a:solidFill>
                  <a:srgbClr val="FF0000"/>
                </a:solidFill>
                <a:latin typeface="Times New Roman"/>
                <a:ea typeface="Times New Roman"/>
              </a:rPr>
              <a:t>2. </a:t>
            </a:r>
            <a:r>
              <a:rPr lang="ru-RU" sz="3200" dirty="0" smtClean="0">
                <a:solidFill>
                  <a:srgbClr val="FF0000"/>
                </a:solidFill>
                <a:latin typeface="Times New Roman"/>
                <a:ea typeface="Times New Roman"/>
              </a:rPr>
              <a:t>Белыми </a:t>
            </a:r>
            <a:r>
              <a:rPr lang="ru-RU" sz="3200" dirty="0">
                <a:solidFill>
                  <a:srgbClr val="FF0000"/>
                </a:solidFill>
                <a:latin typeface="Times New Roman"/>
                <a:ea typeface="Times New Roman"/>
              </a:rPr>
              <a:t>лошадьми, отважной </a:t>
            </a:r>
            <a:r>
              <a:rPr lang="ru-RU" sz="3200" dirty="0" smtClean="0">
                <a:solidFill>
                  <a:srgbClr val="FF0000"/>
                </a:solidFill>
                <a:latin typeface="Times New Roman"/>
                <a:ea typeface="Times New Roman"/>
              </a:rPr>
              <a:t>девочкой, </a:t>
            </a:r>
          </a:p>
          <a:p>
            <a:pPr>
              <a:spcAft>
                <a:spcPts val="0"/>
              </a:spcAft>
            </a:pPr>
            <a:r>
              <a:rPr lang="ru-RU" sz="3200" b="1" dirty="0" smtClean="0">
                <a:solidFill>
                  <a:srgbClr val="FFC000"/>
                </a:solidFill>
                <a:latin typeface="Times New Roman"/>
                <a:ea typeface="Times New Roman"/>
              </a:rPr>
              <a:t>о </a:t>
            </a:r>
            <a:r>
              <a:rPr lang="ru-RU" sz="3200" b="1" dirty="0">
                <a:solidFill>
                  <a:srgbClr val="FFC000"/>
                </a:solidFill>
                <a:latin typeface="Times New Roman"/>
                <a:ea typeface="Times New Roman"/>
              </a:rPr>
              <a:t>снежной </a:t>
            </a:r>
            <a:r>
              <a:rPr lang="ru-RU" sz="3200" b="1" dirty="0" smtClean="0">
                <a:solidFill>
                  <a:srgbClr val="FFC000"/>
                </a:solidFill>
                <a:latin typeface="Times New Roman"/>
                <a:ea typeface="Times New Roman"/>
              </a:rPr>
              <a:t>королеве.  </a:t>
            </a:r>
          </a:p>
          <a:p>
            <a:pPr>
              <a:spcAft>
                <a:spcPts val="0"/>
              </a:spcAft>
            </a:pPr>
            <a:endParaRPr lang="ru-RU" sz="3200" b="1" dirty="0">
              <a:solidFill>
                <a:srgbClr val="FFC000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3.  </a:t>
            </a:r>
            <a:r>
              <a:rPr lang="ru-RU" sz="3200" b="1" dirty="0" smtClean="0">
                <a:solidFill>
                  <a:srgbClr val="FFC000"/>
                </a:solidFill>
                <a:latin typeface="Times New Roman"/>
                <a:ea typeface="Times New Roman"/>
              </a:rPr>
              <a:t>Пышным нарядам,  </a:t>
            </a: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лягушачью кожу,  мудрую 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Times New Roman"/>
                <a:ea typeface="Times New Roman"/>
              </a:rPr>
              <a:t>царевну. </a:t>
            </a:r>
            <a:endParaRPr lang="ru-RU" sz="3200" dirty="0">
              <a:solidFill>
                <a:schemeClr val="accent6">
                  <a:lumMod val="50000"/>
                </a:schemeClr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737911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Лист самооценки</a:t>
            </a:r>
            <a:endParaRPr lang="ru-RU" dirty="0"/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9189626"/>
              </p:ext>
            </p:extLst>
          </p:nvPr>
        </p:nvGraphicFramePr>
        <p:xfrm>
          <a:off x="323528" y="2276872"/>
          <a:ext cx="8208911" cy="3413760"/>
        </p:xfrm>
        <a:graphic>
          <a:graphicData uri="http://schemas.openxmlformats.org/drawingml/2006/table">
            <a:tbl>
              <a:tblPr firstRow="1" firstCol="1" bandRow="1"/>
              <a:tblGrid>
                <a:gridCol w="3064281"/>
                <a:gridCol w="2572315"/>
                <a:gridCol w="2572315"/>
              </a:tblGrid>
              <a:tr h="3553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Times New Roman"/>
                          <a:ea typeface="Times New Roman"/>
                        </a:rPr>
                        <a:t>Критерии 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/>
                          <a:ea typeface="Times New Roman"/>
                        </a:rPr>
                        <a:t>Что знаю? (+/?)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/>
                          <a:ea typeface="Times New Roman"/>
                        </a:rPr>
                        <a:t>Что узнал? (+/?)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3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Times New Roman"/>
                          <a:ea typeface="Times New Roman"/>
                        </a:rPr>
                        <a:t>Что такое ИП?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3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/>
                          <a:ea typeface="Times New Roman"/>
                        </a:rPr>
                        <a:t>Род ИП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3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/>
                          <a:ea typeface="Times New Roman"/>
                        </a:rPr>
                        <a:t>Число ИП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3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/>
                          <a:ea typeface="Times New Roman"/>
                        </a:rPr>
                        <a:t>Падеж ИП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3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6365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Домашнее задание:</a:t>
            </a:r>
          </a:p>
          <a:p>
            <a:pPr marL="0" indent="0">
              <a:buNone/>
            </a:pPr>
            <a:r>
              <a:rPr lang="ru-RU" b="1" dirty="0" smtClean="0"/>
              <a:t>Стр. 47, упр. 102. </a:t>
            </a:r>
          </a:p>
          <a:p>
            <a:pPr marL="0" indent="0">
              <a:buNone/>
            </a:pPr>
            <a:r>
              <a:rPr lang="ru-RU" b="1" u="sng" dirty="0" smtClean="0"/>
              <a:t>Грамматическое задание на выбор: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Указать род имен прилагательных.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Указать число имен прилагательных.</a:t>
            </a:r>
          </a:p>
          <a:p>
            <a:pPr marL="514350" indent="-514350">
              <a:buAutoNum type="arabicPeriod"/>
            </a:pPr>
            <a:r>
              <a:rPr lang="ru-RU" b="1" dirty="0" smtClean="0"/>
              <a:t>Указать падеж имен прилагательных.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903691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Сегодня на уроке:</a:t>
            </a:r>
          </a:p>
          <a:p>
            <a:pPr>
              <a:buFontTx/>
              <a:buChar char="-"/>
            </a:pPr>
            <a:r>
              <a:rPr lang="ru-RU" b="1" dirty="0" smtClean="0"/>
              <a:t>Я узнал……..</a:t>
            </a:r>
          </a:p>
          <a:p>
            <a:pPr>
              <a:buFontTx/>
              <a:buChar char="-"/>
            </a:pPr>
            <a:r>
              <a:rPr lang="ru-RU" b="1" dirty="0" smtClean="0"/>
              <a:t>Я повторил ……..</a:t>
            </a:r>
          </a:p>
          <a:p>
            <a:pPr>
              <a:buFontTx/>
              <a:buChar char="-"/>
            </a:pPr>
            <a:r>
              <a:rPr lang="ru-RU" b="1" dirty="0" smtClean="0"/>
              <a:t>Я научился ………….</a:t>
            </a:r>
          </a:p>
          <a:p>
            <a:pPr>
              <a:buFontTx/>
              <a:buChar char="-"/>
            </a:pPr>
            <a:r>
              <a:rPr lang="ru-RU" b="1" dirty="0" smtClean="0"/>
              <a:t>Было трудно …………..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643291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spcAft>
                <a:spcPts val="0"/>
              </a:spcAft>
              <a:buNone/>
            </a:pPr>
            <a:r>
              <a:rPr lang="ru-RU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Times New Roman"/>
              </a:rPr>
              <a:t>«</a:t>
            </a:r>
            <a:r>
              <a:rPr lang="ru-RU" sz="40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Times New Roman"/>
              </a:rPr>
              <a:t>Мало иметь хороший ум, </a:t>
            </a:r>
            <a:endParaRPr lang="ru-RU" sz="4000" b="1" i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  <a:ea typeface="Times New Roman"/>
            </a:endParaRPr>
          </a:p>
          <a:p>
            <a:pPr marL="0" indent="0" algn="ctr">
              <a:spcAft>
                <a:spcPts val="0"/>
              </a:spcAft>
              <a:buNone/>
            </a:pPr>
            <a:r>
              <a:rPr lang="ru-RU" sz="40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Times New Roman"/>
              </a:rPr>
              <a:t>главное </a:t>
            </a:r>
            <a:r>
              <a:rPr lang="ru-RU" sz="40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Times New Roman"/>
              </a:rPr>
              <a:t>– хорошо его применять» </a:t>
            </a:r>
            <a:endParaRPr lang="ru-RU" sz="4000" dirty="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  <a:ea typeface="Times New Roman"/>
            </a:endParaRPr>
          </a:p>
          <a:p>
            <a:pPr marL="0" indent="0" algn="r">
              <a:buNone/>
            </a:pPr>
            <a:r>
              <a:rPr lang="ru-RU" dirty="0">
                <a:latin typeface="Times New Roman"/>
                <a:ea typeface="Times New Roman"/>
              </a:rPr>
              <a:t>Рене </a:t>
            </a:r>
            <a:r>
              <a:rPr lang="ru-RU" dirty="0" smtClean="0">
                <a:latin typeface="Times New Roman"/>
                <a:ea typeface="Times New Roman"/>
              </a:rPr>
              <a:t>Декарт</a:t>
            </a:r>
            <a:endParaRPr lang="ru-RU" dirty="0"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0859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95536" y="1844824"/>
            <a:ext cx="1512168" cy="1080120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Тема: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Объект 3"/>
          <p:cNvSpPr txBox="1">
            <a:spLocks/>
          </p:cNvSpPr>
          <p:nvPr/>
        </p:nvSpPr>
        <p:spPr>
          <a:xfrm>
            <a:off x="295544" y="4581128"/>
            <a:ext cx="8640960" cy="1080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/>
              <a:t>- Обобщить </a:t>
            </a:r>
            <a:r>
              <a:rPr lang="ru-RU" dirty="0"/>
              <a:t>знания об имени </a:t>
            </a:r>
            <a:r>
              <a:rPr lang="ru-RU" dirty="0" smtClean="0"/>
              <a:t>прилагательном.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- Повторить морфологические признаки имени </a:t>
            </a:r>
            <a:r>
              <a:rPr lang="ru-RU" dirty="0" smtClean="0"/>
              <a:t>прилагательного.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dirty="0"/>
          </a:p>
        </p:txBody>
      </p:sp>
      <p:sp>
        <p:nvSpPr>
          <p:cNvPr id="8" name="Объект 3"/>
          <p:cNvSpPr txBox="1">
            <a:spLocks/>
          </p:cNvSpPr>
          <p:nvPr/>
        </p:nvSpPr>
        <p:spPr>
          <a:xfrm>
            <a:off x="295544" y="2636912"/>
            <a:ext cx="8640960" cy="1080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/>
              <a:t>Обобщение знаний об имени прилагательном.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dirty="0"/>
          </a:p>
        </p:txBody>
      </p:sp>
      <p:sp>
        <p:nvSpPr>
          <p:cNvPr id="9" name="Объект 3"/>
          <p:cNvSpPr txBox="1">
            <a:spLocks/>
          </p:cNvSpPr>
          <p:nvPr/>
        </p:nvSpPr>
        <p:spPr>
          <a:xfrm>
            <a:off x="295544" y="3718215"/>
            <a:ext cx="8640960" cy="1080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b="1" dirty="0" smtClean="0">
                <a:solidFill>
                  <a:srgbClr val="FF0000"/>
                </a:solidFill>
              </a:rPr>
              <a:t>Цели: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Лист самооценки</a:t>
            </a:r>
            <a:endParaRPr lang="ru-RU" dirty="0"/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58116941"/>
              </p:ext>
            </p:extLst>
          </p:nvPr>
        </p:nvGraphicFramePr>
        <p:xfrm>
          <a:off x="323528" y="2276872"/>
          <a:ext cx="8208911" cy="3413760"/>
        </p:xfrm>
        <a:graphic>
          <a:graphicData uri="http://schemas.openxmlformats.org/drawingml/2006/table">
            <a:tbl>
              <a:tblPr firstRow="1" firstCol="1" bandRow="1"/>
              <a:tblGrid>
                <a:gridCol w="3064281"/>
                <a:gridCol w="2572315"/>
                <a:gridCol w="2572315"/>
              </a:tblGrid>
              <a:tr h="3553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Times New Roman"/>
                          <a:ea typeface="Times New Roman"/>
                        </a:rPr>
                        <a:t>Критерии 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/>
                          <a:ea typeface="Times New Roman"/>
                        </a:rPr>
                        <a:t>Что знаю? (+/?)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/>
                          <a:ea typeface="Times New Roman"/>
                        </a:rPr>
                        <a:t>Что узнал? (+/?)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3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Times New Roman"/>
                          <a:ea typeface="Times New Roman"/>
                        </a:rPr>
                        <a:t>Что такое ИП?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3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/>
                          <a:ea typeface="Times New Roman"/>
                        </a:rPr>
                        <a:t>Род ИП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3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/>
                          <a:ea typeface="Times New Roman"/>
                        </a:rPr>
                        <a:t>Число ИП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3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/>
                          <a:ea typeface="Times New Roman"/>
                        </a:rPr>
                        <a:t>Падеж ИП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3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7205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Морфологические признаки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987824" y="1844824"/>
            <a:ext cx="3096344" cy="1296144"/>
          </a:xfrm>
          <a:solidFill>
            <a:schemeClr val="accent4">
              <a:lumMod val="40000"/>
              <a:lumOff val="60000"/>
            </a:schemeClr>
          </a:solidFill>
          <a:ln w="19050">
            <a:solidFill>
              <a:srgbClr val="002060"/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/>
              <a:t>Имя</a:t>
            </a:r>
          </a:p>
          <a:p>
            <a:pPr marL="0" indent="0" algn="ctr">
              <a:buNone/>
            </a:pPr>
            <a:r>
              <a:rPr lang="ru-RU" b="1" dirty="0" smtClean="0"/>
              <a:t>прилагательное</a:t>
            </a:r>
            <a:endParaRPr lang="ru-RU" b="1" dirty="0"/>
          </a:p>
        </p:txBody>
      </p:sp>
      <p:sp>
        <p:nvSpPr>
          <p:cNvPr id="5" name="Объект 3"/>
          <p:cNvSpPr txBox="1">
            <a:spLocks/>
          </p:cNvSpPr>
          <p:nvPr/>
        </p:nvSpPr>
        <p:spPr>
          <a:xfrm>
            <a:off x="251520" y="3356992"/>
            <a:ext cx="3096344" cy="6480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rgbClr val="00206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b="1" dirty="0" smtClean="0"/>
              <a:t>Род</a:t>
            </a:r>
            <a:endParaRPr lang="ru-RU" b="1" dirty="0"/>
          </a:p>
        </p:txBody>
      </p:sp>
      <p:sp>
        <p:nvSpPr>
          <p:cNvPr id="6" name="Объект 3"/>
          <p:cNvSpPr txBox="1">
            <a:spLocks/>
          </p:cNvSpPr>
          <p:nvPr/>
        </p:nvSpPr>
        <p:spPr>
          <a:xfrm>
            <a:off x="107504" y="4365104"/>
            <a:ext cx="1080120" cy="6480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rgbClr val="00206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b="1" dirty="0" err="1" smtClean="0"/>
              <a:t>М.р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7" name="Объект 3"/>
          <p:cNvSpPr txBox="1">
            <a:spLocks/>
          </p:cNvSpPr>
          <p:nvPr/>
        </p:nvSpPr>
        <p:spPr>
          <a:xfrm>
            <a:off x="2555776" y="4378452"/>
            <a:ext cx="1080120" cy="6480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rgbClr val="00206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b="1" dirty="0" err="1" smtClean="0"/>
              <a:t>Ср.р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8" name="Объект 3"/>
          <p:cNvSpPr txBox="1">
            <a:spLocks/>
          </p:cNvSpPr>
          <p:nvPr/>
        </p:nvSpPr>
        <p:spPr>
          <a:xfrm>
            <a:off x="1331640" y="4365104"/>
            <a:ext cx="1080120" cy="6480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rgbClr val="00206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b="1" dirty="0" err="1"/>
              <a:t>Ж</a:t>
            </a:r>
            <a:r>
              <a:rPr lang="ru-RU" b="1" dirty="0" err="1" smtClean="0"/>
              <a:t>.р</a:t>
            </a:r>
            <a:r>
              <a:rPr lang="ru-RU" b="1" dirty="0" smtClean="0"/>
              <a:t>.</a:t>
            </a:r>
            <a:endParaRPr lang="ru-RU" b="1" dirty="0"/>
          </a:p>
        </p:txBody>
      </p:sp>
      <p:cxnSp>
        <p:nvCxnSpPr>
          <p:cNvPr id="9" name="Прямая со стрелкой 8"/>
          <p:cNvCxnSpPr>
            <a:stCxn id="4" idx="1"/>
          </p:cNvCxnSpPr>
          <p:nvPr/>
        </p:nvCxnSpPr>
        <p:spPr>
          <a:xfrm flipH="1">
            <a:off x="1979712" y="2492896"/>
            <a:ext cx="1008112" cy="7920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endCxn id="6" idx="0"/>
          </p:cNvCxnSpPr>
          <p:nvPr/>
        </p:nvCxnSpPr>
        <p:spPr>
          <a:xfrm>
            <a:off x="647564" y="4005064"/>
            <a:ext cx="0" cy="36004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1792260" y="4018412"/>
            <a:ext cx="0" cy="36004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2967422" y="4005064"/>
            <a:ext cx="0" cy="36004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9619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Заголовок слайда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51520" y="1988840"/>
            <a:ext cx="8640960" cy="86409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/>
              <a:t>Косм…с ,   </a:t>
            </a:r>
            <a:r>
              <a:rPr lang="ru-RU" sz="4000" b="1" dirty="0" err="1" smtClean="0"/>
              <a:t>ов</a:t>
            </a:r>
            <a:r>
              <a:rPr lang="ru-RU" sz="4000" b="1" dirty="0" smtClean="0"/>
              <a:t>…щи,    ж…</a:t>
            </a:r>
            <a:r>
              <a:rPr lang="ru-RU" sz="4000" b="1" dirty="0" err="1" smtClean="0"/>
              <a:t>лезо</a:t>
            </a:r>
            <a:r>
              <a:rPr lang="ru-RU" sz="4000" b="1" dirty="0" smtClean="0"/>
              <a:t>.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411776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51520" y="1988840"/>
            <a:ext cx="8640960" cy="86409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/>
              <a:t>Косм</a:t>
            </a:r>
            <a:r>
              <a:rPr lang="ru-RU" sz="4000" b="1" dirty="0" smtClean="0">
                <a:solidFill>
                  <a:srgbClr val="FF0000"/>
                </a:solidFill>
              </a:rPr>
              <a:t>о</a:t>
            </a:r>
            <a:r>
              <a:rPr lang="ru-RU" sz="4000" b="1" dirty="0" smtClean="0"/>
              <a:t>с ,   ов</a:t>
            </a:r>
            <a:r>
              <a:rPr lang="ru-RU" sz="4000" b="1" dirty="0">
                <a:solidFill>
                  <a:srgbClr val="FF0000"/>
                </a:solidFill>
              </a:rPr>
              <a:t>о</a:t>
            </a:r>
            <a:r>
              <a:rPr lang="ru-RU" sz="4000" b="1" dirty="0" smtClean="0"/>
              <a:t>щи,    ж</a:t>
            </a:r>
            <a:r>
              <a:rPr lang="ru-RU" sz="4000" b="1" dirty="0" smtClean="0">
                <a:solidFill>
                  <a:srgbClr val="FF0000"/>
                </a:solidFill>
              </a:rPr>
              <a:t>е</a:t>
            </a:r>
            <a:r>
              <a:rPr lang="ru-RU" sz="4000" b="1" dirty="0" smtClean="0"/>
              <a:t>лезо.</a:t>
            </a:r>
            <a:endParaRPr lang="ru-RU" sz="4000" b="1" dirty="0"/>
          </a:p>
        </p:txBody>
      </p:sp>
      <p:sp>
        <p:nvSpPr>
          <p:cNvPr id="5" name="Объект 3"/>
          <p:cNvSpPr txBox="1">
            <a:spLocks/>
          </p:cNvSpPr>
          <p:nvPr/>
        </p:nvSpPr>
        <p:spPr>
          <a:xfrm>
            <a:off x="107504" y="2924944"/>
            <a:ext cx="8640960" cy="8640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4000" b="1" dirty="0" smtClean="0"/>
              <a:t>1 ряд          2 ряд        3 ряд</a:t>
            </a:r>
            <a:endParaRPr lang="ru-RU" sz="40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940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Морфологические признаки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987824" y="1844824"/>
            <a:ext cx="3096344" cy="1296144"/>
          </a:xfrm>
          <a:solidFill>
            <a:schemeClr val="accent4">
              <a:lumMod val="40000"/>
              <a:lumOff val="60000"/>
            </a:schemeClr>
          </a:solidFill>
          <a:ln w="19050">
            <a:solidFill>
              <a:srgbClr val="002060"/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/>
              <a:t>Имя</a:t>
            </a:r>
          </a:p>
          <a:p>
            <a:pPr marL="0" indent="0" algn="ctr">
              <a:buNone/>
            </a:pPr>
            <a:r>
              <a:rPr lang="ru-RU" b="1" dirty="0" smtClean="0"/>
              <a:t>прилагательное</a:t>
            </a:r>
            <a:endParaRPr lang="ru-RU" b="1" dirty="0"/>
          </a:p>
        </p:txBody>
      </p:sp>
      <p:sp>
        <p:nvSpPr>
          <p:cNvPr id="5" name="Объект 3"/>
          <p:cNvSpPr txBox="1">
            <a:spLocks/>
          </p:cNvSpPr>
          <p:nvPr/>
        </p:nvSpPr>
        <p:spPr>
          <a:xfrm>
            <a:off x="647564" y="3383443"/>
            <a:ext cx="2448272" cy="6480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rgbClr val="00206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b="1" dirty="0" smtClean="0"/>
              <a:t>Род</a:t>
            </a:r>
            <a:endParaRPr lang="ru-RU" b="1" dirty="0"/>
          </a:p>
        </p:txBody>
      </p:sp>
      <p:sp>
        <p:nvSpPr>
          <p:cNvPr id="6" name="Объект 3"/>
          <p:cNvSpPr txBox="1">
            <a:spLocks/>
          </p:cNvSpPr>
          <p:nvPr/>
        </p:nvSpPr>
        <p:spPr>
          <a:xfrm>
            <a:off x="107504" y="4365104"/>
            <a:ext cx="1080120" cy="6480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rgbClr val="00206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b="1" dirty="0" err="1" smtClean="0"/>
              <a:t>М.р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7" name="Объект 3"/>
          <p:cNvSpPr txBox="1">
            <a:spLocks/>
          </p:cNvSpPr>
          <p:nvPr/>
        </p:nvSpPr>
        <p:spPr>
          <a:xfrm>
            <a:off x="2555776" y="4378452"/>
            <a:ext cx="1080120" cy="6480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rgbClr val="00206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b="1" dirty="0" err="1" smtClean="0"/>
              <a:t>Ср.р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8" name="Объект 3"/>
          <p:cNvSpPr txBox="1">
            <a:spLocks/>
          </p:cNvSpPr>
          <p:nvPr/>
        </p:nvSpPr>
        <p:spPr>
          <a:xfrm>
            <a:off x="1331640" y="4365104"/>
            <a:ext cx="1080120" cy="6480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rgbClr val="00206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b="1" dirty="0" err="1"/>
              <a:t>Ж</a:t>
            </a:r>
            <a:r>
              <a:rPr lang="ru-RU" b="1" dirty="0" err="1" smtClean="0"/>
              <a:t>.р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10" name="Объект 3"/>
          <p:cNvSpPr txBox="1">
            <a:spLocks/>
          </p:cNvSpPr>
          <p:nvPr/>
        </p:nvSpPr>
        <p:spPr>
          <a:xfrm>
            <a:off x="3923928" y="3384464"/>
            <a:ext cx="2952328" cy="6480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rgbClr val="00206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b="1" dirty="0" smtClean="0"/>
              <a:t>Число</a:t>
            </a:r>
            <a:endParaRPr lang="ru-RU" b="1" dirty="0"/>
          </a:p>
        </p:txBody>
      </p:sp>
      <p:sp>
        <p:nvSpPr>
          <p:cNvPr id="11" name="Объект 3"/>
          <p:cNvSpPr txBox="1">
            <a:spLocks/>
          </p:cNvSpPr>
          <p:nvPr/>
        </p:nvSpPr>
        <p:spPr>
          <a:xfrm>
            <a:off x="5796136" y="5301208"/>
            <a:ext cx="2448272" cy="6480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rgbClr val="00206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b="1" dirty="0" smtClean="0"/>
              <a:t>Мн. ч.</a:t>
            </a:r>
            <a:endParaRPr lang="ru-RU" b="1" dirty="0"/>
          </a:p>
        </p:txBody>
      </p:sp>
      <p:sp>
        <p:nvSpPr>
          <p:cNvPr id="12" name="Объект 3"/>
          <p:cNvSpPr txBox="1">
            <a:spLocks/>
          </p:cNvSpPr>
          <p:nvPr/>
        </p:nvSpPr>
        <p:spPr>
          <a:xfrm>
            <a:off x="3923928" y="4366048"/>
            <a:ext cx="2448272" cy="6480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>
            <a:solidFill>
              <a:srgbClr val="00206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b="1" dirty="0" err="1" smtClean="0"/>
              <a:t>Ед.ч</a:t>
            </a:r>
            <a:r>
              <a:rPr lang="ru-RU" b="1" dirty="0" smtClean="0"/>
              <a:t>.</a:t>
            </a:r>
            <a:endParaRPr lang="ru-RU" b="1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647564" y="4005064"/>
            <a:ext cx="0" cy="36004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1763688" y="4032536"/>
            <a:ext cx="0" cy="36004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2771800" y="4032536"/>
            <a:ext cx="0" cy="36004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148064" y="4050939"/>
            <a:ext cx="0" cy="36004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6732240" y="4111337"/>
            <a:ext cx="0" cy="1155605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endCxn id="5" idx="0"/>
          </p:cNvCxnSpPr>
          <p:nvPr/>
        </p:nvCxnSpPr>
        <p:spPr>
          <a:xfrm flipH="1">
            <a:off x="1871700" y="2276872"/>
            <a:ext cx="1044116" cy="1106571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5076056" y="3140968"/>
            <a:ext cx="0" cy="242475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8506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Заголовок слайда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51520" y="1988840"/>
            <a:ext cx="8892480" cy="4536504"/>
          </a:xfrm>
        </p:spPr>
        <p:txBody>
          <a:bodyPr>
            <a:normAutofit fontScale="85000" lnSpcReduction="1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dirty="0">
                <a:solidFill>
                  <a:srgbClr val="070B05"/>
                </a:solidFill>
                <a:latin typeface="Times New Roman"/>
                <a:ea typeface="Times New Roman"/>
              </a:rPr>
              <a:t>Как-то раз с большого клёна оторвался </a:t>
            </a:r>
            <a:r>
              <a:rPr lang="ru-RU" b="1" i="1" dirty="0">
                <a:solidFill>
                  <a:srgbClr val="070B05"/>
                </a:solidFill>
                <a:latin typeface="Times New Roman"/>
                <a:ea typeface="Times New Roman"/>
              </a:rPr>
              <a:t>лист зеленый</a:t>
            </a:r>
            <a:r>
              <a:rPr lang="ru-RU" i="1" dirty="0">
                <a:solidFill>
                  <a:srgbClr val="070B05"/>
                </a:solidFill>
                <a:latin typeface="Times New Roman"/>
                <a:ea typeface="Times New Roman"/>
              </a:rPr>
              <a:t/>
            </a:r>
            <a:br>
              <a:rPr lang="ru-RU" i="1" dirty="0">
                <a:solidFill>
                  <a:srgbClr val="070B05"/>
                </a:solidFill>
                <a:latin typeface="Times New Roman"/>
                <a:ea typeface="Times New Roman"/>
              </a:rPr>
            </a:br>
            <a:r>
              <a:rPr lang="ru-RU" dirty="0">
                <a:solidFill>
                  <a:srgbClr val="070B05"/>
                </a:solidFill>
                <a:latin typeface="Times New Roman"/>
                <a:ea typeface="Times New Roman"/>
              </a:rPr>
              <a:t>И пустился вместе с ветром путешествовать по свету.</a:t>
            </a:r>
            <a:br>
              <a:rPr lang="ru-RU" dirty="0">
                <a:solidFill>
                  <a:srgbClr val="070B05"/>
                </a:solidFill>
                <a:latin typeface="Times New Roman"/>
                <a:ea typeface="Times New Roman"/>
              </a:rPr>
            </a:br>
            <a:r>
              <a:rPr lang="ru-RU" dirty="0">
                <a:solidFill>
                  <a:srgbClr val="070B05"/>
                </a:solidFill>
                <a:latin typeface="Times New Roman"/>
                <a:ea typeface="Times New Roman"/>
              </a:rPr>
              <a:t>Закружилась голова у </a:t>
            </a:r>
            <a:r>
              <a:rPr lang="ru-RU" b="1" i="1" dirty="0">
                <a:solidFill>
                  <a:srgbClr val="070B05"/>
                </a:solidFill>
                <a:latin typeface="Times New Roman"/>
                <a:ea typeface="Times New Roman"/>
              </a:rPr>
              <a:t>зелёного листа.</a:t>
            </a:r>
            <a:r>
              <a:rPr lang="ru-RU" i="1" dirty="0">
                <a:solidFill>
                  <a:srgbClr val="070B05"/>
                </a:solidFill>
                <a:latin typeface="Times New Roman"/>
                <a:ea typeface="Times New Roman"/>
              </a:rPr>
              <a:t/>
            </a:r>
            <a:br>
              <a:rPr lang="ru-RU" i="1" dirty="0">
                <a:solidFill>
                  <a:srgbClr val="070B05"/>
                </a:solidFill>
                <a:latin typeface="Times New Roman"/>
                <a:ea typeface="Times New Roman"/>
              </a:rPr>
            </a:br>
            <a:r>
              <a:rPr lang="ru-RU" dirty="0">
                <a:solidFill>
                  <a:srgbClr val="070B05"/>
                </a:solidFill>
                <a:latin typeface="Times New Roman"/>
                <a:ea typeface="Times New Roman"/>
              </a:rPr>
              <a:t>Ветер нёс его и нёс, бросил только на мосту.</a:t>
            </a:r>
            <a:br>
              <a:rPr lang="ru-RU" dirty="0">
                <a:solidFill>
                  <a:srgbClr val="070B05"/>
                </a:solidFill>
                <a:latin typeface="Times New Roman"/>
                <a:ea typeface="Times New Roman"/>
              </a:rPr>
            </a:br>
            <a:r>
              <a:rPr lang="ru-RU" dirty="0">
                <a:solidFill>
                  <a:srgbClr val="070B05"/>
                </a:solidFill>
                <a:latin typeface="Times New Roman"/>
                <a:ea typeface="Times New Roman"/>
              </a:rPr>
              <a:t>В тот же миг весёлый пёс шмыг</a:t>
            </a:r>
            <a:r>
              <a:rPr lang="ru-RU" i="1" dirty="0">
                <a:solidFill>
                  <a:srgbClr val="070B05"/>
                </a:solidFill>
                <a:latin typeface="Times New Roman"/>
                <a:ea typeface="Times New Roman"/>
              </a:rPr>
              <a:t> - к </a:t>
            </a:r>
            <a:r>
              <a:rPr lang="ru-RU" b="1" i="1" dirty="0">
                <a:solidFill>
                  <a:srgbClr val="070B05"/>
                </a:solidFill>
                <a:latin typeface="Times New Roman"/>
                <a:ea typeface="Times New Roman"/>
              </a:rPr>
              <a:t>зелёному листу,</a:t>
            </a:r>
            <a:r>
              <a:rPr lang="ru-RU" dirty="0">
                <a:solidFill>
                  <a:srgbClr val="070B05"/>
                </a:solidFill>
                <a:latin typeface="Times New Roman"/>
                <a:ea typeface="Times New Roman"/>
              </a:rPr>
              <a:t/>
            </a:r>
            <a:br>
              <a:rPr lang="ru-RU" dirty="0">
                <a:solidFill>
                  <a:srgbClr val="070B05"/>
                </a:solidFill>
                <a:latin typeface="Times New Roman"/>
                <a:ea typeface="Times New Roman"/>
              </a:rPr>
            </a:br>
            <a:r>
              <a:rPr lang="ru-RU" dirty="0">
                <a:solidFill>
                  <a:srgbClr val="070B05"/>
                </a:solidFill>
                <a:latin typeface="Times New Roman"/>
                <a:ea typeface="Times New Roman"/>
              </a:rPr>
              <a:t>Лапой - хвать </a:t>
            </a:r>
            <a:r>
              <a:rPr lang="ru-RU" b="1" i="1" dirty="0">
                <a:solidFill>
                  <a:srgbClr val="070B05"/>
                </a:solidFill>
                <a:latin typeface="Times New Roman"/>
                <a:ea typeface="Times New Roman"/>
              </a:rPr>
              <a:t>зелёный лист</a:t>
            </a:r>
            <a:r>
              <a:rPr lang="ru-RU" b="1" dirty="0">
                <a:solidFill>
                  <a:srgbClr val="070B05"/>
                </a:solidFill>
                <a:latin typeface="Times New Roman"/>
                <a:ea typeface="Times New Roman"/>
              </a:rPr>
              <a:t>, </a:t>
            </a:r>
            <a:r>
              <a:rPr lang="ru-RU" dirty="0">
                <a:solidFill>
                  <a:srgbClr val="070B05"/>
                </a:solidFill>
                <a:latin typeface="Times New Roman"/>
                <a:ea typeface="Times New Roman"/>
              </a:rPr>
              <a:t>дескать, поиграем.</a:t>
            </a:r>
            <a:br>
              <a:rPr lang="ru-RU" dirty="0">
                <a:solidFill>
                  <a:srgbClr val="070B05"/>
                </a:solidFill>
                <a:latin typeface="Times New Roman"/>
                <a:ea typeface="Times New Roman"/>
              </a:rPr>
            </a:br>
            <a:r>
              <a:rPr lang="ru-RU" dirty="0">
                <a:solidFill>
                  <a:srgbClr val="070B05"/>
                </a:solidFill>
                <a:latin typeface="Times New Roman"/>
                <a:ea typeface="Times New Roman"/>
              </a:rPr>
              <a:t>“Не хочу” - парашютист головой качает…</a:t>
            </a:r>
            <a:br>
              <a:rPr lang="ru-RU" dirty="0">
                <a:solidFill>
                  <a:srgbClr val="070B05"/>
                </a:solidFill>
                <a:latin typeface="Times New Roman"/>
                <a:ea typeface="Times New Roman"/>
              </a:rPr>
            </a:br>
            <a:r>
              <a:rPr lang="ru-RU" dirty="0">
                <a:solidFill>
                  <a:srgbClr val="070B05"/>
                </a:solidFill>
                <a:latin typeface="Times New Roman"/>
                <a:ea typeface="Times New Roman"/>
              </a:rPr>
              <a:t>Ветер вмиг с </a:t>
            </a:r>
            <a:r>
              <a:rPr lang="ru-RU" b="1" i="1" dirty="0">
                <a:solidFill>
                  <a:srgbClr val="070B05"/>
                </a:solidFill>
                <a:latin typeface="Times New Roman"/>
                <a:ea typeface="Times New Roman"/>
              </a:rPr>
              <a:t>листом зелёным</a:t>
            </a:r>
            <a:r>
              <a:rPr lang="ru-RU" b="1" dirty="0">
                <a:solidFill>
                  <a:srgbClr val="070B05"/>
                </a:solidFill>
                <a:latin typeface="Times New Roman"/>
                <a:ea typeface="Times New Roman"/>
              </a:rPr>
              <a:t> </a:t>
            </a:r>
            <a:r>
              <a:rPr lang="ru-RU" dirty="0">
                <a:solidFill>
                  <a:srgbClr val="070B05"/>
                </a:solidFill>
                <a:latin typeface="Times New Roman"/>
                <a:ea typeface="Times New Roman"/>
              </a:rPr>
              <a:t>над землёй </a:t>
            </a:r>
            <a:r>
              <a:rPr lang="ru-RU" dirty="0" smtClean="0">
                <a:solidFill>
                  <a:srgbClr val="070B05"/>
                </a:solidFill>
                <a:latin typeface="Times New Roman"/>
                <a:ea typeface="Times New Roman"/>
              </a:rPr>
              <a:t>взметнулся </a:t>
            </a:r>
            <a:r>
              <a:rPr lang="ru-RU" dirty="0">
                <a:solidFill>
                  <a:srgbClr val="070B05"/>
                </a:solidFill>
                <a:latin typeface="Times New Roman"/>
                <a:ea typeface="Times New Roman"/>
              </a:rPr>
              <a:t>снова,</a:t>
            </a:r>
            <a:br>
              <a:rPr lang="ru-RU" dirty="0">
                <a:solidFill>
                  <a:srgbClr val="070B05"/>
                </a:solidFill>
                <a:latin typeface="Times New Roman"/>
                <a:ea typeface="Times New Roman"/>
              </a:rPr>
            </a:br>
            <a:r>
              <a:rPr lang="ru-RU" dirty="0">
                <a:solidFill>
                  <a:srgbClr val="070B05"/>
                </a:solidFill>
                <a:latin typeface="Times New Roman"/>
                <a:ea typeface="Times New Roman"/>
              </a:rPr>
              <a:t>Но шалун - листок упал…</a:t>
            </a:r>
            <a:br>
              <a:rPr lang="ru-RU" dirty="0">
                <a:solidFill>
                  <a:srgbClr val="070B05"/>
                </a:solidFill>
                <a:latin typeface="Times New Roman"/>
                <a:ea typeface="Times New Roman"/>
              </a:rPr>
            </a:br>
            <a:r>
              <a:rPr lang="ru-RU" dirty="0">
                <a:solidFill>
                  <a:srgbClr val="070B05"/>
                </a:solidFill>
                <a:latin typeface="Times New Roman"/>
                <a:ea typeface="Times New Roman"/>
              </a:rPr>
              <a:t>Я пишу в саду под клёном стих о том </a:t>
            </a:r>
            <a:r>
              <a:rPr lang="ru-RU" b="1" i="1" dirty="0">
                <a:solidFill>
                  <a:srgbClr val="070B05"/>
                </a:solidFill>
                <a:latin typeface="Times New Roman"/>
                <a:ea typeface="Times New Roman"/>
              </a:rPr>
              <a:t>листе зелёном.</a:t>
            </a:r>
            <a:endParaRPr lang="ru-RU" b="1" dirty="0">
              <a:solidFill>
                <a:srgbClr val="070B05"/>
              </a:solidFill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2983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d22dee994b107b47e7debf2eb941f722674814e"/>
</p:tagLst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2462</TotalTime>
  <Words>261</Words>
  <Application>Microsoft Office PowerPoint</Application>
  <PresentationFormat>Экран (4:3)</PresentationFormat>
  <Paragraphs>115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Обобщение. Имя прилагательное. 4 класс   </vt:lpstr>
      <vt:lpstr>Презентация PowerPoint</vt:lpstr>
      <vt:lpstr>Презентация PowerPoint</vt:lpstr>
      <vt:lpstr>Лист самооценки</vt:lpstr>
      <vt:lpstr>Морфологические признаки</vt:lpstr>
      <vt:lpstr>Заголовок слайда</vt:lpstr>
      <vt:lpstr>Презентация PowerPoint</vt:lpstr>
      <vt:lpstr>Морфологические признаки</vt:lpstr>
      <vt:lpstr>Заголовок слайда</vt:lpstr>
      <vt:lpstr>Морфологические признаки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Лист самооценки</vt:lpstr>
      <vt:lpstr>Презентация PowerPoint</vt:lpstr>
      <vt:lpstr>Презентация PowerPoint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Рюкзак и школьные принадлежности</dc:title>
  <dc:creator>obstinate</dc:creator>
  <dc:description>Шаблон презентации с сайта https://presentation-creation.ru/</dc:description>
  <cp:lastModifiedBy>User</cp:lastModifiedBy>
  <cp:revision>1017</cp:revision>
  <dcterms:created xsi:type="dcterms:W3CDTF">2018-02-25T09:09:03Z</dcterms:created>
  <dcterms:modified xsi:type="dcterms:W3CDTF">2025-04-17T14:49:40Z</dcterms:modified>
</cp:coreProperties>
</file>