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  <p:sldMasterId id="2147483720" r:id="rId5"/>
    <p:sldMasterId id="2147483732" r:id="rId6"/>
    <p:sldMasterId id="2147483744" r:id="rId7"/>
    <p:sldMasterId id="2147483756" r:id="rId8"/>
    <p:sldMasterId id="2147483804" r:id="rId9"/>
    <p:sldMasterId id="2147483816" r:id="rId10"/>
    <p:sldMasterId id="2147483864" r:id="rId11"/>
    <p:sldMasterId id="2147483876" r:id="rId12"/>
    <p:sldMasterId id="2147483912" r:id="rId13"/>
    <p:sldMasterId id="2147483924" r:id="rId14"/>
    <p:sldMasterId id="2147483936" r:id="rId15"/>
    <p:sldMasterId id="2147483948" r:id="rId16"/>
  </p:sldMasterIdLst>
  <p:notesMasterIdLst>
    <p:notesMasterId r:id="rId38"/>
  </p:notesMasterIdLst>
  <p:sldIdLst>
    <p:sldId id="256" r:id="rId17"/>
    <p:sldId id="279" r:id="rId18"/>
    <p:sldId id="282" r:id="rId19"/>
    <p:sldId id="284" r:id="rId20"/>
    <p:sldId id="283" r:id="rId21"/>
    <p:sldId id="285" r:id="rId22"/>
    <p:sldId id="261" r:id="rId23"/>
    <p:sldId id="262" r:id="rId24"/>
    <p:sldId id="263" r:id="rId25"/>
    <p:sldId id="265" r:id="rId26"/>
    <p:sldId id="264" r:id="rId27"/>
    <p:sldId id="272" r:id="rId28"/>
    <p:sldId id="273" r:id="rId29"/>
    <p:sldId id="274" r:id="rId30"/>
    <p:sldId id="277" r:id="rId31"/>
    <p:sldId id="280" r:id="rId32"/>
    <p:sldId id="266" r:id="rId33"/>
    <p:sldId id="267" r:id="rId34"/>
    <p:sldId id="268" r:id="rId35"/>
    <p:sldId id="281" r:id="rId36"/>
    <p:sldId id="278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0D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71" autoAdjust="0"/>
    <p:restoredTop sz="94660"/>
  </p:normalViewPr>
  <p:slideViewPr>
    <p:cSldViewPr>
      <p:cViewPr varScale="1">
        <p:scale>
          <a:sx n="69" d="100"/>
          <a:sy n="69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slide" Target="slides/slide2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slide" Target="slides/slide20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2F9730-8F16-452D-8E9A-78CDFDC12A29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0139B5-6F57-4E20-8C57-5EAA43874E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150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139B5-6F57-4E20-8C57-5EAA43874E96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240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7FC2B3-75F4-4363-80F7-FAB96AFD9FB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95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76A578-EE99-4FCD-B7E6-3D0083365CA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09077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7FC2B3-75F4-4363-80F7-FAB96AFD9FB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56540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DF06F4-3726-4FE2-8D93-904C880905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84648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BC3B39-2220-43AD-BB3F-941AB628094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62558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DA9B12-6506-4DCA-B78E-487A071A57F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16889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6FB497-E759-479A-9554-3403CFADD48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76511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930E2-385C-4CCC-A25B-C06C954C70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68545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A652EF-EDB2-443A-B6F0-3CBACD43166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86645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F14FF9-04D3-4F8A-ADF3-AACA34CE03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0033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F9F0AD-720C-4D27-B6EC-193A104F6B5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70179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76A578-EE99-4FCD-B7E6-3D0083365CA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354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5EFCA7-6DD7-42F6-8005-3A4ADD822DE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92863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5EFCA7-6DD7-42F6-8005-3A4ADD822DE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7995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8732-38D8-4245-A1CB-741E8C994E7C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1C45-2913-4980-BD48-09F28FD3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97557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8732-38D8-4245-A1CB-741E8C994E7C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1C45-2913-4980-BD48-09F28FD3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65878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8732-38D8-4245-A1CB-741E8C994E7C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1C45-2913-4980-BD48-09F28FD3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82029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8732-38D8-4245-A1CB-741E8C994E7C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1C45-2913-4980-BD48-09F28FD3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98068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8732-38D8-4245-A1CB-741E8C994E7C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1C45-2913-4980-BD48-09F28FD3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06585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8732-38D8-4245-A1CB-741E8C994E7C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1C45-2913-4980-BD48-09F28FD3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70296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8732-38D8-4245-A1CB-741E8C994E7C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1C45-2913-4980-BD48-09F28FD3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1006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8732-38D8-4245-A1CB-741E8C994E7C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1C45-2913-4980-BD48-09F28FD3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60487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8732-38D8-4245-A1CB-741E8C994E7C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1C45-2913-4980-BD48-09F28FD3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659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7FC2B3-75F4-4363-80F7-FAB96AFD9FB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43397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8732-38D8-4245-A1CB-741E8C994E7C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1C45-2913-4980-BD48-09F28FD3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92827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B8732-38D8-4245-A1CB-741E8C994E7C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01C45-2913-4980-BD48-09F28FD30B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91207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7FC2B3-75F4-4363-80F7-FAB96AFD9FB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12191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DF06F4-3726-4FE2-8D93-904C880905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9871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BC3B39-2220-43AD-BB3F-941AB628094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79284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DA9B12-6506-4DCA-B78E-487A071A57F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18068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6FB497-E759-479A-9554-3403CFADD48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71891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930E2-385C-4CCC-A25B-C06C954C70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25611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A652EF-EDB2-443A-B6F0-3CBACD43166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58098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F14FF9-04D3-4F8A-ADF3-AACA34CE03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3847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DF06F4-3726-4FE2-8D93-904C880905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5724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F9F0AD-720C-4D27-B6EC-193A104F6B5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76494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76A578-EE99-4FCD-B7E6-3D0083365CA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8361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5EFCA7-6DD7-42F6-8005-3A4ADD822DE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56328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7FC2B3-75F4-4363-80F7-FAB96AFD9FB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28613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DF06F4-3726-4FE2-8D93-904C880905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42321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BC3B39-2220-43AD-BB3F-941AB628094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82814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DA9B12-6506-4DCA-B78E-487A071A57F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3613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6FB497-E759-479A-9554-3403CFADD48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96794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930E2-385C-4CCC-A25B-C06C954C70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63991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A652EF-EDB2-443A-B6F0-3CBACD43166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077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BC3B39-2220-43AD-BB3F-941AB628094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376760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F14FF9-04D3-4F8A-ADF3-AACA34CE03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52367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F9F0AD-720C-4D27-B6EC-193A104F6B5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6261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76A578-EE99-4FCD-B7E6-3D0083365CA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41775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5EFCA7-6DD7-42F6-8005-3A4ADD822DE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227911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7FC2B3-75F4-4363-80F7-FAB96AFD9FB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48811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DF06F4-3726-4FE2-8D93-904C880905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9797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BC3B39-2220-43AD-BB3F-941AB628094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352441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DA9B12-6506-4DCA-B78E-487A071A57F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92840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6FB497-E759-479A-9554-3403CFADD48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331867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930E2-385C-4CCC-A25B-C06C954C70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022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DA9B12-6506-4DCA-B78E-487A071A57F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982498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A652EF-EDB2-443A-B6F0-3CBACD43166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55013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F14FF9-04D3-4F8A-ADF3-AACA34CE03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015575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F9F0AD-720C-4D27-B6EC-193A104F6B5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40201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76A578-EE99-4FCD-B7E6-3D0083365CA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27067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5EFCA7-6DD7-42F6-8005-3A4ADD822DE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61198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7FC2B3-75F4-4363-80F7-FAB96AFD9FB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233939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DF06F4-3726-4FE2-8D93-904C880905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131399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BC3B39-2220-43AD-BB3F-941AB628094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48965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DA9B12-6506-4DCA-B78E-487A071A57F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19514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6FB497-E759-479A-9554-3403CFADD48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0465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6FB497-E759-479A-9554-3403CFADD48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975971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930E2-385C-4CCC-A25B-C06C954C70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06918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A652EF-EDB2-443A-B6F0-3CBACD43166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288381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F14FF9-04D3-4F8A-ADF3-AACA34CE03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20702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F9F0AD-720C-4D27-B6EC-193A104F6B5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642090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76A578-EE99-4FCD-B7E6-3D0083365CA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42194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5EFCA7-6DD7-42F6-8005-3A4ADD822DE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911269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7FC2B3-75F4-4363-80F7-FAB96AFD9FB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130134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DF06F4-3726-4FE2-8D93-904C880905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3850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BC3B39-2220-43AD-BB3F-941AB628094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746113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DA9B12-6506-4DCA-B78E-487A071A57F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109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930E2-385C-4CCC-A25B-C06C954C70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14287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6FB497-E759-479A-9554-3403CFADD48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49097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930E2-385C-4CCC-A25B-C06C954C70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850513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A652EF-EDB2-443A-B6F0-3CBACD43166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838435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F14FF9-04D3-4F8A-ADF3-AACA34CE03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858936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F9F0AD-720C-4D27-B6EC-193A104F6B5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130909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76A578-EE99-4FCD-B7E6-3D0083365CA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287338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5EFCA7-6DD7-42F6-8005-3A4ADD822DE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9128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A652EF-EDB2-443A-B6F0-3CBACD43166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2007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F14FF9-04D3-4F8A-ADF3-AACA34CE03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724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DF06F4-3726-4FE2-8D93-904C880905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1461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F9F0AD-720C-4D27-B6EC-193A104F6B5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7405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76A578-EE99-4FCD-B7E6-3D0083365CA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2504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5EFCA7-6DD7-42F6-8005-3A4ADD822DE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3302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7FC2B3-75F4-4363-80F7-FAB96AFD9FB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1887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DF06F4-3726-4FE2-8D93-904C880905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2677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BC3B39-2220-43AD-BB3F-941AB628094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8997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DA9B12-6506-4DCA-B78E-487A071A57F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3587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6FB497-E759-479A-9554-3403CFADD48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2343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930E2-385C-4CCC-A25B-C06C954C70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7948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A652EF-EDB2-443A-B6F0-3CBACD43166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785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BC3B39-2220-43AD-BB3F-941AB628094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5416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F14FF9-04D3-4F8A-ADF3-AACA34CE03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2067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F9F0AD-720C-4D27-B6EC-193A104F6B5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1137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76A578-EE99-4FCD-B7E6-3D0083365CA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0873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5EFCA7-6DD7-42F6-8005-3A4ADD822DE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3992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7FC2B3-75F4-4363-80F7-FAB96AFD9FB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5045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DF06F4-3726-4FE2-8D93-904C880905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54523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BC3B39-2220-43AD-BB3F-941AB628094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4346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DA9B12-6506-4DCA-B78E-487A071A57F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54658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6FB497-E759-479A-9554-3403CFADD48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69448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930E2-385C-4CCC-A25B-C06C954C70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75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DA9B12-6506-4DCA-B78E-487A071A57F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859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A652EF-EDB2-443A-B6F0-3CBACD43166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9304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F14FF9-04D3-4F8A-ADF3-AACA34CE03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37087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F9F0AD-720C-4D27-B6EC-193A104F6B5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408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76A578-EE99-4FCD-B7E6-3D0083365CA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68260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5EFCA7-6DD7-42F6-8005-3A4ADD822DE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65927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7FC2B3-75F4-4363-80F7-FAB96AFD9FB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995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DF06F4-3726-4FE2-8D93-904C880905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4380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BC3B39-2220-43AD-BB3F-941AB628094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2715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DA9B12-6506-4DCA-B78E-487A071A57F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6448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6FB497-E759-479A-9554-3403CFADD48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512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6FB497-E759-479A-9554-3403CFADD48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40600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930E2-385C-4CCC-A25B-C06C954C70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81514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A652EF-EDB2-443A-B6F0-3CBACD43166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47421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F14FF9-04D3-4F8A-ADF3-AACA34CE03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9880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F9F0AD-720C-4D27-B6EC-193A104F6B5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3608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76A578-EE99-4FCD-B7E6-3D0083365CA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43267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5EFCA7-6DD7-42F6-8005-3A4ADD822DE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16795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7FC2B3-75F4-4363-80F7-FAB96AFD9FB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00566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DF06F4-3726-4FE2-8D93-904C880905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9330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BC3B39-2220-43AD-BB3F-941AB628094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4572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DA9B12-6506-4DCA-B78E-487A071A57F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81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930E2-385C-4CCC-A25B-C06C954C70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32944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6FB497-E759-479A-9554-3403CFADD48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89743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930E2-385C-4CCC-A25B-C06C954C70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8367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A652EF-EDB2-443A-B6F0-3CBACD43166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59298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F14FF9-04D3-4F8A-ADF3-AACA34CE03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56900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F9F0AD-720C-4D27-B6EC-193A104F6B5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00710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76A578-EE99-4FCD-B7E6-3D0083365CA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91364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5EFCA7-6DD7-42F6-8005-3A4ADD822DE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659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7FC2B3-75F4-4363-80F7-FAB96AFD9FB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86743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DF06F4-3726-4FE2-8D93-904C880905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41768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BC3B39-2220-43AD-BB3F-941AB628094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372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A652EF-EDB2-443A-B6F0-3CBACD43166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09955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DA9B12-6506-4DCA-B78E-487A071A57F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11829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6FB497-E759-479A-9554-3403CFADD48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07154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930E2-385C-4CCC-A25B-C06C954C70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25202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A652EF-EDB2-443A-B6F0-3CBACD43166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30267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F14FF9-04D3-4F8A-ADF3-AACA34CE03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80993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F9F0AD-720C-4D27-B6EC-193A104F6B5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13976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76A578-EE99-4FCD-B7E6-3D0083365CA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95097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5EFCA7-6DD7-42F6-8005-3A4ADD822DE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75955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7FC2B3-75F4-4363-80F7-FAB96AFD9FB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823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DF06F4-3726-4FE2-8D93-904C880905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785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F14FF9-04D3-4F8A-ADF3-AACA34CE03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41479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BC3B39-2220-43AD-BB3F-941AB628094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87870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DA9B12-6506-4DCA-B78E-487A071A57F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47674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6FB497-E759-479A-9554-3403CFADD48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57744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930E2-385C-4CCC-A25B-C06C954C70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53838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A652EF-EDB2-443A-B6F0-3CBACD43166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54248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F14FF9-04D3-4F8A-ADF3-AACA34CE03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05809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F9F0AD-720C-4D27-B6EC-193A104F6B5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46462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76A578-EE99-4FCD-B7E6-3D0083365CA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10431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5EFCA7-6DD7-42F6-8005-3A4ADD822DE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14971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7FC2B3-75F4-4363-80F7-FAB96AFD9FB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281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F9F0AD-720C-4D27-B6EC-193A104F6B5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47867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DF06F4-3726-4FE2-8D93-904C8809055B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92858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BC3B39-2220-43AD-BB3F-941AB628094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51489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DA9B12-6506-4DCA-B78E-487A071A57F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22436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6FB497-E759-479A-9554-3403CFADD48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55154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930E2-385C-4CCC-A25B-C06C954C704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51948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A652EF-EDB2-443A-B6F0-3CBACD43166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6444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F14FF9-04D3-4F8A-ADF3-AACA34CE03E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25274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F9F0AD-720C-4D27-B6EC-193A104F6B5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28357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76A578-EE99-4FCD-B7E6-3D0083365CA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58883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5EFCA7-6DD7-42F6-8005-3A4ADD822DE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716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654CF7-DCA0-470F-8783-5986C4D71A5C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43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654CF7-DCA0-470F-8783-5986C4D71A5C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046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654CF7-DCA0-470F-8783-5986C4D71A5C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059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654CF7-DCA0-470F-8783-5986C4D71A5C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318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654CF7-DCA0-470F-8783-5986C4D71A5C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80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654CF7-DCA0-470F-8783-5986C4D71A5C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275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654CF7-DCA0-470F-8783-5986C4D71A5C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600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654CF7-DCA0-470F-8783-5986C4D71A5C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276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654CF7-DCA0-470F-8783-5986C4D71A5C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534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654CF7-DCA0-470F-8783-5986C4D71A5C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641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654CF7-DCA0-470F-8783-5986C4D71A5C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228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654CF7-DCA0-470F-8783-5986C4D71A5C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805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654CF7-DCA0-470F-8783-5986C4D71A5C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162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654CF7-DCA0-470F-8783-5986C4D71A5C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811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654CF7-DCA0-470F-8783-5986C4D71A5C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193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654CF7-DCA0-470F-8783-5986C4D71A5C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139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freelance.ru/img/portfolio/pics/00/0A/66/681557.jpg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0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39.jpeg"/><Relationship Id="rId5" Type="http://schemas.openxmlformats.org/officeDocument/2006/relationships/hyperlink" Target="http://www.kinoru.ru/published/publicdata/KINORU1/attachments/SC/products_pictures/1291923357_quotDvenadtsat-mesyatsevquot-skazka-na-ldu-_enl.jpeg" TargetMode="Externa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hyperlink" Target="http://covers.cnt.itdelo.com/a/as/ast/ast949693big.jpg" TargetMode="External"/><Relationship Id="rId18" Type="http://schemas.openxmlformats.org/officeDocument/2006/relationships/image" Target="../media/image10.jpeg"/><Relationship Id="rId3" Type="http://schemas.openxmlformats.org/officeDocument/2006/relationships/hyperlink" Target="http://img-fotki.yandex.ru/get/3305/m2oo7.0/0_22f55_6059b741_L" TargetMode="External"/><Relationship Id="rId21" Type="http://schemas.openxmlformats.org/officeDocument/2006/relationships/image" Target="../media/image12.jpeg"/><Relationship Id="rId7" Type="http://schemas.openxmlformats.org/officeDocument/2006/relationships/hyperlink" Target="http://www.booksiti.net.ru/books/817375.jpg" TargetMode="External"/><Relationship Id="rId12" Type="http://schemas.openxmlformats.org/officeDocument/2006/relationships/image" Target="../media/image7.jpeg"/><Relationship Id="rId17" Type="http://schemas.openxmlformats.org/officeDocument/2006/relationships/hyperlink" Target="http://bouquiniste.appee.ru/media/cardim926.jpg" TargetMode="External"/><Relationship Id="rId2" Type="http://schemas.openxmlformats.org/officeDocument/2006/relationships/image" Target="../media/image2.png"/><Relationship Id="rId16" Type="http://schemas.openxmlformats.org/officeDocument/2006/relationships/image" Target="../media/image9.jpeg"/><Relationship Id="rId20" Type="http://schemas.openxmlformats.org/officeDocument/2006/relationships/image" Target="../media/image11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.jpeg"/><Relationship Id="rId11" Type="http://schemas.openxmlformats.org/officeDocument/2006/relationships/hyperlink" Target="http://alexgetti.narod.ru/imga055.jpg" TargetMode="External"/><Relationship Id="rId5" Type="http://schemas.openxmlformats.org/officeDocument/2006/relationships/hyperlink" Target="http://www.char.ru/books/p606150.jpg" TargetMode="External"/><Relationship Id="rId15" Type="http://schemas.openxmlformats.org/officeDocument/2006/relationships/hyperlink" Target="http://www.bookarchive.ru/uploads/posts/1252243351_1.jpg" TargetMode="External"/><Relationship Id="rId10" Type="http://schemas.openxmlformats.org/officeDocument/2006/relationships/image" Target="../media/image6.jpeg"/><Relationship Id="rId19" Type="http://schemas.openxmlformats.org/officeDocument/2006/relationships/hyperlink" Target="http://lib.rus.ec/i/58/109258/cover.jpg" TargetMode="External"/><Relationship Id="rId4" Type="http://schemas.openxmlformats.org/officeDocument/2006/relationships/image" Target="../media/image3.jpeg"/><Relationship Id="rId9" Type="http://schemas.openxmlformats.org/officeDocument/2006/relationships/hyperlink" Target="http://www.bookin.org.ru/book/62260.jpg" TargetMode="External"/><Relationship Id="rId1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45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helpmammy.ru/text-images/206.jpg" TargetMode="External"/><Relationship Id="rId1" Type="http://schemas.openxmlformats.org/officeDocument/2006/relationships/slideLayout" Target="../slideLayouts/slideLayout1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900igr.net/datai/literatura/Marshak/0008-013-Marshak.jpg" TargetMode="Externa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IV\Desktop\09dbdfd91cef3d3db0a20f3942634cb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45132"/>
            <a:ext cx="4211960" cy="278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280920" cy="1944216"/>
          </a:xfrm>
        </p:spPr>
        <p:txBody>
          <a:bodyPr>
            <a:normAutofit fontScale="90000"/>
          </a:bodyPr>
          <a:lstStyle/>
          <a:p>
            <a:pPr algn="l"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</a:br>
            <a:r>
              <a:rPr lang="ru-RU" sz="3100" b="1" dirty="0" smtClean="0">
                <a:solidFill>
                  <a:srgbClr val="FF0000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  <a:t>Тема: </a:t>
            </a:r>
            <a:r>
              <a:rPr lang="ru-RU" sz="3100" dirty="0" smtClean="0">
                <a:effectLst/>
                <a:latin typeface="Arial" pitchFamily="34" charset="0"/>
                <a:ea typeface="Times New Roman"/>
                <a:cs typeface="Arial" pitchFamily="34" charset="0"/>
              </a:rPr>
              <a:t>Литературная игра - </a:t>
            </a:r>
            <a:r>
              <a:rPr lang="ru-RU" sz="3100" dirty="0" err="1" smtClean="0">
                <a:effectLst/>
                <a:latin typeface="Arial" pitchFamily="34" charset="0"/>
                <a:ea typeface="Times New Roman"/>
                <a:cs typeface="Arial" pitchFamily="34" charset="0"/>
              </a:rPr>
              <a:t>коучинг</a:t>
            </a:r>
            <a:r>
              <a:rPr lang="ru-RU" sz="3100" dirty="0" smtClean="0">
                <a:effectLst/>
                <a:latin typeface="Arial" pitchFamily="34" charset="0"/>
                <a:ea typeface="Times New Roman"/>
                <a:cs typeface="Arial" pitchFamily="34" charset="0"/>
              </a:rPr>
              <a:t>. </a:t>
            </a:r>
            <a:r>
              <a:rPr lang="ru-RU" sz="3100" b="1" dirty="0" smtClean="0">
                <a:effectLst/>
                <a:latin typeface="Arial" pitchFamily="34" charset="0"/>
                <a:ea typeface="Times New Roman"/>
                <a:cs typeface="Arial" pitchFamily="34" charset="0"/>
              </a:rPr>
              <a:t/>
            </a:r>
            <a:br>
              <a:rPr lang="ru-RU" sz="3100" b="1" dirty="0" smtClean="0">
                <a:effectLst/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ru-RU" sz="3100" b="1" dirty="0" smtClean="0">
                <a:solidFill>
                  <a:srgbClr val="FF0000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  <a:t>«Пусть же крепнет с каждым годом дружба книги и ребят»… Творчество С. Я. Маршак</a:t>
            </a:r>
            <a:r>
              <a:rPr lang="ru-RU" sz="3600" dirty="0">
                <a:solidFill>
                  <a:prstClr val="black"/>
                </a:solidFill>
                <a:latin typeface="Times New Roman"/>
                <a:ea typeface="Times New Roman"/>
              </a:rPr>
              <a:t/>
            </a:r>
            <a:br>
              <a:rPr lang="ru-RU" sz="3600" dirty="0">
                <a:solidFill>
                  <a:prstClr val="black"/>
                </a:solidFill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628800"/>
            <a:ext cx="8712968" cy="4896544"/>
          </a:xfrm>
        </p:spPr>
        <p:txBody>
          <a:bodyPr>
            <a:normAutofit fontScale="92500" lnSpcReduction="20000"/>
          </a:bodyPr>
          <a:lstStyle/>
          <a:p>
            <a:pPr algn="just">
              <a:spcAft>
                <a:spcPts val="0"/>
              </a:spcAft>
            </a:pPr>
            <a:endParaRPr lang="ru-RU" sz="2400" b="1" dirty="0" smtClean="0">
              <a:solidFill>
                <a:srgbClr val="FF0000"/>
              </a:solidFill>
              <a:effectLst/>
              <a:latin typeface="Arial" pitchFamily="34" charset="0"/>
              <a:ea typeface="Times New Roman"/>
              <a:cs typeface="Arial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2600" b="1" dirty="0" smtClean="0">
                <a:solidFill>
                  <a:srgbClr val="FF0000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  <a:t>Цель: </a:t>
            </a:r>
            <a:r>
              <a:rPr lang="ru-RU" sz="2600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  <a:t>создать условия для обогащения читательского опыта учащихся; формировать навык выразительного чтения;</a:t>
            </a:r>
            <a:r>
              <a:rPr lang="ru-RU" sz="2600" dirty="0" smtClean="0">
                <a:effectLst/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ru-RU" sz="2600" dirty="0" smtClean="0">
                <a:solidFill>
                  <a:srgbClr val="000000"/>
                </a:solidFill>
                <a:effectLst/>
                <a:latin typeface="Arial" pitchFamily="34" charset="0"/>
                <a:ea typeface="Times New Roman"/>
                <a:cs typeface="Arial" pitchFamily="34" charset="0"/>
              </a:rPr>
              <a:t>способствовать росту и развитию учащегося, опираясь на его потенциал, таланты, силы.</a:t>
            </a:r>
            <a:endParaRPr lang="ru-RU" sz="2600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algn="just">
              <a:spcAft>
                <a:spcPts val="0"/>
              </a:spcAft>
            </a:pPr>
            <a:endParaRPr lang="ru-RU" sz="26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r">
              <a:spcAft>
                <a:spcPts val="0"/>
              </a:spcAft>
            </a:pPr>
            <a:r>
              <a:rPr lang="ru-RU" sz="2600" dirty="0" smtClean="0">
                <a:solidFill>
                  <a:srgbClr val="FF0000"/>
                </a:solidFill>
              </a:rPr>
              <a:t>Есть талант писателя, есть </a:t>
            </a:r>
          </a:p>
          <a:p>
            <a:pPr algn="r"/>
            <a:r>
              <a:rPr lang="ru-RU" sz="2600" dirty="0" smtClean="0">
                <a:solidFill>
                  <a:srgbClr val="FF0000"/>
                </a:solidFill>
              </a:rPr>
              <a:t>талант читателя. </a:t>
            </a:r>
          </a:p>
          <a:p>
            <a:pPr algn="r"/>
            <a:r>
              <a:rPr lang="ru-RU" sz="2600" dirty="0" smtClean="0">
                <a:solidFill>
                  <a:srgbClr val="FF0000"/>
                </a:solidFill>
              </a:rPr>
              <a:t>Как любой талант его надо</a:t>
            </a:r>
          </a:p>
          <a:p>
            <a:pPr algn="r"/>
            <a:r>
              <a:rPr lang="ru-RU" sz="2600" dirty="0" smtClean="0">
                <a:solidFill>
                  <a:srgbClr val="FF0000"/>
                </a:solidFill>
              </a:rPr>
              <a:t> открыть, вырастить, воспитать…</a:t>
            </a:r>
          </a:p>
          <a:p>
            <a:pPr algn="r"/>
            <a:r>
              <a:rPr lang="ru-RU" sz="2600" dirty="0" smtClean="0">
                <a:solidFill>
                  <a:srgbClr val="FF0000"/>
                </a:solidFill>
              </a:rPr>
              <a:t>Истоки читательского таланта, </a:t>
            </a:r>
          </a:p>
          <a:p>
            <a:pPr algn="r"/>
            <a:r>
              <a:rPr lang="ru-RU" sz="2600" dirty="0" smtClean="0">
                <a:solidFill>
                  <a:srgbClr val="FF0000"/>
                </a:solidFill>
              </a:rPr>
              <a:t>как и многих других способностей, </a:t>
            </a:r>
          </a:p>
          <a:p>
            <a:pPr algn="r"/>
            <a:r>
              <a:rPr lang="ru-RU" sz="2600" dirty="0" smtClean="0">
                <a:solidFill>
                  <a:srgbClr val="FF0000"/>
                </a:solidFill>
              </a:rPr>
              <a:t>лежат в раннем детстве.</a:t>
            </a:r>
          </a:p>
          <a:p>
            <a:pPr algn="r"/>
            <a:r>
              <a:rPr lang="ru-RU" sz="2600" dirty="0" smtClean="0">
                <a:solidFill>
                  <a:srgbClr val="FF0000"/>
                </a:solidFill>
              </a:rPr>
              <a:t>С. Я. Маршак</a:t>
            </a: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287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2555875" y="260350"/>
            <a:ext cx="4248150" cy="62642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>
                <a:solidFill>
                  <a:srgbClr val="000000"/>
                </a:solidFill>
              </a:rPr>
              <a:t>Ищут пожарные,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Ищет милиция,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Ищут фотографы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В нашей столице,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Ищут давно,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Но не могут найти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Парня какого-то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Лет двадцати.</a:t>
            </a:r>
            <a:endParaRPr lang="en-US" altLang="ru-RU" sz="2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>
                <a:solidFill>
                  <a:srgbClr val="000000"/>
                </a:solidFill>
              </a:rPr>
              <a:t>Среднего роста,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Плечистый и крепкий,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Ходит он в белой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Футболке и кепке.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Знак "ГТО"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На груди у него.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Больше не знают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О нем ничего...</a:t>
            </a:r>
          </a:p>
        </p:txBody>
      </p:sp>
      <p:pic>
        <p:nvPicPr>
          <p:cNvPr id="18435" name="Picture 6" descr="0_76354_fa973cfa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263" y="0"/>
            <a:ext cx="25733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8" descr="188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2952452" cy="3787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122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5" name="Picture 10" descr="photo_medi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70605">
            <a:off x="1574729" y="4202308"/>
            <a:ext cx="1836291" cy="245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Картинка 6 из 47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53099"/>
            <a:ext cx="3789040" cy="378904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 rot="10800000" flipV="1">
            <a:off x="179512" y="404664"/>
            <a:ext cx="4248026" cy="648072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395289" y="1341438"/>
            <a:ext cx="4032250" cy="28797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</a:rPr>
              <a:t>Собирались лодыри 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На урок,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А попали лодыри 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На каток.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</a:rPr>
              <a:t>Толстый ранец с книжками 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На спине,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А коньки под мышками 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На ремне...</a:t>
            </a:r>
          </a:p>
        </p:txBody>
      </p:sp>
      <p:sp>
        <p:nvSpPr>
          <p:cNvPr id="17413" name="Rectangle 7"/>
          <p:cNvSpPr>
            <a:spLocks noChangeArrowheads="1"/>
          </p:cNvSpPr>
          <p:nvPr/>
        </p:nvSpPr>
        <p:spPr bwMode="auto">
          <a:xfrm>
            <a:off x="539552" y="188641"/>
            <a:ext cx="3887986" cy="115279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 smtClean="0">
                <a:solidFill>
                  <a:srgbClr val="0033CC"/>
                </a:solidFill>
              </a:rPr>
              <a:t>«Кот </a:t>
            </a:r>
            <a:r>
              <a:rPr lang="ru-RU" altLang="ru-RU" sz="3200" b="1" dirty="0">
                <a:solidFill>
                  <a:srgbClr val="0033CC"/>
                </a:solidFill>
              </a:rPr>
              <a:t>и </a:t>
            </a:r>
            <a:r>
              <a:rPr lang="ru-RU" altLang="ru-RU" sz="3200" b="1" dirty="0" smtClean="0">
                <a:solidFill>
                  <a:srgbClr val="0033CC"/>
                </a:solidFill>
              </a:rPr>
              <a:t>лодыри»</a:t>
            </a:r>
            <a:endParaRPr lang="ru-RU" altLang="ru-RU" sz="3200" b="1" dirty="0">
              <a:solidFill>
                <a:srgbClr val="0033CC"/>
              </a:solidFill>
            </a:endParaRPr>
          </a:p>
        </p:txBody>
      </p:sp>
      <p:sp>
        <p:nvSpPr>
          <p:cNvPr id="17414" name="Rectangle 8"/>
          <p:cNvSpPr>
            <a:spLocks noChangeArrowheads="1"/>
          </p:cNvSpPr>
          <p:nvPr/>
        </p:nvSpPr>
        <p:spPr bwMode="auto">
          <a:xfrm>
            <a:off x="3779912" y="3933056"/>
            <a:ext cx="5112568" cy="2924944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</a:rPr>
              <a:t>Отвечает лодырям 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Серый кот: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- Мне, коту усатому, 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Скоро год.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</a:rPr>
              <a:t>Много знал я лодырей 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Вроде вас,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А с такими встретился 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В первый раз!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endParaRPr lang="ru-RU" altLang="ru-RU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73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3827463" cy="561975"/>
          </a:xfrm>
        </p:spPr>
        <p:txBody>
          <a:bodyPr/>
          <a:lstStyle/>
          <a:p>
            <a:pPr eaLnBrk="1" hangingPunct="1"/>
            <a:r>
              <a:rPr lang="en-US" altLang="ru-RU" sz="4000" b="1" smtClean="0">
                <a:solidFill>
                  <a:schemeClr val="tx1"/>
                </a:solidFill>
              </a:rPr>
              <a:t/>
            </a:r>
            <a:br>
              <a:rPr lang="en-US" altLang="ru-RU" sz="4000" b="1" smtClean="0">
                <a:solidFill>
                  <a:schemeClr val="tx1"/>
                </a:solidFill>
              </a:rPr>
            </a:br>
            <a:r>
              <a:rPr lang="ru-RU" altLang="ru-RU" sz="4000" b="1" smtClean="0">
                <a:solidFill>
                  <a:srgbClr val="0033CC"/>
                </a:solidFill>
              </a:rPr>
              <a:t>Робин-Бобин </a:t>
            </a:r>
            <a:br>
              <a:rPr lang="ru-RU" altLang="ru-RU" sz="4000" b="1" smtClean="0">
                <a:solidFill>
                  <a:srgbClr val="0033CC"/>
                </a:solidFill>
              </a:rPr>
            </a:br>
            <a:endParaRPr lang="ru-RU" altLang="ru-RU" sz="4000" b="1" smtClean="0">
              <a:solidFill>
                <a:srgbClr val="0033CC"/>
              </a:solidFill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51500" y="1600200"/>
            <a:ext cx="3035300" cy="4525963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5604" name="Picture 5" descr="0_779e6_774a8bdd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22" y="1340768"/>
            <a:ext cx="4144279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Rectangle 6"/>
          <p:cNvSpPr>
            <a:spLocks noChangeArrowheads="1"/>
          </p:cNvSpPr>
          <p:nvPr/>
        </p:nvSpPr>
        <p:spPr bwMode="auto">
          <a:xfrm>
            <a:off x="4067175" y="0"/>
            <a:ext cx="5076825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>
                <a:solidFill>
                  <a:srgbClr val="000000"/>
                </a:solidFill>
              </a:rPr>
              <a:t>Робин-Бобин 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Кое-как 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Подкрепился 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Натощак: 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Съел теленка 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Утром рано, 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Двух овечек 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И барана, 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Съел корову 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Целиком. 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И прилавок 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С мясником, 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Сотню жаворонков в тесте, 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И коня с телегой вместе, 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Пять церквей и колоколен - 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Да еще и недоволен! </a:t>
            </a:r>
          </a:p>
        </p:txBody>
      </p:sp>
    </p:spTree>
    <p:extLst>
      <p:ext uri="{BB962C8B-B14F-4D97-AF65-F5344CB8AC3E}">
        <p14:creationId xmlns:p14="http://schemas.microsoft.com/office/powerpoint/2010/main" val="261565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0" y="404814"/>
            <a:ext cx="5652120" cy="626427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>
                <a:solidFill>
                  <a:srgbClr val="0033CC"/>
                </a:solidFill>
              </a:rPr>
              <a:t>Храбрецы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ru-RU" altLang="ru-RU" sz="3200" b="1" dirty="0">
              <a:solidFill>
                <a:srgbClr val="0033CC"/>
              </a:solidFill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i="1" dirty="0">
                <a:solidFill>
                  <a:srgbClr val="000000"/>
                </a:solidFill>
              </a:rPr>
              <a:t>Английская народная песенка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ru-RU" altLang="ru-RU" i="1" dirty="0">
              <a:solidFill>
                <a:srgbClr val="000000"/>
              </a:solidFill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i="1" dirty="0">
                <a:solidFill>
                  <a:srgbClr val="000000"/>
                </a:solidFill>
              </a:rPr>
              <a:t>Перевод С. Маршак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i="1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</a:rPr>
              <a:t>Однажды двадцать пять портных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Вступили в бой с улиткой.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В руках у каждого из них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Бала иголка с ниткой! 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/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Но еле ноги унесли,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Спасаясь от врага,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Когда завидели вдали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 err="1">
                <a:solidFill>
                  <a:srgbClr val="000000"/>
                </a:solidFill>
              </a:rPr>
              <a:t>Улиткины</a:t>
            </a:r>
            <a:r>
              <a:rPr lang="ru-RU" altLang="ru-RU" sz="2400" b="1" dirty="0">
                <a:solidFill>
                  <a:srgbClr val="000000"/>
                </a:solidFill>
              </a:rPr>
              <a:t> рога.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/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endParaRPr lang="ru-RU" altLang="ru-RU" sz="2400" b="1" dirty="0">
              <a:solidFill>
                <a:srgbClr val="000000"/>
              </a:solidFill>
            </a:endParaRPr>
          </a:p>
        </p:txBody>
      </p:sp>
      <p:pic>
        <p:nvPicPr>
          <p:cNvPr id="27651" name="Picture 8" descr="outpu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996952"/>
            <a:ext cx="3765801" cy="284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591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0_2184c_d6966c5d_L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6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268760"/>
            <a:ext cx="5219700" cy="520858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395288" y="1412875"/>
            <a:ext cx="4681537" cy="39608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ru-RU" sz="2400" b="1" i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>
                <a:solidFill>
                  <a:srgbClr val="000000"/>
                </a:solidFill>
              </a:rPr>
              <a:t> - Где ты была сегодня, киска?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ru-RU" sz="2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>
                <a:solidFill>
                  <a:srgbClr val="000000"/>
                </a:solidFill>
              </a:rPr>
              <a:t> - У королевы, у английской.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ru-RU" sz="2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>
                <a:solidFill>
                  <a:srgbClr val="000000"/>
                </a:solidFill>
              </a:rPr>
              <a:t> - Что ты видала при дворе?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ru-RU" sz="2400" b="1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>
                <a:solidFill>
                  <a:srgbClr val="000000"/>
                </a:solidFill>
              </a:rPr>
              <a:t> - Видала мышку на ковре! </a:t>
            </a:r>
          </a:p>
        </p:txBody>
      </p:sp>
      <p:sp>
        <p:nvSpPr>
          <p:cNvPr id="26628" name="Rectangle 7"/>
          <p:cNvSpPr>
            <a:spLocks noChangeArrowheads="1"/>
          </p:cNvSpPr>
          <p:nvPr/>
        </p:nvSpPr>
        <p:spPr bwMode="auto">
          <a:xfrm>
            <a:off x="2736057" y="404813"/>
            <a:ext cx="5940400" cy="12954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>
                <a:solidFill>
                  <a:srgbClr val="0033CC"/>
                </a:solidFill>
              </a:rPr>
              <a:t>В гостях у королевы</a:t>
            </a:r>
            <a:br>
              <a:rPr lang="ru-RU" altLang="ru-RU" sz="3200" b="1" dirty="0">
                <a:solidFill>
                  <a:srgbClr val="0033CC"/>
                </a:solidFill>
              </a:rPr>
            </a:br>
            <a:endParaRPr lang="ru-RU" altLang="ru-RU" sz="3200" b="1" dirty="0">
              <a:solidFill>
                <a:srgbClr val="0033CC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i="1" dirty="0">
                <a:solidFill>
                  <a:srgbClr val="000000"/>
                </a:solidFill>
              </a:rPr>
              <a:t>Английская песенка</a:t>
            </a:r>
            <a:br>
              <a:rPr lang="ru-RU" altLang="ru-RU" i="1" dirty="0">
                <a:solidFill>
                  <a:srgbClr val="000000"/>
                </a:solidFill>
              </a:rPr>
            </a:br>
            <a:endParaRPr lang="ru-RU" altLang="ru-RU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04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ChangeArrowheads="1"/>
          </p:cNvSpPr>
          <p:nvPr/>
        </p:nvSpPr>
        <p:spPr bwMode="auto">
          <a:xfrm>
            <a:off x="0" y="836613"/>
            <a:ext cx="5580063" cy="60213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</a:rPr>
              <a:t>Вот дом.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Который построил Джек.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endParaRPr lang="ru-RU" altLang="ru-RU" sz="2400" b="1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</a:rPr>
              <a:t>А это пшеница.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Которая в тёмном чулане хранится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В доме,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Который построил Джек.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endParaRPr lang="ru-RU" altLang="ru-RU" sz="2400" b="1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</a:rPr>
              <a:t>А это весёлая птица-синица,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Которая ловко ворует пшеницу,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Которая в тёмном чулане хранится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В доме, 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Который построил Джек.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endParaRPr lang="ru-RU" altLang="ru-RU" sz="2400" b="1" dirty="0">
              <a:solidFill>
                <a:srgbClr val="000000"/>
              </a:solidFill>
            </a:endParaRPr>
          </a:p>
        </p:txBody>
      </p:sp>
      <p:pic>
        <p:nvPicPr>
          <p:cNvPr id="28675" name="Picture 8" descr="5461c422169c3cff1dbc53df17f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848" y="2204864"/>
            <a:ext cx="3359315" cy="2519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Rectangle 9"/>
          <p:cNvSpPr>
            <a:spLocks noChangeArrowheads="1"/>
          </p:cNvSpPr>
          <p:nvPr/>
        </p:nvSpPr>
        <p:spPr bwMode="auto">
          <a:xfrm>
            <a:off x="1331913" y="333375"/>
            <a:ext cx="6335712" cy="7921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0033CC"/>
                </a:solidFill>
              </a:rPr>
              <a:t>Дом, который построил Джек</a:t>
            </a:r>
          </a:p>
        </p:txBody>
      </p:sp>
    </p:spTree>
    <p:extLst>
      <p:ext uri="{BB962C8B-B14F-4D97-AF65-F5344CB8AC3E}">
        <p14:creationId xmlns:p14="http://schemas.microsoft.com/office/powerpoint/2010/main" val="7332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33CC"/>
                </a:solidFill>
              </a:rPr>
              <a:t>Маршак - переводчик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800" smtClean="0"/>
              <a:t>           Маршак – один из лучших переводчиков зарубежной поэзии того времени. Еще будучи молодым человеком, он смог поехать учиться в Англию. Его глубоко тронули народные песни, баллады и стихи английских поэтов и он стал переводить их на русский язык.                                                     С.Я.Маршак переводил также с латышского, польского, еврейского, чешского, казахского, венгерского, итальянского, украинского и армянского языков. </a:t>
            </a:r>
          </a:p>
        </p:txBody>
      </p:sp>
    </p:spTree>
    <p:extLst>
      <p:ext uri="{BB962C8B-B14F-4D97-AF65-F5344CB8AC3E}">
        <p14:creationId xmlns:p14="http://schemas.microsoft.com/office/powerpoint/2010/main" val="83029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5" y="116632"/>
            <a:ext cx="3605658" cy="1944216"/>
          </a:xfrm>
        </p:spPr>
        <p:txBody>
          <a:bodyPr/>
          <a:lstStyle/>
          <a:p>
            <a:pPr eaLnBrk="1" hangingPunct="1"/>
            <a:r>
              <a:rPr lang="ru-RU" altLang="ru-RU" b="1" dirty="0" smtClean="0">
                <a:solidFill>
                  <a:srgbClr val="000099"/>
                </a:solidFill>
              </a:rPr>
              <a:t>Узнай сказку!</a:t>
            </a:r>
          </a:p>
        </p:txBody>
      </p:sp>
      <p:pic>
        <p:nvPicPr>
          <p:cNvPr id="21507" name="Picture 5" descr="nabor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616" y="0"/>
            <a:ext cx="5110384" cy="6453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144016" y="2420888"/>
            <a:ext cx="3889600" cy="420744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3600" b="1" dirty="0" smtClean="0">
              <a:solidFill>
                <a:srgbClr val="CC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3600" b="1" dirty="0">
              <a:solidFill>
                <a:srgbClr val="CC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3600" b="1" dirty="0" smtClean="0">
              <a:solidFill>
                <a:srgbClr val="CC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3600" b="1" dirty="0">
              <a:solidFill>
                <a:srgbClr val="CC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600" b="1" smtClean="0">
                <a:solidFill>
                  <a:srgbClr val="CC0000"/>
                </a:solidFill>
              </a:rPr>
              <a:t>«</a:t>
            </a:r>
            <a:r>
              <a:rPr lang="ru-RU" altLang="ru-RU" sz="3600" b="1" dirty="0" smtClean="0">
                <a:solidFill>
                  <a:srgbClr val="CC0000"/>
                </a:solidFill>
              </a:rPr>
              <a:t>Теремок»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3600" b="1" dirty="0">
              <a:solidFill>
                <a:srgbClr val="CC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 smtClean="0"/>
              <a:t>Нынче праздник веселый у нас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 smtClean="0"/>
              <a:t>На дворе под гармошку пляс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 smtClean="0"/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 smtClean="0"/>
              <a:t>Мы прогнали медведя в леса.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 smtClean="0"/>
              <a:t>Без хвоста убежала лиса.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2000" b="1" dirty="0" smtClean="0"/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 smtClean="0"/>
              <a:t>Вот какие у нас чудеса!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3600" b="1" dirty="0" smtClean="0">
              <a:solidFill>
                <a:srgbClr val="CC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3600" b="1" dirty="0">
              <a:solidFill>
                <a:srgbClr val="CC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3600" b="1" dirty="0" smtClean="0">
              <a:solidFill>
                <a:srgbClr val="CC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3600" b="1" dirty="0">
              <a:solidFill>
                <a:srgbClr val="CC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3600" b="1" dirty="0" smtClean="0">
              <a:solidFill>
                <a:srgbClr val="CC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3600" b="1" dirty="0">
              <a:solidFill>
                <a:srgbClr val="CC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3600" b="1" dirty="0" smtClean="0">
              <a:solidFill>
                <a:srgbClr val="CC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3600" b="1" dirty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10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88024" y="1052736"/>
            <a:ext cx="4104456" cy="544512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sz="2400" dirty="0"/>
              <a:t>Бим-Бом! Тили - бом!</a:t>
            </a:r>
          </a:p>
          <a:p>
            <a:pPr marL="0" indent="0" eaLnBrk="1" hangingPunct="1">
              <a:buNone/>
            </a:pPr>
            <a:r>
              <a:rPr lang="ru-RU" altLang="ru-RU" sz="2400" dirty="0"/>
              <a:t>На дворе высокий дом!</a:t>
            </a:r>
          </a:p>
          <a:p>
            <a:pPr marL="0" indent="0" eaLnBrk="1" hangingPunct="1">
              <a:buNone/>
            </a:pPr>
            <a:r>
              <a:rPr lang="ru-RU" altLang="ru-RU" sz="2400" dirty="0" err="1"/>
              <a:t>Ставеньки</a:t>
            </a:r>
            <a:r>
              <a:rPr lang="ru-RU" altLang="ru-RU" sz="2400" dirty="0"/>
              <a:t> резные.</a:t>
            </a:r>
          </a:p>
          <a:p>
            <a:pPr marL="0" indent="0" eaLnBrk="1" hangingPunct="1">
              <a:buNone/>
            </a:pPr>
            <a:r>
              <a:rPr lang="ru-RU" altLang="ru-RU" sz="2400" dirty="0"/>
              <a:t>Окна расписные.</a:t>
            </a:r>
          </a:p>
          <a:p>
            <a:pPr marL="0" indent="0" eaLnBrk="1" hangingPunct="1">
              <a:buNone/>
            </a:pPr>
            <a:r>
              <a:rPr lang="ru-RU" altLang="ru-RU" sz="2400" dirty="0"/>
              <a:t>А на </a:t>
            </a:r>
            <a:r>
              <a:rPr lang="ru-RU" altLang="ru-RU" sz="2400" dirty="0" smtClean="0"/>
              <a:t>лестнице ковер </a:t>
            </a:r>
            <a:r>
              <a:rPr lang="ru-RU" altLang="ru-RU" sz="2400" dirty="0"/>
              <a:t>–</a:t>
            </a:r>
          </a:p>
          <a:p>
            <a:pPr marL="0" indent="0" eaLnBrk="1" hangingPunct="1">
              <a:buNone/>
            </a:pPr>
            <a:r>
              <a:rPr lang="ru-RU" altLang="ru-RU" sz="2400" dirty="0"/>
              <a:t>Шитый золотом </a:t>
            </a:r>
            <a:r>
              <a:rPr lang="ru-RU" altLang="ru-RU" sz="2400" dirty="0" smtClean="0"/>
              <a:t>узор</a:t>
            </a:r>
          </a:p>
          <a:p>
            <a:pPr marL="0" indent="0" eaLnBrk="1" hangingPunct="1">
              <a:buNone/>
            </a:pPr>
            <a:r>
              <a:rPr lang="ru-RU" altLang="ru-RU" sz="2400" dirty="0" smtClean="0"/>
              <a:t>По </a:t>
            </a:r>
            <a:r>
              <a:rPr lang="ru-RU" altLang="ru-RU" sz="2400" dirty="0"/>
              <a:t>узорному ковру</a:t>
            </a:r>
          </a:p>
          <a:p>
            <a:pPr marL="0" indent="0" eaLnBrk="1" hangingPunct="1">
              <a:buNone/>
            </a:pPr>
            <a:r>
              <a:rPr lang="ru-RU" altLang="ru-RU" sz="2400" dirty="0"/>
              <a:t>Сходит кошка по - утру</a:t>
            </a:r>
          </a:p>
          <a:p>
            <a:pPr marL="0" indent="0" eaLnBrk="1" hangingPunct="1">
              <a:buNone/>
            </a:pPr>
            <a:r>
              <a:rPr lang="ru-RU" altLang="ru-RU" sz="2400" dirty="0"/>
              <a:t>Про богатый кошкин дом</a:t>
            </a:r>
          </a:p>
          <a:p>
            <a:pPr marL="0" indent="0" eaLnBrk="1" hangingPunct="1">
              <a:buNone/>
            </a:pPr>
            <a:r>
              <a:rPr lang="ru-RU" altLang="ru-RU" sz="2400" dirty="0"/>
              <a:t>Мы и сказку поведем.</a:t>
            </a:r>
          </a:p>
          <a:p>
            <a:pPr marL="0" indent="0" eaLnBrk="1" hangingPunct="1">
              <a:buNone/>
            </a:pPr>
            <a:r>
              <a:rPr lang="ru-RU" altLang="ru-RU" sz="2400" dirty="0"/>
              <a:t>Посиди да погоди –</a:t>
            </a:r>
          </a:p>
          <a:p>
            <a:pPr marL="0" indent="0" eaLnBrk="1" hangingPunct="1">
              <a:buNone/>
            </a:pPr>
            <a:r>
              <a:rPr lang="ru-RU" altLang="ru-RU" sz="2400" dirty="0"/>
              <a:t>Сказка будет </a:t>
            </a:r>
            <a:r>
              <a:rPr lang="ru-RU" altLang="ru-RU" sz="2400" dirty="0" smtClean="0"/>
              <a:t>впереди… </a:t>
            </a:r>
            <a:endParaRPr lang="ru-RU" altLang="ru-RU" sz="2400" dirty="0"/>
          </a:p>
          <a:p>
            <a:pPr marL="0" indent="0" eaLnBrk="1" hangingPunct="1">
              <a:buNone/>
            </a:pPr>
            <a:endParaRPr lang="ru-RU" altLang="ru-RU" sz="2400" dirty="0"/>
          </a:p>
          <a:p>
            <a:pPr eaLnBrk="1" hangingPunct="1"/>
            <a:endParaRPr lang="ru-RU" altLang="ru-RU" dirty="0" smtClean="0"/>
          </a:p>
        </p:txBody>
      </p:sp>
      <p:pic>
        <p:nvPicPr>
          <p:cNvPr id="46085" name="Picture 5" descr="2008030409281739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20" y="1124744"/>
            <a:ext cx="4104456" cy="5445125"/>
          </a:xfrm>
          <a:prstGeom prst="rect">
            <a:avLst/>
          </a:prstGeom>
          <a:noFill/>
          <a:ln w="9525">
            <a:solidFill>
              <a:srgbClr val="00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7" name="Rectangle 8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  <a:noFill/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0099"/>
                </a:solidFill>
              </a:rPr>
              <a:t>Узнай сказку!</a:t>
            </a:r>
          </a:p>
        </p:txBody>
      </p:sp>
    </p:spTree>
    <p:extLst>
      <p:ext uri="{BB962C8B-B14F-4D97-AF65-F5344CB8AC3E}">
        <p14:creationId xmlns:p14="http://schemas.microsoft.com/office/powerpoint/2010/main" val="130723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3" name="Picture 9" descr="80cac32850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37" y="376774"/>
            <a:ext cx="2448272" cy="3494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Picture 7" descr="336463_origin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692696"/>
            <a:ext cx="2591692" cy="3439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274638"/>
            <a:ext cx="6840537" cy="706437"/>
          </a:xfrm>
        </p:spPr>
        <p:txBody>
          <a:bodyPr/>
          <a:lstStyle/>
          <a:p>
            <a:pPr eaLnBrk="1" hangingPunct="1"/>
            <a:r>
              <a:rPr lang="ru-RU" altLang="ru-RU" sz="4000" b="1" smtClean="0">
                <a:solidFill>
                  <a:srgbClr val="000099"/>
                </a:solidFill>
              </a:rPr>
              <a:t>Узнай сказку!</a:t>
            </a:r>
          </a:p>
        </p:txBody>
      </p:sp>
      <p:pic>
        <p:nvPicPr>
          <p:cNvPr id="41989" name="Picture 5" descr="300ba32fc6d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645024"/>
            <a:ext cx="4824413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5" name="Picture 11" descr="Картинка 52 из 2340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052736"/>
            <a:ext cx="3077605" cy="2304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388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938658"/>
            <a:ext cx="2648944" cy="3147640"/>
          </a:xfrm>
          <a:prstGeom prst="rect">
            <a:avLst/>
          </a:prstGeom>
          <a:ln w="228600" cap="sq" cmpd="thickThin">
            <a:solidFill>
              <a:srgbClr val="C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 descr="Картинка 159 из 3065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1188255"/>
            <a:ext cx="1944315" cy="2601107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2" name="Picture 22" descr="Картинка 315 из 3065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2" y="3188111"/>
            <a:ext cx="1906842" cy="2585306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Картинка 258 из 3065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47" y="1111250"/>
            <a:ext cx="1573348" cy="2456385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Картинка 151 из 3065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031" y="333375"/>
            <a:ext cx="1235075" cy="1944688"/>
          </a:xfrm>
          <a:prstGeom prst="rect">
            <a:avLst/>
          </a:prstGeom>
          <a:ln w="38100" cap="sq">
            <a:solidFill>
              <a:srgbClr val="2D0DB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Картинка 155 из 3065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950" y="4638674"/>
            <a:ext cx="1592263" cy="2087563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Картинка 161 из 3065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88913"/>
            <a:ext cx="1580356" cy="1795087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Картинка 176 из 3065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106671"/>
            <a:ext cx="1848576" cy="2540792"/>
          </a:xfrm>
          <a:prstGeom prst="rect">
            <a:avLst/>
          </a:prstGeom>
          <a:ln w="38100" cap="sq">
            <a:solidFill>
              <a:srgbClr val="2D0DB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Картинка 141 из 3065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60350"/>
            <a:ext cx="1498600" cy="1939925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Картинка 275 из 3065">
            <a:hlinkClick r:id="rId19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893" y="4711699"/>
            <a:ext cx="1585912" cy="2014538"/>
          </a:xfrm>
          <a:prstGeom prst="rect">
            <a:avLst/>
          </a:prstGeom>
          <a:ln w="38100" cap="sq">
            <a:solidFill>
              <a:srgbClr val="2D0DB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3" name="Picture 23" descr="3a2ff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594" y="4815360"/>
            <a:ext cx="1536700" cy="1916113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61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2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33CC"/>
                </a:solidFill>
              </a:rPr>
              <a:t>Маршак – сказочник.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mtClean="0"/>
              <a:t>Двенадцать месяцев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/>
              <a:t>Теремок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/>
              <a:t>Кошкин дом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/>
              <a:t>Горя бояться – счастья не видать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/>
              <a:t>Петрушка – иностранец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/>
              <a:t>Умные вещи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/>
              <a:t>Сказка про козла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/>
              <a:t>Волшебная палочка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/>
              <a:t>Золотое колесо...</a:t>
            </a:r>
          </a:p>
        </p:txBody>
      </p:sp>
    </p:spTree>
    <p:extLst>
      <p:ext uri="{BB962C8B-B14F-4D97-AF65-F5344CB8AC3E}">
        <p14:creationId xmlns:p14="http://schemas.microsoft.com/office/powerpoint/2010/main" val="132166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/>
          <p:cNvSpPr>
            <a:spLocks noChangeArrowheads="1"/>
          </p:cNvSpPr>
          <p:nvPr/>
        </p:nvSpPr>
        <p:spPr bwMode="auto">
          <a:xfrm>
            <a:off x="5795963" y="4221163"/>
            <a:ext cx="3095625" cy="863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altLang="ru-RU" sz="2800" b="1" i="1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 dirty="0">
                <a:solidFill>
                  <a:srgbClr val="000000"/>
                </a:solidFill>
              </a:rPr>
              <a:t>Самуил Маршак</a:t>
            </a:r>
            <a:br>
              <a:rPr lang="ru-RU" altLang="ru-RU" sz="2400" b="1" i="1" dirty="0">
                <a:solidFill>
                  <a:srgbClr val="000000"/>
                </a:solidFill>
              </a:rPr>
            </a:br>
            <a:endParaRPr lang="ru-RU" altLang="ru-RU" sz="2400" b="1" i="1" dirty="0">
              <a:solidFill>
                <a:srgbClr val="000000"/>
              </a:solidFill>
            </a:endParaRPr>
          </a:p>
        </p:txBody>
      </p:sp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3563888" y="333375"/>
            <a:ext cx="5112568" cy="6191969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3200" b="1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altLang="ru-RU" sz="3200" b="1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>
                <a:solidFill>
                  <a:srgbClr val="0033CC"/>
                </a:solidFill>
              </a:rPr>
              <a:t>Пожелания друзьям</a:t>
            </a:r>
            <a:br>
              <a:rPr lang="ru-RU" altLang="ru-RU" sz="3200" b="1" dirty="0">
                <a:solidFill>
                  <a:srgbClr val="0033CC"/>
                </a:solidFill>
              </a:rPr>
            </a:br>
            <a:r>
              <a:rPr lang="ru-RU" altLang="ru-RU" dirty="0">
                <a:solidFill>
                  <a:srgbClr val="000000"/>
                </a:solidFill>
              </a:rPr>
              <a:t/>
            </a:r>
            <a:br>
              <a:rPr lang="ru-RU" altLang="ru-RU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Желаю вам цвести, расти,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Копить, крепить здоровье.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Оно для дальнего пути -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Главнейшее условье.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/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Пусть каждый день и каждый час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Вам новое добудет.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Пусть добрым будет ум у вас,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А сердце умным будет.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/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Вам от души желаю я,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Друзья, всего хорошего.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А всё хорошее, друзья,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r>
              <a:rPr lang="ru-RU" altLang="ru-RU" sz="2400" b="1" dirty="0">
                <a:solidFill>
                  <a:srgbClr val="000000"/>
                </a:solidFill>
              </a:rPr>
              <a:t>Дается нам недешево! </a:t>
            </a:r>
            <a:br>
              <a:rPr lang="ru-RU" altLang="ru-RU" sz="2400" b="1" dirty="0">
                <a:solidFill>
                  <a:srgbClr val="000000"/>
                </a:solidFill>
              </a:rPr>
            </a:br>
            <a:endParaRPr lang="ru-RU" altLang="ru-RU" sz="2400" b="1" dirty="0">
              <a:solidFill>
                <a:srgbClr val="000000"/>
              </a:solidFill>
            </a:endParaRPr>
          </a:p>
        </p:txBody>
      </p:sp>
      <p:pic>
        <p:nvPicPr>
          <p:cNvPr id="5122" name="Picture 2" descr="C:\Users\IV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5096"/>
            <a:ext cx="310872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4221164"/>
            <a:ext cx="2892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Самуил Яковлевич Маршак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5934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892480" cy="1584176"/>
          </a:xfrm>
        </p:spPr>
        <p:txBody>
          <a:bodyPr>
            <a:normAutofit fontScale="90000"/>
          </a:bodyPr>
          <a:lstStyle/>
          <a:p>
            <a:pPr marL="342900" lvl="0" indent="-342900" algn="l">
              <a:spcBef>
                <a:spcPts val="0"/>
              </a:spcBef>
            </a:pPr>
            <a:r>
              <a:rPr lang="ru-RU" sz="2700" b="1" i="1" dirty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  <a:t>Работа в парах. </a:t>
            </a:r>
            <a:r>
              <a:rPr lang="ru-RU" sz="2700" b="1" i="1" dirty="0" smtClean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  <a:t>«</a:t>
            </a:r>
            <a:r>
              <a:rPr lang="ru-RU" sz="2700" b="1" i="1" dirty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  <a:t>Верные и неверные утверждения»</a:t>
            </a:r>
            <a:r>
              <a:rPr lang="ru-RU" sz="2700" dirty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  <a:t/>
            </a:r>
            <a:br>
              <a:rPr lang="ru-RU" sz="2700" dirty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</a:br>
            <a:r>
              <a:rPr lang="ru-RU" sz="2700" b="1" i="1" dirty="0">
                <a:solidFill>
                  <a:srgbClr val="FF0000"/>
                </a:solidFill>
                <a:latin typeface="Arial" pitchFamily="34" charset="0"/>
                <a:ea typeface="Times New Roman"/>
                <a:cs typeface="Arial" pitchFamily="34" charset="0"/>
              </a:rPr>
              <a:t>Предлагаю вам поиграть в игру «Верите ли вы…?»</a:t>
            </a:r>
            <a: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1600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2564904"/>
            <a:ext cx="7416823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000" b="1" i="1" dirty="0" smtClean="0">
                <a:latin typeface="Arial" pitchFamily="34" charset="0"/>
                <a:ea typeface="Times New Roman"/>
                <a:cs typeface="Arial" pitchFamily="34" charset="0"/>
              </a:rPr>
              <a:t>Самуил </a:t>
            </a:r>
            <a:r>
              <a:rPr lang="ru-RU" sz="2000" b="1" i="1" dirty="0">
                <a:latin typeface="Arial" pitchFamily="34" charset="0"/>
                <a:ea typeface="Times New Roman"/>
                <a:cs typeface="Arial" pitchFamily="34" charset="0"/>
              </a:rPr>
              <a:t>Яковлевич Маршак  родился 22 октября (3 ноября) 1887 года?</a:t>
            </a:r>
            <a:endParaRPr lang="ru-RU" sz="2000" b="1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000" b="1" i="1" dirty="0">
                <a:latin typeface="Arial" pitchFamily="34" charset="0"/>
                <a:ea typeface="Times New Roman"/>
                <a:cs typeface="Arial" pitchFamily="34" charset="0"/>
              </a:rPr>
              <a:t>Поэт родился в городе Воронеже?</a:t>
            </a:r>
            <a:endParaRPr lang="ru-RU" sz="2000" b="1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000" b="1" i="1" dirty="0">
                <a:latin typeface="Arial" pitchFamily="34" charset="0"/>
                <a:ea typeface="Times New Roman"/>
                <a:cs typeface="Arial" pitchFamily="34" charset="0"/>
              </a:rPr>
              <a:t>Его первые стихи были написаны еще в школьные годы?</a:t>
            </a:r>
            <a:endParaRPr lang="ru-RU" sz="2000" b="1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000" b="1" i="1" dirty="0">
                <a:latin typeface="Arial" pitchFamily="34" charset="0"/>
                <a:ea typeface="Times New Roman"/>
                <a:cs typeface="Arial" pitchFamily="34" charset="0"/>
              </a:rPr>
              <a:t>В 1911 году писатель совершает путешествия на Ближний Восток?</a:t>
            </a:r>
            <a:endParaRPr lang="ru-RU" sz="2000" b="1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000" b="1" i="1" dirty="0">
                <a:latin typeface="Arial" pitchFamily="34" charset="0"/>
                <a:ea typeface="Times New Roman"/>
                <a:cs typeface="Arial" pitchFamily="34" charset="0"/>
              </a:rPr>
              <a:t>Маршак обучался в университете Лондона?</a:t>
            </a:r>
            <a:endParaRPr lang="ru-RU" sz="2000" b="1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000" b="1" i="1" dirty="0">
                <a:latin typeface="Arial" pitchFamily="34" charset="0"/>
                <a:ea typeface="Times New Roman"/>
                <a:cs typeface="Arial" pitchFamily="34" charset="0"/>
              </a:rPr>
              <a:t>Поэт был переводчиком?</a:t>
            </a:r>
            <a:endParaRPr lang="ru-RU" sz="2000" b="1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000" b="1" i="1" dirty="0">
                <a:latin typeface="Arial" pitchFamily="34" charset="0"/>
                <a:ea typeface="Times New Roman"/>
                <a:cs typeface="Arial" pitchFamily="34" charset="0"/>
              </a:rPr>
              <a:t>Он организовал в Краснодаре несколько театров для детей?</a:t>
            </a:r>
            <a:endParaRPr lang="ru-RU" sz="2000" b="1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000" b="1" i="1" dirty="0">
                <a:latin typeface="Arial" pitchFamily="34" charset="0"/>
                <a:ea typeface="Times New Roman"/>
                <a:cs typeface="Arial" pitchFamily="34" charset="0"/>
              </a:rPr>
              <a:t>Похоронили поэта 4 июля 1964 года в Москве, на Новодевичьем кладбище?</a:t>
            </a:r>
            <a:endParaRPr lang="ru-RU" sz="2000" b="1" dirty="0">
              <a:effectLst/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67745" y="1340769"/>
            <a:ext cx="60518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2000" dirty="0">
                <a:solidFill>
                  <a:prstClr val="black"/>
                </a:solidFill>
                <a:latin typeface="Arial" pitchFamily="34" charset="0"/>
                <a:ea typeface="Times New Roman"/>
                <a:cs typeface="Arial" pitchFamily="34" charset="0"/>
              </a:rPr>
              <a:t>Я буду зачитывать вопросы, начинающиеся со слов «Верите ли вы, что…». Вы обсуждаете с соседом ответы и быстро поднимаете руку. Итак, вопросы:</a:t>
            </a:r>
          </a:p>
        </p:txBody>
      </p:sp>
      <p:pic>
        <p:nvPicPr>
          <p:cNvPr id="1026" name="Picture 2" descr="C:\Users\IV\Desktop\i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50" b="100000" l="3456" r="965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0" y="930008"/>
            <a:ext cx="2380881" cy="175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23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Картинка 22 из 13065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2592288" cy="3199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95736" y="476672"/>
            <a:ext cx="6840760" cy="72008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Arial Black" pitchFamily="34" charset="0"/>
              </a:rPr>
              <a:t>Самуил Яковлевич Маршак</a:t>
            </a:r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1484784"/>
            <a:ext cx="6552728" cy="5184576"/>
          </a:xfrm>
        </p:spPr>
        <p:txBody>
          <a:bodyPr>
            <a:normAutofit/>
          </a:bodyPr>
          <a:lstStyle/>
          <a:p>
            <a:pPr algn="just"/>
            <a:r>
              <a:rPr lang="ru-RU" sz="2400" b="0" i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Из биографии С.Я. Маршака Самуил Яковлевич Маршак родился 3 ноября 1887 года в Воронеже. Раннее детство и первые школьные годы будущий писатель провёл в маленьком городке Острогожске Воронежской губернии. Его семья жила небогато, но дружно. Мальчик с детства тянулся к знаниям, к книгам, рано стал писать стихи. Сначала учился в гимназии, потом окончил Лондонский университет. Первые стихотворные книжки писателя появились в 1923 году. Из биографии С.Я. Маршака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516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6372200" cy="936104"/>
          </a:xfrm>
        </p:spPr>
        <p:txBody>
          <a:bodyPr>
            <a:noAutofit/>
          </a:bodyPr>
          <a:lstStyle/>
          <a:p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Памятка </a:t>
            </a:r>
            <a:r>
              <a:rPr lang="ru-RU" sz="36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«Сегодня на уроке я хочу… »: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700809"/>
            <a:ext cx="748883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0"/>
              </a:spcAft>
              <a:buFontTx/>
              <a:buChar char="-"/>
            </a:pPr>
            <a:r>
              <a:rPr lang="ru-RU" sz="2400" i="1" dirty="0" smtClean="0">
                <a:latin typeface="Arial" pitchFamily="34" charset="0"/>
                <a:ea typeface="Times New Roman"/>
                <a:cs typeface="Arial" pitchFamily="34" charset="0"/>
              </a:rPr>
              <a:t>Узнать </a:t>
            </a:r>
            <a:r>
              <a:rPr lang="ru-RU" sz="2400" i="1" dirty="0">
                <a:latin typeface="Arial" pitchFamily="34" charset="0"/>
                <a:ea typeface="Times New Roman"/>
                <a:cs typeface="Arial" pitchFamily="34" charset="0"/>
              </a:rPr>
              <a:t>больше о творчестве </a:t>
            </a:r>
            <a:endParaRPr lang="ru-RU" sz="2400" i="1" dirty="0" smtClean="0">
              <a:latin typeface="Arial" pitchFamily="34" charset="0"/>
              <a:ea typeface="Times New Roman"/>
              <a:cs typeface="Arial" pitchFamily="34" charset="0"/>
            </a:endParaRP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r>
              <a:rPr lang="ru-RU" sz="2400" i="1" dirty="0" smtClean="0">
                <a:latin typeface="Arial" pitchFamily="34" charset="0"/>
                <a:ea typeface="Times New Roman"/>
                <a:cs typeface="Arial" pitchFamily="34" charset="0"/>
              </a:rPr>
              <a:t>С</a:t>
            </a:r>
            <a:r>
              <a:rPr lang="ru-RU" sz="2400" i="1" dirty="0">
                <a:latin typeface="Arial" pitchFamily="34" charset="0"/>
                <a:ea typeface="Times New Roman"/>
                <a:cs typeface="Arial" pitchFamily="34" charset="0"/>
              </a:rPr>
              <a:t>. Я. Маршака</a:t>
            </a:r>
            <a:endParaRPr lang="ru-RU" sz="2400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2400" i="1" dirty="0">
                <a:latin typeface="Arial" pitchFamily="34" charset="0"/>
                <a:ea typeface="Times New Roman"/>
                <a:cs typeface="Arial" pitchFamily="34" charset="0"/>
              </a:rPr>
              <a:t>- Активно поработать.</a:t>
            </a:r>
            <a:endParaRPr lang="ru-RU" sz="2400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2400" i="1" dirty="0">
                <a:latin typeface="Arial" pitchFamily="34" charset="0"/>
                <a:ea typeface="Times New Roman"/>
                <a:cs typeface="Arial" pitchFamily="34" charset="0"/>
              </a:rPr>
              <a:t>- Узнать что-то новое.</a:t>
            </a:r>
            <a:endParaRPr lang="ru-RU" sz="2400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2400" i="1" dirty="0">
                <a:latin typeface="Arial" pitchFamily="34" charset="0"/>
                <a:ea typeface="Times New Roman"/>
                <a:cs typeface="Arial" pitchFamily="34" charset="0"/>
              </a:rPr>
              <a:t>- Поразмышлять о поступках героев.</a:t>
            </a:r>
            <a:endParaRPr lang="ru-RU" sz="2400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2400" i="1" dirty="0">
                <a:latin typeface="Arial" pitchFamily="34" charset="0"/>
                <a:ea typeface="Times New Roman"/>
                <a:cs typeface="Arial" pitchFamily="34" charset="0"/>
              </a:rPr>
              <a:t>- Порадоваться за себя и своих одноклассников.</a:t>
            </a:r>
            <a:endParaRPr lang="ru-RU" sz="2400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2400" i="1" dirty="0">
                <a:latin typeface="Arial" pitchFamily="34" charset="0"/>
                <a:ea typeface="Times New Roman"/>
                <a:cs typeface="Arial" pitchFamily="34" charset="0"/>
              </a:rPr>
              <a:t>- Проявить себя в различных формах работы.</a:t>
            </a:r>
            <a:endParaRPr lang="ru-RU" sz="2400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2400" i="1" dirty="0" smtClean="0">
                <a:latin typeface="Arial" pitchFamily="34" charset="0"/>
                <a:ea typeface="Times New Roman"/>
                <a:cs typeface="Arial" pitchFamily="34" charset="0"/>
              </a:rPr>
              <a:t>-Попробовать </a:t>
            </a:r>
            <a:r>
              <a:rPr lang="ru-RU" sz="2400" i="1" dirty="0">
                <a:latin typeface="Arial" pitchFamily="34" charset="0"/>
                <a:ea typeface="Times New Roman"/>
                <a:cs typeface="Arial" pitchFamily="34" charset="0"/>
              </a:rPr>
              <a:t>при чтении эмоциями и выразительностью речи передать характер героя.</a:t>
            </a:r>
            <a:endParaRPr lang="ru-RU" sz="2400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2400" i="1" dirty="0">
                <a:latin typeface="Arial" pitchFamily="34" charset="0"/>
                <a:ea typeface="Times New Roman"/>
                <a:cs typeface="Arial" pitchFamily="34" charset="0"/>
              </a:rPr>
              <a:t>- Задуматься, почему именно так…, а могло ли быть по - другому.</a:t>
            </a:r>
            <a:endParaRPr lang="ru-RU" sz="2400" dirty="0">
              <a:latin typeface="Arial" pitchFamily="34" charset="0"/>
              <a:ea typeface="Times New Roman"/>
              <a:cs typeface="Arial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2400" i="1" dirty="0">
                <a:latin typeface="Arial" pitchFamily="34" charset="0"/>
                <a:ea typeface="Times New Roman"/>
                <a:cs typeface="Arial" pitchFamily="34" charset="0"/>
              </a:rPr>
              <a:t>- Приобрести новые знания.</a:t>
            </a:r>
            <a:endParaRPr lang="ru-RU" sz="2400" dirty="0">
              <a:effectLst/>
              <a:latin typeface="Arial" pitchFamily="34" charset="0"/>
              <a:ea typeface="Times New Roman"/>
              <a:cs typeface="Arial" pitchFamily="34" charset="0"/>
            </a:endParaRPr>
          </a:p>
        </p:txBody>
      </p:sp>
      <p:pic>
        <p:nvPicPr>
          <p:cNvPr id="2050" name="Picture 2" descr="C:\Users\IV\Desktop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23885"/>
            <a:ext cx="2645007" cy="310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10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IV\Desktop\i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34" y="476670"/>
            <a:ext cx="2368328" cy="3197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IV\Desktop\i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76671"/>
            <a:ext cx="2448272" cy="3197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IV\Desktop\i (6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5310" y="476671"/>
            <a:ext cx="2538208" cy="3197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IV\Desktop\i (3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34399"/>
            <a:ext cx="4067175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IV\Desktop\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62496"/>
            <a:ext cx="4158208" cy="2702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328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ChangeArrowheads="1"/>
          </p:cNvSpPr>
          <p:nvPr/>
        </p:nvSpPr>
        <p:spPr bwMode="auto">
          <a:xfrm>
            <a:off x="4716016" y="548680"/>
            <a:ext cx="3959671" cy="583264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altLang="ru-RU" sz="2800" b="1" dirty="0">
                <a:solidFill>
                  <a:srgbClr val="000000"/>
                </a:solidFill>
              </a:rPr>
              <a:t>Где обедал, воробей?</a:t>
            </a:r>
            <a:br>
              <a:rPr lang="ru-RU" altLang="ru-RU" sz="2800" b="1" dirty="0">
                <a:solidFill>
                  <a:srgbClr val="000000"/>
                </a:solidFill>
              </a:rPr>
            </a:br>
            <a:r>
              <a:rPr lang="ru-RU" altLang="ru-RU" sz="2800" b="1" dirty="0">
                <a:solidFill>
                  <a:srgbClr val="000000"/>
                </a:solidFill>
              </a:rPr>
              <a:t>- В зоопарке у зверей.</a:t>
            </a:r>
            <a:br>
              <a:rPr lang="ru-RU" altLang="ru-RU" sz="2800" b="1" dirty="0">
                <a:solidFill>
                  <a:srgbClr val="000000"/>
                </a:solidFill>
              </a:rPr>
            </a:br>
            <a:r>
              <a:rPr lang="ru-RU" altLang="ru-RU" sz="2800" b="1" dirty="0">
                <a:solidFill>
                  <a:srgbClr val="000000"/>
                </a:solidFill>
              </a:rPr>
              <a:t/>
            </a:r>
            <a:br>
              <a:rPr lang="ru-RU" altLang="ru-RU" sz="2800" b="1" dirty="0">
                <a:solidFill>
                  <a:srgbClr val="000000"/>
                </a:solidFill>
              </a:rPr>
            </a:br>
            <a:r>
              <a:rPr lang="ru-RU" altLang="ru-RU" sz="2800" b="1" dirty="0">
                <a:solidFill>
                  <a:srgbClr val="000000"/>
                </a:solidFill>
              </a:rPr>
              <a:t>- Пообедал я сперва</a:t>
            </a:r>
            <a:br>
              <a:rPr lang="ru-RU" altLang="ru-RU" sz="2800" b="1" dirty="0">
                <a:solidFill>
                  <a:srgbClr val="000000"/>
                </a:solidFill>
              </a:rPr>
            </a:br>
            <a:r>
              <a:rPr lang="ru-RU" altLang="ru-RU" sz="2800" b="1" dirty="0">
                <a:solidFill>
                  <a:srgbClr val="000000"/>
                </a:solidFill>
              </a:rPr>
              <a:t>За </a:t>
            </a:r>
            <a:r>
              <a:rPr lang="ru-RU" altLang="ru-RU" sz="2800" b="1" dirty="0" err="1">
                <a:solidFill>
                  <a:srgbClr val="000000"/>
                </a:solidFill>
              </a:rPr>
              <a:t>решеткою</a:t>
            </a:r>
            <a:r>
              <a:rPr lang="ru-RU" altLang="ru-RU" sz="2800" b="1" dirty="0">
                <a:solidFill>
                  <a:srgbClr val="000000"/>
                </a:solidFill>
              </a:rPr>
              <a:t> у льва.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rgbClr val="000000"/>
                </a:solidFill>
              </a:rPr>
              <a:t/>
            </a:r>
            <a:br>
              <a:rPr lang="ru-RU" altLang="ru-RU" sz="2800" b="1" dirty="0">
                <a:solidFill>
                  <a:srgbClr val="000000"/>
                </a:solidFill>
              </a:rPr>
            </a:br>
            <a:r>
              <a:rPr lang="ru-RU" altLang="ru-RU" sz="2800" b="1" dirty="0">
                <a:solidFill>
                  <a:srgbClr val="000000"/>
                </a:solidFill>
              </a:rPr>
              <a:t>- Подкрепился у лисицы,</a:t>
            </a:r>
            <a:br>
              <a:rPr lang="ru-RU" altLang="ru-RU" sz="2800" b="1" dirty="0">
                <a:solidFill>
                  <a:srgbClr val="000000"/>
                </a:solidFill>
              </a:rPr>
            </a:br>
            <a:r>
              <a:rPr lang="ru-RU" altLang="ru-RU" sz="2800" b="1" dirty="0">
                <a:solidFill>
                  <a:srgbClr val="000000"/>
                </a:solidFill>
              </a:rPr>
              <a:t>У моржа попил водицы...</a:t>
            </a:r>
            <a:br>
              <a:rPr lang="ru-RU" altLang="ru-RU" sz="2800" b="1" dirty="0">
                <a:solidFill>
                  <a:srgbClr val="000000"/>
                </a:solidFill>
              </a:rPr>
            </a:br>
            <a:endParaRPr lang="ru-RU" altLang="ru-RU" sz="2800" b="1" dirty="0">
              <a:solidFill>
                <a:srgbClr val="000000"/>
              </a:solidFill>
            </a:endParaRPr>
          </a:p>
        </p:txBody>
      </p:sp>
      <p:pic>
        <p:nvPicPr>
          <p:cNvPr id="12291" name="Picture 7" descr="1857140_Gde_obedal_vorobej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21" y="260648"/>
            <a:ext cx="4154783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C:\Users\IV\Desktop\kniga_detki_v_kletke_marshak_s.ya_pervye_knizhki_kartinki_1609224598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9455">
            <a:off x="2284273" y="4318689"/>
            <a:ext cx="2189733" cy="2192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522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651500" y="836613"/>
            <a:ext cx="3035300" cy="581025"/>
          </a:xfrm>
        </p:spPr>
        <p:txBody>
          <a:bodyPr/>
          <a:lstStyle/>
          <a:p>
            <a:pPr eaLnBrk="1" hangingPunct="1"/>
            <a:endParaRPr lang="ru-RU" altLang="ru-RU" sz="4000" dirty="0" smtClean="0"/>
          </a:p>
        </p:txBody>
      </p:sp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116012" y="260350"/>
            <a:ext cx="7632701" cy="8651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i="1" dirty="0">
                <a:solidFill>
                  <a:srgbClr val="000099"/>
                </a:solidFill>
              </a:rPr>
              <a:t>Вот какой рассеянный</a:t>
            </a:r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4499992" y="1125538"/>
            <a:ext cx="4248721" cy="52562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>
                <a:solidFill>
                  <a:srgbClr val="000000"/>
                </a:solidFill>
              </a:rPr>
              <a:t>Жил человек рассеянный</a:t>
            </a:r>
            <a:br>
              <a:rPr lang="ru-RU" altLang="ru-RU" sz="2800" b="1" dirty="0">
                <a:solidFill>
                  <a:srgbClr val="000000"/>
                </a:solidFill>
              </a:rPr>
            </a:br>
            <a:r>
              <a:rPr lang="ru-RU" altLang="ru-RU" sz="2800" b="1" dirty="0">
                <a:solidFill>
                  <a:srgbClr val="000000"/>
                </a:solidFill>
              </a:rPr>
              <a:t>На улице </a:t>
            </a:r>
            <a:r>
              <a:rPr lang="ru-RU" altLang="ru-RU" sz="2800" b="1" dirty="0" err="1">
                <a:solidFill>
                  <a:srgbClr val="000000"/>
                </a:solidFill>
              </a:rPr>
              <a:t>Бассейной</a:t>
            </a:r>
            <a:r>
              <a:rPr lang="ru-RU" altLang="ru-RU" sz="2800" b="1" dirty="0">
                <a:solidFill>
                  <a:srgbClr val="000000"/>
                </a:solidFill>
              </a:rPr>
              <a:t>.</a:t>
            </a:r>
            <a:br>
              <a:rPr lang="ru-RU" altLang="ru-RU" sz="2800" b="1" dirty="0">
                <a:solidFill>
                  <a:srgbClr val="000000"/>
                </a:solidFill>
              </a:rPr>
            </a:br>
            <a:r>
              <a:rPr lang="ru-RU" altLang="ru-RU" sz="2800" b="1" dirty="0">
                <a:solidFill>
                  <a:srgbClr val="000000"/>
                </a:solidFill>
              </a:rPr>
              <a:t>Сел он утром на кровать,</a:t>
            </a:r>
            <a:br>
              <a:rPr lang="ru-RU" altLang="ru-RU" sz="2800" b="1" dirty="0">
                <a:solidFill>
                  <a:srgbClr val="000000"/>
                </a:solidFill>
              </a:rPr>
            </a:br>
            <a:r>
              <a:rPr lang="ru-RU" altLang="ru-RU" sz="2800" b="1" dirty="0">
                <a:solidFill>
                  <a:srgbClr val="000000"/>
                </a:solidFill>
              </a:rPr>
              <a:t>Стал рубашку надевать,</a:t>
            </a:r>
            <a:br>
              <a:rPr lang="ru-RU" altLang="ru-RU" sz="2800" b="1" dirty="0">
                <a:solidFill>
                  <a:srgbClr val="000000"/>
                </a:solidFill>
              </a:rPr>
            </a:br>
            <a:r>
              <a:rPr lang="ru-RU" altLang="ru-RU" sz="2800" b="1" dirty="0">
                <a:solidFill>
                  <a:srgbClr val="000000"/>
                </a:solidFill>
              </a:rPr>
              <a:t>В рукава просунул руки -</a:t>
            </a:r>
            <a:br>
              <a:rPr lang="ru-RU" altLang="ru-RU" sz="2800" b="1" dirty="0">
                <a:solidFill>
                  <a:srgbClr val="000000"/>
                </a:solidFill>
              </a:rPr>
            </a:br>
            <a:r>
              <a:rPr lang="ru-RU" altLang="ru-RU" sz="2800" b="1" dirty="0">
                <a:solidFill>
                  <a:srgbClr val="000000"/>
                </a:solidFill>
              </a:rPr>
              <a:t>Оказалось, это брюки.</a:t>
            </a:r>
            <a:br>
              <a:rPr lang="ru-RU" altLang="ru-RU" sz="2800" b="1" dirty="0">
                <a:solidFill>
                  <a:srgbClr val="000000"/>
                </a:solidFill>
              </a:rPr>
            </a:br>
            <a:r>
              <a:rPr lang="ru-RU" altLang="ru-RU" sz="2800" b="1" dirty="0">
                <a:solidFill>
                  <a:srgbClr val="000000"/>
                </a:solidFill>
              </a:rPr>
              <a:t>Вот какой рассеянный</a:t>
            </a:r>
            <a:br>
              <a:rPr lang="ru-RU" altLang="ru-RU" sz="2800" b="1" dirty="0">
                <a:solidFill>
                  <a:srgbClr val="000000"/>
                </a:solidFill>
              </a:rPr>
            </a:br>
            <a:r>
              <a:rPr lang="ru-RU" altLang="ru-RU" sz="2800" b="1" dirty="0">
                <a:solidFill>
                  <a:srgbClr val="000000"/>
                </a:solidFill>
              </a:rPr>
              <a:t>С улицы </a:t>
            </a:r>
            <a:r>
              <a:rPr lang="ru-RU" altLang="ru-RU" sz="2800" b="1" dirty="0" err="1">
                <a:solidFill>
                  <a:srgbClr val="000000"/>
                </a:solidFill>
              </a:rPr>
              <a:t>Бассейной</a:t>
            </a:r>
            <a:r>
              <a:rPr lang="ru-RU" altLang="ru-RU" sz="2800" b="1" dirty="0">
                <a:solidFill>
                  <a:srgbClr val="000000"/>
                </a:solidFill>
              </a:rPr>
              <a:t>!</a:t>
            </a:r>
            <a:br>
              <a:rPr lang="ru-RU" altLang="ru-RU" sz="2800" b="1" dirty="0">
                <a:solidFill>
                  <a:srgbClr val="000000"/>
                </a:solidFill>
              </a:rPr>
            </a:br>
            <a:endParaRPr lang="ru-RU" altLang="ru-RU" sz="2800" b="1" dirty="0">
              <a:solidFill>
                <a:srgbClr val="000000"/>
              </a:solidFill>
            </a:endParaRPr>
          </a:p>
        </p:txBody>
      </p:sp>
      <p:pic>
        <p:nvPicPr>
          <p:cNvPr id="13317" name="Picture 8" descr="imgu38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49" y="908050"/>
            <a:ext cx="4047251" cy="5257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579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3644900"/>
            <a:ext cx="4752975" cy="29527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>
                <a:solidFill>
                  <a:srgbClr val="000000"/>
                </a:solidFill>
              </a:rPr>
              <a:t/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Кто стучится в дверь ко мне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С толстой сумкой на ремне,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С цифрой "5" на медной бляшке,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В синей форменной фуражке?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Это он,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Это он,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Ленинградский почтальон.</a:t>
            </a:r>
            <a:br>
              <a:rPr lang="ru-RU" altLang="ru-RU" sz="2400" b="1">
                <a:solidFill>
                  <a:srgbClr val="000000"/>
                </a:solidFill>
              </a:rPr>
            </a:br>
            <a:endParaRPr lang="ru-RU" altLang="ru-RU" sz="2400" b="1">
              <a:solidFill>
                <a:srgbClr val="000000"/>
              </a:solidFill>
            </a:endParaRPr>
          </a:p>
        </p:txBody>
      </p:sp>
      <p:pic>
        <p:nvPicPr>
          <p:cNvPr id="15363" name="Picture 6" descr="Картинка 73 из 6443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3532188"/>
            <a:ext cx="3297238" cy="29527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5364" name="Picture 8" descr="img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88913"/>
            <a:ext cx="2697163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9"/>
          <p:cNvSpPr>
            <a:spLocks noChangeArrowheads="1"/>
          </p:cNvSpPr>
          <p:nvPr/>
        </p:nvSpPr>
        <p:spPr bwMode="auto">
          <a:xfrm>
            <a:off x="4500563" y="260350"/>
            <a:ext cx="4391025" cy="33131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>
                <a:solidFill>
                  <a:srgbClr val="000000"/>
                </a:solidFill>
              </a:rPr>
              <a:t>У него сегодня много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Писем в сумке на боку,-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Из Ташкента, Таганрога,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Из Тамбова и Баку.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В семь часов он начал дело,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В десять сумка похудела,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А к двенадцати часам</a:t>
            </a:r>
            <a:br>
              <a:rPr lang="ru-RU" altLang="ru-RU" sz="2400" b="1">
                <a:solidFill>
                  <a:srgbClr val="000000"/>
                </a:solidFill>
              </a:rPr>
            </a:br>
            <a:r>
              <a:rPr lang="ru-RU" altLang="ru-RU" sz="2400" b="1">
                <a:solidFill>
                  <a:srgbClr val="000000"/>
                </a:solidFill>
              </a:rPr>
              <a:t>Всё разнёс по адресам... </a:t>
            </a:r>
          </a:p>
        </p:txBody>
      </p:sp>
    </p:spTree>
    <p:extLst>
      <p:ext uri="{BB962C8B-B14F-4D97-AF65-F5344CB8AC3E}">
        <p14:creationId xmlns:p14="http://schemas.microsoft.com/office/powerpoint/2010/main" val="411266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8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9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614</Words>
  <Application>Microsoft Office PowerPoint</Application>
  <PresentationFormat>Экран (4:3)</PresentationFormat>
  <Paragraphs>125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16</vt:i4>
      </vt:variant>
      <vt:variant>
        <vt:lpstr>Заголовки слайдов</vt:lpstr>
      </vt:variant>
      <vt:variant>
        <vt:i4>21</vt:i4>
      </vt:variant>
    </vt:vector>
  </HeadingPairs>
  <TitlesOfParts>
    <vt:vector size="37" baseType="lpstr"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5_Оформление по умолчанию</vt:lpstr>
      <vt:lpstr>6_Оформление по умолчанию</vt:lpstr>
      <vt:lpstr>7_Оформление по умолчанию</vt:lpstr>
      <vt:lpstr>8_Оформление по умолчанию</vt:lpstr>
      <vt:lpstr>9_Оформление по умолчанию</vt:lpstr>
      <vt:lpstr>10_Оформление по умолчанию</vt:lpstr>
      <vt:lpstr>Тема Office</vt:lpstr>
      <vt:lpstr>11_Оформление по умолчанию</vt:lpstr>
      <vt:lpstr>13_Оформление по умолчанию</vt:lpstr>
      <vt:lpstr>14_Оформление по умолчанию</vt:lpstr>
      <vt:lpstr>Оформление по умолчанию</vt:lpstr>
      <vt:lpstr>12_Оформление по умолчанию</vt:lpstr>
      <vt:lpstr> Тема: Литературная игра - коучинг.  «Пусть же крепнет с каждым годом дружба книги и ребят»… Творчество С. Я. Маршак </vt:lpstr>
      <vt:lpstr>Презентация PowerPoint</vt:lpstr>
      <vt:lpstr>Работа в парах. «Верные и неверные утверждения» Предлагаю вам поиграть в игру «Верите ли вы…?» </vt:lpstr>
      <vt:lpstr>Самуил Яковлевич Маршак</vt:lpstr>
      <vt:lpstr>  Памятка «Сегодня на уроке я хочу… »: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Робин-Бобин  </vt:lpstr>
      <vt:lpstr>Презентация PowerPoint</vt:lpstr>
      <vt:lpstr>Презентация PowerPoint</vt:lpstr>
      <vt:lpstr>Презентация PowerPoint</vt:lpstr>
      <vt:lpstr>Маршак - переводчик</vt:lpstr>
      <vt:lpstr>Узнай сказку!</vt:lpstr>
      <vt:lpstr>Узнай сказку!</vt:lpstr>
      <vt:lpstr>Узнай сказку!</vt:lpstr>
      <vt:lpstr>Маршак – сказочник.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Литературная игра - коучинг. «Пусть же крепнет с каждым годом дружба книги и ребят»</dc:title>
  <dc:creator>IV</dc:creator>
  <cp:lastModifiedBy>IV</cp:lastModifiedBy>
  <cp:revision>27</cp:revision>
  <dcterms:created xsi:type="dcterms:W3CDTF">2021-10-10T13:20:13Z</dcterms:created>
  <dcterms:modified xsi:type="dcterms:W3CDTF">2021-11-15T17:41:26Z</dcterms:modified>
</cp:coreProperties>
</file>