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5" r:id="rId1"/>
    <p:sldMasterId id="2147483836" r:id="rId2"/>
  </p:sldMasterIdLst>
  <p:sldIdLst>
    <p:sldId id="256" r:id="rId3"/>
    <p:sldId id="465" r:id="rId4"/>
    <p:sldId id="459" r:id="rId5"/>
    <p:sldId id="469" r:id="rId6"/>
    <p:sldId id="461" r:id="rId7"/>
    <p:sldId id="462" r:id="rId8"/>
    <p:sldId id="470" r:id="rId9"/>
    <p:sldId id="497" r:id="rId10"/>
    <p:sldId id="483" r:id="rId11"/>
    <p:sldId id="484" r:id="rId12"/>
    <p:sldId id="493" r:id="rId13"/>
    <p:sldId id="476" r:id="rId14"/>
    <p:sldId id="472" r:id="rId15"/>
    <p:sldId id="488" r:id="rId16"/>
    <p:sldId id="473" r:id="rId17"/>
    <p:sldId id="494" r:id="rId18"/>
    <p:sldId id="489" r:id="rId19"/>
    <p:sldId id="492" r:id="rId20"/>
    <p:sldId id="495" r:id="rId21"/>
    <p:sldId id="475" r:id="rId22"/>
    <p:sldId id="485" r:id="rId23"/>
    <p:sldId id="486" r:id="rId24"/>
    <p:sldId id="430" r:id="rId25"/>
    <p:sldId id="448" r:id="rId26"/>
    <p:sldId id="482" r:id="rId27"/>
    <p:sldId id="503" r:id="rId28"/>
    <p:sldId id="477" r:id="rId29"/>
    <p:sldId id="478" r:id="rId30"/>
    <p:sldId id="480" r:id="rId31"/>
    <p:sldId id="481" r:id="rId32"/>
    <p:sldId id="425" r:id="rId33"/>
    <p:sldId id="499" r:id="rId34"/>
    <p:sldId id="449" r:id="rId35"/>
    <p:sldId id="504" r:id="rId36"/>
    <p:sldId id="501" r:id="rId37"/>
    <p:sldId id="446" r:id="rId38"/>
    <p:sldId id="439" r:id="rId39"/>
    <p:sldId id="498" r:id="rId40"/>
    <p:sldId id="436" r:id="rId41"/>
    <p:sldId id="463" r:id="rId42"/>
    <p:sldId id="466" r:id="rId43"/>
    <p:sldId id="505" r:id="rId4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33"/>
    <a:srgbClr val="FFFFCC"/>
    <a:srgbClr val="BEE395"/>
    <a:srgbClr val="FF6161"/>
    <a:srgbClr val="FFCC99"/>
    <a:srgbClr val="6F334D"/>
    <a:srgbClr val="FFFFFF"/>
    <a:srgbClr val="DDDDDD"/>
    <a:srgbClr val="FFBDBD"/>
    <a:srgbClr val="FFFF7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64" autoAdjust="0"/>
    <p:restoredTop sz="74910" autoAdjust="0"/>
  </p:normalViewPr>
  <p:slideViewPr>
    <p:cSldViewPr>
      <p:cViewPr>
        <p:scale>
          <a:sx n="67" d="100"/>
          <a:sy n="67" d="100"/>
        </p:scale>
        <p:origin x="-1338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27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E6F9B8CD-342D-4579-98EC-A8FD6B7370E1}" type="datetimeFigureOut">
              <a:rPr lang="en-US" smtClean="0"/>
              <a:pPr/>
              <a:t>10/6/2021</a:t>
            </a:fld>
            <a:endParaRPr lang="en-US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2BBB5E19-F10A-4C2F-BF6F-11C513378A2E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9B8CD-342D-4579-98EC-A8FD6B7370E1}" type="datetimeFigureOut">
              <a:rPr lang="en-US" smtClean="0"/>
              <a:pPr/>
              <a:t>10/6/2021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5E19-F10A-4C2F-BF6F-11C513378A2E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9B8CD-342D-4579-98EC-A8FD6B7370E1}" type="datetimeFigureOut">
              <a:rPr lang="en-US" smtClean="0"/>
              <a:pPr/>
              <a:t>10/6/2021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5E19-F10A-4C2F-BF6F-11C513378A2E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4282475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4282475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4282475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4282475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4282475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4282475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4282475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4282475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 algn="r" eaLnBrk="1" latinLnBrk="0" hangingPunct="1"/>
            <a:fld id="{E6F9B8CD-342D-4579-98EC-A8FD6B7370E1}" type="datetimeFigureOut">
              <a:rPr lang="en-US" smtClean="0"/>
              <a:pPr algn="r" eaLnBrk="1" latinLnBrk="0" hangingPunct="1"/>
              <a:t>10/6/2021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 algn="ctr" eaLnBrk="1" latinLnBrk="0" hangingPunct="1"/>
            <a:fld id="{2BBB5E19-F10A-4C2F-BF6F-11C513378A2E}" type="slidenum">
              <a:rPr kumimoji="0" lang="en-US" smtClean="0"/>
              <a:pPr algn="ctr" eaLnBrk="1" latinLnBrk="0" hangingPunct="1"/>
              <a:t>‹#›</a:t>
            </a:fld>
            <a:endParaRPr kumimoji="0"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4282475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4282475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85800" y="152400"/>
            <a:ext cx="7696200" cy="5334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A0F126FD-0F34-4B20-9D66-7CD99C4A281F}" type="datetimeFigureOut">
              <a:rPr lang="ru-RU"/>
              <a:pPr/>
              <a:t>06.10.2021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036A0C1-1506-4190-AD9B-4401FE0158B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282475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9B8CD-342D-4579-98EC-A8FD6B7370E1}" type="datetimeFigureOut">
              <a:rPr lang="en-US" smtClean="0"/>
              <a:pPr/>
              <a:t>10/6/2021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5E19-F10A-4C2F-BF6F-11C513378A2E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 eaLnBrk="1" latinLnBrk="0" hangingPunct="1"/>
            <a:fld id="{E6F9B8CD-342D-4579-98EC-A8FD6B7370E1}" type="datetimeFigureOut">
              <a:rPr lang="en-US" smtClean="0"/>
              <a:pPr algn="r" eaLnBrk="1" latinLnBrk="0" hangingPunct="1"/>
              <a:t>10/6/2021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eaLnBrk="1" latinLnBrk="0" hangingPunct="1"/>
            <a:fld id="{2BBB5E19-F10A-4C2F-BF6F-11C513378A2E}" type="slidenum">
              <a:rPr kumimoji="0" lang="en-US" smtClean="0"/>
              <a:pPr algn="ctr"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9B8CD-342D-4579-98EC-A8FD6B7370E1}" type="datetimeFigureOut">
              <a:rPr lang="en-US" smtClean="0"/>
              <a:pPr/>
              <a:t>10/6/2021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5E19-F10A-4C2F-BF6F-11C513378A2E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9B8CD-342D-4579-98EC-A8FD6B7370E1}" type="datetimeFigureOut">
              <a:rPr lang="en-US" smtClean="0"/>
              <a:pPr/>
              <a:t>10/6/2021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5E19-F10A-4C2F-BF6F-11C513378A2E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9B8CD-342D-4579-98EC-A8FD6B7370E1}" type="datetimeFigureOut">
              <a:rPr lang="en-US" smtClean="0"/>
              <a:pPr/>
              <a:t>10/6/2021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5E19-F10A-4C2F-BF6F-11C513378A2E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 eaLnBrk="1" latinLnBrk="0" hangingPunct="1"/>
            <a:fld id="{E6F9B8CD-342D-4579-98EC-A8FD6B7370E1}" type="datetimeFigureOut">
              <a:rPr lang="en-US" smtClean="0"/>
              <a:pPr algn="r" eaLnBrk="1" latinLnBrk="0" hangingPunct="1"/>
              <a:t>10/6/2021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eaLnBrk="1" latinLnBrk="0" hangingPunct="1"/>
            <a:fld id="{2BBB5E19-F10A-4C2F-BF6F-11C513378A2E}" type="slidenum">
              <a:rPr kumimoji="0" lang="en-US" smtClean="0"/>
              <a:pPr algn="ctr"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E6F9B8CD-342D-4579-98EC-A8FD6B7370E1}" type="datetimeFigureOut">
              <a:rPr lang="en-US" smtClean="0"/>
              <a:pPr/>
              <a:t>10/6/2021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2BBB5E19-F10A-4C2F-BF6F-11C513378A2E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9B8CD-342D-4579-98EC-A8FD6B7370E1}" type="datetimeFigureOut">
              <a:rPr lang="en-US" smtClean="0"/>
              <a:pPr/>
              <a:t>10/6/2021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5E19-F10A-4C2F-BF6F-11C513378A2E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 eaLnBrk="1" latinLnBrk="0" hangingPunct="1"/>
            <a:fld id="{E6F9B8CD-342D-4579-98EC-A8FD6B7370E1}" type="datetimeFigureOut">
              <a:rPr lang="en-US" smtClean="0"/>
              <a:pPr algn="r" eaLnBrk="1" latinLnBrk="0" hangingPunct="1"/>
              <a:t>10/6/2021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eaLnBrk="1" latinLnBrk="0" hangingPunct="1"/>
            <a:fld id="{2BBB5E19-F10A-4C2F-BF6F-11C513378A2E}" type="slidenum">
              <a:rPr kumimoji="0" lang="en-US" smtClean="0"/>
              <a:pPr algn="ctr"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 eaLnBrk="1" latinLnBrk="0" hangingPunct="1"/>
            <a:fld id="{E6F9B8CD-342D-4579-98EC-A8FD6B7370E1}" type="datetimeFigureOut">
              <a:rPr lang="en-US" smtClean="0"/>
              <a:pPr algn="r" eaLnBrk="1" latinLnBrk="0" hangingPunct="1"/>
              <a:t>10/6/2021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eaLnBrk="1" latinLnBrk="0" hangingPunct="1"/>
            <a:fld id="{2BBB5E19-F10A-4C2F-BF6F-11C513378A2E}" type="slidenum">
              <a:rPr kumimoji="0" lang="en-US" smtClean="0"/>
              <a:pPr algn="ctr"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9B8CD-342D-4579-98EC-A8FD6B7370E1}" type="datetimeFigureOut">
              <a:rPr lang="en-US" smtClean="0"/>
              <a:pPr/>
              <a:t>10/6/2021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5E19-F10A-4C2F-BF6F-11C513378A2E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9B8CD-342D-4579-98EC-A8FD6B7370E1}" type="datetimeFigureOut">
              <a:rPr lang="en-US" smtClean="0"/>
              <a:pPr/>
              <a:t>10/6/2021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5E19-F10A-4C2F-BF6F-11C513378A2E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9B8CD-342D-4579-98EC-A8FD6B7370E1}" type="datetimeFigureOut">
              <a:rPr lang="en-US" smtClean="0"/>
              <a:pPr/>
              <a:t>10/6/2021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5E19-F10A-4C2F-BF6F-11C513378A2E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9B8CD-342D-4579-98EC-A8FD6B7370E1}" type="datetimeFigureOut">
              <a:rPr lang="en-US" smtClean="0"/>
              <a:pPr/>
              <a:t>10/6/2021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5E19-F10A-4C2F-BF6F-11C513378A2E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algn="r" eaLnBrk="1" latinLnBrk="0" hangingPunct="1"/>
            <a:fld id="{E6F9B8CD-342D-4579-98EC-A8FD6B7370E1}" type="datetimeFigureOut">
              <a:rPr lang="en-US" smtClean="0"/>
              <a:pPr algn="r" eaLnBrk="1" latinLnBrk="0" hangingPunct="1"/>
              <a:t>10/6/2021</a:t>
            </a:fld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algn="ctr" eaLnBrk="1" latinLnBrk="0" hangingPunct="1"/>
            <a:fld id="{2BBB5E19-F10A-4C2F-BF6F-11C513378A2E}" type="slidenum">
              <a:rPr kumimoji="0" lang="en-US" smtClean="0"/>
              <a:pPr algn="ctr" eaLnBrk="1" latinLnBrk="0" hangingPunct="1"/>
              <a:t>‹#›</a:t>
            </a:fld>
            <a:endParaRPr kumimoji="0"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9B8CD-342D-4579-98EC-A8FD6B7370E1}" type="datetimeFigureOut">
              <a:rPr lang="en-US" smtClean="0"/>
              <a:pPr/>
              <a:t>10/6/2021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5E19-F10A-4C2F-BF6F-11C513378A2E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 algn="r" eaLnBrk="1" latinLnBrk="0" hangingPunct="1"/>
            <a:fld id="{E6F9B8CD-342D-4579-98EC-A8FD6B7370E1}" type="datetimeFigureOut">
              <a:rPr lang="en-US" smtClean="0"/>
              <a:pPr algn="r" eaLnBrk="1" latinLnBrk="0" hangingPunct="1"/>
              <a:t>10/6/2021</a:t>
            </a:fld>
            <a:endParaRPr lang="en-US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 algn="ctr" eaLnBrk="1" latinLnBrk="0" hangingPunct="1"/>
            <a:fld id="{2BBB5E19-F10A-4C2F-BF6F-11C513378A2E}" type="slidenum">
              <a:rPr kumimoji="0" lang="en-US" smtClean="0"/>
              <a:pPr algn="ctr" eaLnBrk="1" latinLnBrk="0" hangingPunct="1"/>
              <a:t>‹#›</a:t>
            </a:fld>
            <a:endParaRPr kumimoji="0" lang="en-US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algn="r" eaLnBrk="1" latinLnBrk="0" hangingPunct="1"/>
            <a:fld id="{E6F9B8CD-342D-4579-98EC-A8FD6B7370E1}" type="datetimeFigureOut">
              <a:rPr lang="en-US" smtClean="0"/>
              <a:pPr algn="r" eaLnBrk="1" latinLnBrk="0" hangingPunct="1"/>
              <a:t>10/6/2021</a:t>
            </a:fld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algn="ctr" eaLnBrk="1" latinLnBrk="0" hangingPunct="1"/>
            <a:fld id="{2BBB5E19-F10A-4C2F-BF6F-11C513378A2E}" type="slidenum">
              <a:rPr kumimoji="0" lang="en-US" smtClean="0"/>
              <a:pPr algn="ctr" eaLnBrk="1" latinLnBrk="0" hangingPunct="1"/>
              <a:t>‹#›</a:t>
            </a:fld>
            <a:endParaRPr kumimoji="0"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 algn="r" eaLnBrk="1" latinLnBrk="0" hangingPunct="1"/>
            <a:fld id="{E6F9B8CD-342D-4579-98EC-A8FD6B7370E1}" type="datetimeFigureOut">
              <a:rPr lang="en-US" smtClean="0"/>
              <a:pPr algn="r" eaLnBrk="1" latinLnBrk="0" hangingPunct="1"/>
              <a:t>10/6/2021</a:t>
            </a:fld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 algn="l" eaLnBrk="1" latinLnBrk="0" hangingPunct="1"/>
            <a:endParaRPr kumimoji="0" lang="en-US" dirty="0">
              <a:solidFill>
                <a:schemeClr val="tx2"/>
              </a:solidFill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 algn="ctr" eaLnBrk="1" latinLnBrk="0" hangingPunct="1"/>
            <a:fld id="{2BBB5E19-F10A-4C2F-BF6F-11C513378A2E}" type="slidenum">
              <a:rPr kumimoji="0" lang="en-US" smtClean="0"/>
              <a:pPr algn="ctr" eaLnBrk="1" latinLnBrk="0" hangingPunct="1"/>
              <a:t>‹#›</a:t>
            </a:fld>
            <a:endParaRPr kumimoji="0" lang="en-US" sz="1400" b="1" dirty="0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  <p:sldLayoutId id="2147483807" r:id="rId12"/>
    <p:sldLayoutId id="2147483809" r:id="rId13"/>
    <p:sldLayoutId id="2147483810" r:id="rId14"/>
    <p:sldLayoutId id="2147483811" r:id="rId15"/>
    <p:sldLayoutId id="2147483812" r:id="rId16"/>
    <p:sldLayoutId id="2147483813" r:id="rId17"/>
    <p:sldLayoutId id="2147483817" r:id="rId18"/>
    <p:sldLayoutId id="2147483823" r:id="rId19"/>
    <p:sldLayoutId id="2147483826" r:id="rId20"/>
    <p:sldLayoutId id="2147483835" r:id="rId21"/>
    <p:sldLayoutId id="2147483848" r:id="rId22"/>
    <p:sldLayoutId id="2147483849" r:id="rId23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fld id="{E6F9B8CD-342D-4579-98EC-A8FD6B7370E1}" type="datetimeFigureOut">
              <a:rPr lang="en-US" smtClean="0"/>
              <a:pPr algn="r" eaLnBrk="1" latinLnBrk="0" hangingPunct="1"/>
              <a:t>10/6/2021</a:t>
            </a:fld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 eaLnBrk="1" latinLnBrk="0" hangingPunct="1"/>
            <a:endParaRPr kumimoji="0" lang="en-US" dirty="0">
              <a:solidFill>
                <a:schemeClr val="tx2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eaLnBrk="1" latinLnBrk="0" hangingPunct="1"/>
            <a:fld id="{2BBB5E19-F10A-4C2F-BF6F-11C513378A2E}" type="slidenum">
              <a:rPr kumimoji="0" lang="en-US" smtClean="0"/>
              <a:pPr algn="ctr" eaLnBrk="1" latinLnBrk="0" hangingPunct="1"/>
              <a:t>‹#›</a:t>
            </a:fld>
            <a:endParaRPr kumimoji="0" lang="en-US" sz="1400" b="1" dirty="0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7" r:id="rId1"/>
    <p:sldLayoutId id="2147483838" r:id="rId2"/>
    <p:sldLayoutId id="2147483839" r:id="rId3"/>
    <p:sldLayoutId id="2147483840" r:id="rId4"/>
    <p:sldLayoutId id="2147483841" r:id="rId5"/>
    <p:sldLayoutId id="2147483842" r:id="rId6"/>
    <p:sldLayoutId id="2147483843" r:id="rId7"/>
    <p:sldLayoutId id="2147483844" r:id="rId8"/>
    <p:sldLayoutId id="2147483845" r:id="rId9"/>
    <p:sldLayoutId id="2147483846" r:id="rId10"/>
    <p:sldLayoutId id="214748384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Relationship Id="rId5" Type="http://schemas.openxmlformats.org/officeDocument/2006/relationships/slide" Target="slide4.xml"/><Relationship Id="rId4" Type="http://schemas.openxmlformats.org/officeDocument/2006/relationships/image" Target="../media/image16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Relationship Id="rId5" Type="http://schemas.openxmlformats.org/officeDocument/2006/relationships/slide" Target="slide4.xml"/><Relationship Id="rId4" Type="http://schemas.openxmlformats.org/officeDocument/2006/relationships/image" Target="../media/image19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1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gif"/><Relationship Id="rId4" Type="http://schemas.openxmlformats.org/officeDocument/2006/relationships/image" Target="../media/image10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9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0.xml"/><Relationship Id="rId4" Type="http://schemas.openxmlformats.org/officeDocument/2006/relationships/slide" Target="slide3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213419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988840"/>
            <a:ext cx="8572778" cy="4320000"/>
          </a:xfrm>
          <a:prstGeom prst="rect">
            <a:avLst/>
          </a:prstGeom>
        </p:spPr>
      </p:pic>
      <p:grpSp>
        <p:nvGrpSpPr>
          <p:cNvPr id="9" name="Группа 8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1" name="Прямая соединительная линия 10"/>
            <p:cNvCxnSpPr/>
            <p:nvPr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0"/>
            <a:ext cx="9130067" cy="932681"/>
          </a:xfrm>
        </p:spPr>
        <p:txBody>
          <a:bodyPr>
            <a:normAutofit/>
          </a:bodyPr>
          <a:lstStyle/>
          <a:p>
            <a:r>
              <a:rPr lang="ru-RU" sz="2000" b="0" dirty="0" smtClean="0">
                <a:ln>
                  <a:noFill/>
                </a:ln>
                <a:solidFill>
                  <a:srgbClr val="E3C3D1"/>
                </a:solidFill>
                <a:effectLst/>
              </a:rPr>
              <a:t>ДЕЙСТВИЯ С НАТУРАЛЬНЫМИ ЧИСЛАМИ</a:t>
            </a:r>
            <a:endParaRPr lang="ru-RU" sz="2000" b="0" dirty="0">
              <a:ln>
                <a:noFill/>
              </a:ln>
              <a:solidFill>
                <a:srgbClr val="E3C3D1"/>
              </a:solidFill>
              <a:effectLst/>
            </a:endParaRPr>
          </a:p>
        </p:txBody>
      </p:sp>
      <p:sp>
        <p:nvSpPr>
          <p:cNvPr id="16" name="TextBox 14"/>
          <p:cNvSpPr txBox="1"/>
          <p:nvPr/>
        </p:nvSpPr>
        <p:spPr>
          <a:xfrm>
            <a:off x="899592" y="2636912"/>
            <a:ext cx="89782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6000" dirty="0" smtClean="0">
                <a:solidFill>
                  <a:schemeClr val="bg1"/>
                </a:solidFill>
                <a:effectLst>
                  <a:glow rad="101600">
                    <a:srgbClr val="660033"/>
                  </a:glow>
                </a:effectLst>
                <a:latin typeface="Arial Black" pitchFamily="34" charset="0"/>
              </a:rPr>
              <a:t>ЗАДАЧИ НА ДВИЖЕНИЕ</a:t>
            </a:r>
            <a:endParaRPr lang="ru-RU" sz="6000" dirty="0">
              <a:solidFill>
                <a:schemeClr val="bg1"/>
              </a:solidFill>
              <a:effectLst>
                <a:glow rad="101600">
                  <a:srgbClr val="660033"/>
                </a:glow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189547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ВЫЧИСЛИ!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19256" cy="4873752"/>
          </a:xfrm>
        </p:spPr>
        <p:txBody>
          <a:bodyPr>
            <a:normAutofit/>
          </a:bodyPr>
          <a:lstStyle/>
          <a:p>
            <a:r>
              <a:rPr lang="ru-RU" sz="4000" dirty="0" smtClean="0"/>
              <a:t>14*4 =         80:5=      24+37=</a:t>
            </a:r>
          </a:p>
          <a:p>
            <a:r>
              <a:rPr lang="ru-RU" sz="4000" dirty="0" smtClean="0"/>
              <a:t>36*11=        16*4        125:5=</a:t>
            </a:r>
          </a:p>
          <a:p>
            <a:r>
              <a:rPr lang="ru-RU" sz="4000" dirty="0" smtClean="0"/>
              <a:t>25*8=          89-54=     2²+3³=</a:t>
            </a:r>
          </a:p>
          <a:p>
            <a:r>
              <a:rPr lang="ru-RU" sz="4000" dirty="0" smtClean="0"/>
              <a:t>1+4²=          27-3³=      (21-18)</a:t>
            </a:r>
            <a:r>
              <a:rPr lang="ru-RU" sz="4000" baseline="30000" dirty="0" smtClean="0"/>
              <a:t>4</a:t>
            </a:r>
            <a:r>
              <a:rPr lang="ru-RU" sz="4000" dirty="0" smtClean="0"/>
              <a:t> =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Выполни вычисление по схеме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1556792"/>
            <a:ext cx="936104" cy="5040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cs typeface="Aharoni" pitchFamily="2" charset="-79"/>
              </a:rPr>
              <a:t>36</a:t>
            </a:r>
            <a:endParaRPr lang="ru-RU" sz="3600" b="1" dirty="0">
              <a:cs typeface="Aharoni" pitchFamily="2" charset="-79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3429000"/>
            <a:ext cx="936104" cy="5040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72</a:t>
            </a:r>
            <a:endParaRPr lang="ru-RU" sz="36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051720" y="5373216"/>
            <a:ext cx="936104" cy="5040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куб</a:t>
            </a:r>
            <a:endParaRPr lang="ru-RU" sz="28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491880" y="3429000"/>
            <a:ext cx="936104" cy="5040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796136" y="1484784"/>
            <a:ext cx="936104" cy="5040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12</a:t>
            </a:r>
            <a:endParaRPr lang="ru-RU" sz="3600" b="1" dirty="0"/>
          </a:p>
        </p:txBody>
      </p:sp>
      <p:sp>
        <p:nvSpPr>
          <p:cNvPr id="10" name="Овал 9"/>
          <p:cNvSpPr/>
          <p:nvPr/>
        </p:nvSpPr>
        <p:spPr>
          <a:xfrm>
            <a:off x="2123728" y="4005064"/>
            <a:ext cx="720080" cy="64807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:</a:t>
            </a:r>
            <a:endParaRPr lang="ru-RU" sz="4000" b="1" dirty="0"/>
          </a:p>
        </p:txBody>
      </p:sp>
      <p:sp>
        <p:nvSpPr>
          <p:cNvPr id="11" name="Овал 10"/>
          <p:cNvSpPr/>
          <p:nvPr/>
        </p:nvSpPr>
        <p:spPr>
          <a:xfrm>
            <a:off x="3491880" y="2204864"/>
            <a:ext cx="720080" cy="64807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-</a:t>
            </a:r>
            <a:endParaRPr lang="ru-RU" sz="4000" b="1" dirty="0"/>
          </a:p>
        </p:txBody>
      </p:sp>
      <p:cxnSp>
        <p:nvCxnSpPr>
          <p:cNvPr id="13" name="Прямая соединительная линия 12"/>
          <p:cNvCxnSpPr>
            <a:endCxn id="11" idx="2"/>
          </p:cNvCxnSpPr>
          <p:nvPr/>
        </p:nvCxnSpPr>
        <p:spPr>
          <a:xfrm>
            <a:off x="1979712" y="2060848"/>
            <a:ext cx="1512168" cy="46805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>
            <a:endCxn id="11" idx="6"/>
          </p:cNvCxnSpPr>
          <p:nvPr/>
        </p:nvCxnSpPr>
        <p:spPr>
          <a:xfrm flipH="1">
            <a:off x="4211960" y="1988840"/>
            <a:ext cx="1512168" cy="54006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>
            <a:stCxn id="11" idx="4"/>
          </p:cNvCxnSpPr>
          <p:nvPr/>
        </p:nvCxnSpPr>
        <p:spPr>
          <a:xfrm>
            <a:off x="3851920" y="2852936"/>
            <a:ext cx="0" cy="504056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endCxn id="10" idx="2"/>
          </p:cNvCxnSpPr>
          <p:nvPr/>
        </p:nvCxnSpPr>
        <p:spPr>
          <a:xfrm>
            <a:off x="1331640" y="3933056"/>
            <a:ext cx="792088" cy="39604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>
            <a:endCxn id="10" idx="6"/>
          </p:cNvCxnSpPr>
          <p:nvPr/>
        </p:nvCxnSpPr>
        <p:spPr>
          <a:xfrm flipH="1">
            <a:off x="2843808" y="3933056"/>
            <a:ext cx="648072" cy="39604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>
            <a:stCxn id="10" idx="4"/>
          </p:cNvCxnSpPr>
          <p:nvPr/>
        </p:nvCxnSpPr>
        <p:spPr>
          <a:xfrm>
            <a:off x="2483768" y="4653136"/>
            <a:ext cx="0" cy="72008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>
            <a:stCxn id="7" idx="3"/>
          </p:cNvCxnSpPr>
          <p:nvPr/>
        </p:nvCxnSpPr>
        <p:spPr>
          <a:xfrm flipV="1">
            <a:off x="2987824" y="5589240"/>
            <a:ext cx="1584176" cy="360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Прямоугольник 28"/>
          <p:cNvSpPr/>
          <p:nvPr/>
        </p:nvSpPr>
        <p:spPr>
          <a:xfrm>
            <a:off x="4499992" y="5373216"/>
            <a:ext cx="936104" cy="5040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?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0" y="4884452"/>
            <a:ext cx="7850872" cy="1916832"/>
          </a:xfrm>
        </p:spPr>
        <p:txBody>
          <a:bodyPr>
            <a:normAutofit fontScale="90000"/>
          </a:bodyPr>
          <a:lstStyle/>
          <a:p>
            <a:r>
              <a:rPr lang="ru-RU" sz="4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Транспорт</a:t>
            </a:r>
            <a:br>
              <a:rPr lang="ru-RU" sz="4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Какие величины </a:t>
            </a:r>
            <a:b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характеризуют движение?</a:t>
            </a:r>
            <a:endParaRPr lang="ru-RU" sz="36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259632" y="260648"/>
            <a:ext cx="7056783" cy="4608512"/>
          </a:xfrm>
        </p:spPr>
        <p:txBody>
          <a:bodyPr>
            <a:normAutofit/>
          </a:bodyPr>
          <a:lstStyle/>
          <a:p>
            <a:r>
              <a:rPr lang="ru-RU" sz="4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Есть и водный, </a:t>
            </a:r>
            <a:r>
              <a:rPr lang="ru-RU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воздушный</a:t>
            </a:r>
            <a:r>
              <a:rPr lang="ru-RU" sz="4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r>
              <a:rPr lang="ru-RU" sz="4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Тот, что </a:t>
            </a:r>
            <a:r>
              <a:rPr lang="ru-RU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движется </a:t>
            </a:r>
            <a:r>
              <a:rPr lang="ru-RU" sz="4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суше, </a:t>
            </a:r>
          </a:p>
          <a:p>
            <a:r>
              <a:rPr lang="ru-RU" sz="4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Грузы возит и людей. </a:t>
            </a:r>
          </a:p>
          <a:p>
            <a:r>
              <a:rPr lang="ru-RU" sz="4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Что это? Скажи скорей!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0"/>
            <a:ext cx="2195736" cy="2060848"/>
          </a:xfrm>
          <a:prstGeom prst="rect">
            <a:avLst/>
          </a:prstGeom>
        </p:spPr>
      </p:pic>
      <p:sp>
        <p:nvSpPr>
          <p:cNvPr id="9" name="Выноска-облако 8"/>
          <p:cNvSpPr/>
          <p:nvPr/>
        </p:nvSpPr>
        <p:spPr>
          <a:xfrm>
            <a:off x="3059831" y="0"/>
            <a:ext cx="5941825" cy="1809400"/>
          </a:xfrm>
          <a:prstGeom prst="cloudCallout">
            <a:avLst>
              <a:gd name="adj1" fmla="val -65896"/>
              <a:gd name="adj2" fmla="val 8054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 ну-ка, угадай!</a:t>
            </a:r>
            <a:endParaRPr lang="ru-RU" sz="6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4941168"/>
            <a:ext cx="1738883" cy="1916832"/>
          </a:xfrm>
          <a:prstGeom prst="rect">
            <a:avLst/>
          </a:prstGeom>
        </p:spPr>
      </p:pic>
      <p:sp>
        <p:nvSpPr>
          <p:cNvPr id="11" name="Выноска-облако 10"/>
          <p:cNvSpPr/>
          <p:nvPr/>
        </p:nvSpPr>
        <p:spPr>
          <a:xfrm>
            <a:off x="2987824" y="4797152"/>
            <a:ext cx="4104456" cy="776796"/>
          </a:xfrm>
          <a:prstGeom prst="cloudCallout">
            <a:avLst>
              <a:gd name="adj1" fmla="val 64817"/>
              <a:gd name="adj2" fmla="val 4516"/>
            </a:avLst>
          </a:prstGeom>
          <a:solidFill>
            <a:schemeClr val="accent1">
              <a:alpha val="1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16777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 txBox="1">
            <a:spLocks/>
          </p:cNvSpPr>
          <p:nvPr/>
        </p:nvSpPr>
        <p:spPr bwMode="auto">
          <a:xfrm>
            <a:off x="214313" y="928688"/>
            <a:ext cx="8572500" cy="343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el-GR" sz="8000" b="1" i="1" dirty="0">
                <a:solidFill>
                  <a:srgbClr val="AC0000"/>
                </a:solidFill>
                <a:latin typeface="Times New Roman" pitchFamily="18" charset="0"/>
                <a:cs typeface="Times New Roman" pitchFamily="18" charset="0"/>
              </a:rPr>
              <a:t>ν</a:t>
            </a:r>
            <a:r>
              <a:rPr lang="en-US" sz="8000" b="1" i="1" dirty="0">
                <a:solidFill>
                  <a:srgbClr val="AC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b="1" i="1" dirty="0" smtClean="0">
                <a:solidFill>
                  <a:srgbClr val="AC0000"/>
                </a:solidFill>
                <a:latin typeface="Times New Roman" pitchFamily="18" charset="0"/>
                <a:cs typeface="Times New Roman" pitchFamily="18" charset="0"/>
              </a:rPr>
              <a:t>-скорость</a:t>
            </a:r>
            <a:r>
              <a:rPr lang="en-US" sz="8000" b="1" i="1" dirty="0" smtClean="0">
                <a:solidFill>
                  <a:srgbClr val="AC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8000" b="1" i="1" dirty="0" smtClean="0">
              <a:solidFill>
                <a:srgbClr val="AC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en-US" sz="8000" b="1" i="1" dirty="0" smtClean="0">
                <a:solidFill>
                  <a:srgbClr val="AC0000"/>
                </a:solidFill>
                <a:latin typeface="Times New Roman" pitchFamily="18" charset="0"/>
                <a:cs typeface="Times New Roman" pitchFamily="18" charset="0"/>
              </a:rPr>
              <a:t> s</a:t>
            </a:r>
            <a:r>
              <a:rPr lang="ru-RU" sz="8000" b="1" i="1" dirty="0" smtClean="0">
                <a:solidFill>
                  <a:srgbClr val="AC0000"/>
                </a:solidFill>
                <a:latin typeface="Times New Roman" pitchFamily="18" charset="0"/>
                <a:cs typeface="Times New Roman" pitchFamily="18" charset="0"/>
              </a:rPr>
              <a:t>-расстояние</a:t>
            </a:r>
          </a:p>
          <a:p>
            <a:pPr marL="342900" indent="-342900"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sz="8000" b="1" i="1" dirty="0" smtClean="0">
                <a:solidFill>
                  <a:srgbClr val="AC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8000" b="1" i="1" dirty="0" smtClean="0">
                <a:solidFill>
                  <a:srgbClr val="AC0000"/>
                </a:solidFill>
                <a:latin typeface="Times New Roman" pitchFamily="18" charset="0"/>
                <a:cs typeface="Times New Roman" pitchFamily="18" charset="0"/>
              </a:rPr>
              <a:t> t</a:t>
            </a:r>
            <a:r>
              <a:rPr lang="ru-RU" sz="8000" b="1" i="1" dirty="0" smtClean="0">
                <a:solidFill>
                  <a:srgbClr val="AC0000"/>
                </a:solidFill>
                <a:latin typeface="Times New Roman" pitchFamily="18" charset="0"/>
                <a:cs typeface="Times New Roman" pitchFamily="18" charset="0"/>
              </a:rPr>
              <a:t> - время</a:t>
            </a:r>
            <a:endParaRPr lang="ru-RU" sz="8000" b="1" i="1" dirty="0">
              <a:solidFill>
                <a:srgbClr val="AC000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ct val="20000"/>
              </a:spcBef>
              <a:spcAft>
                <a:spcPts val="0"/>
              </a:spcAft>
              <a:buFontTx/>
              <a:buChar char="-"/>
              <a:defRPr/>
            </a:pPr>
            <a:endParaRPr lang="ru-RU" sz="8000" dirty="0">
              <a:latin typeface="+mn-lt"/>
            </a:endParaRPr>
          </a:p>
          <a:p>
            <a:pPr fontAlgn="auto">
              <a:spcBef>
                <a:spcPct val="20000"/>
              </a:spcBef>
              <a:spcAft>
                <a:spcPts val="0"/>
              </a:spcAft>
              <a:buFontTx/>
              <a:buChar char="-"/>
              <a:defRPr/>
            </a:pPr>
            <a:endParaRPr lang="ru-RU" sz="80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endParaRPr lang="ru-RU" altLang="ru-RU"/>
          </a:p>
        </p:txBody>
      </p:sp>
      <p:pic>
        <p:nvPicPr>
          <p:cNvPr id="4099" name="Рисунок 2" descr="0_7b620_ad656972_XL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4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Прямоугольник 3"/>
          <p:cNvSpPr>
            <a:spLocks noChangeArrowheads="1"/>
          </p:cNvSpPr>
          <p:nvPr/>
        </p:nvSpPr>
        <p:spPr bwMode="auto">
          <a:xfrm>
            <a:off x="323850" y="1773238"/>
            <a:ext cx="8569325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800" dirty="0">
                <a:latin typeface="Bookman Old Style" pitchFamily="18" charset="0"/>
              </a:rPr>
              <a:t>Для того чтобы найти расстояние (</a:t>
            </a:r>
            <a:r>
              <a:rPr lang="en-US" altLang="ru-RU" sz="2800" b="1" dirty="0">
                <a:latin typeface="Bookman Old Style" pitchFamily="18" charset="0"/>
              </a:rPr>
              <a:t>S</a:t>
            </a:r>
            <a:r>
              <a:rPr lang="en-US" altLang="ru-RU" sz="2800" dirty="0">
                <a:latin typeface="Bookman Old Style" pitchFamily="18" charset="0"/>
              </a:rPr>
              <a:t>)</a:t>
            </a:r>
            <a:r>
              <a:rPr lang="ru-RU" altLang="ru-RU" sz="2800" dirty="0" smtClean="0">
                <a:latin typeface="Bookman Old Style" pitchFamily="18" charset="0"/>
              </a:rPr>
              <a:t>,</a:t>
            </a:r>
          </a:p>
          <a:p>
            <a:r>
              <a:rPr lang="ru-RU" altLang="ru-RU" sz="2800" dirty="0" smtClean="0">
                <a:latin typeface="Bookman Old Style" pitchFamily="18" charset="0"/>
              </a:rPr>
              <a:t> </a:t>
            </a:r>
            <a:r>
              <a:rPr lang="ru-RU" altLang="ru-RU" sz="2800" dirty="0">
                <a:latin typeface="Bookman Old Style" pitchFamily="18" charset="0"/>
              </a:rPr>
              <a:t>нужно скорость движения (</a:t>
            </a:r>
            <a:r>
              <a:rPr lang="en-US" altLang="ru-RU" sz="2800" b="1" i="1" dirty="0">
                <a:latin typeface="Bookman Old Style" pitchFamily="18" charset="0"/>
              </a:rPr>
              <a:t>v </a:t>
            </a:r>
            <a:r>
              <a:rPr lang="en-US" altLang="ru-RU" sz="2800" dirty="0">
                <a:latin typeface="Bookman Old Style" pitchFamily="18" charset="0"/>
              </a:rPr>
              <a:t>) </a:t>
            </a:r>
            <a:r>
              <a:rPr lang="ru-RU" altLang="ru-RU" sz="2800" dirty="0">
                <a:latin typeface="Bookman Old Style" pitchFamily="18" charset="0"/>
              </a:rPr>
              <a:t>умножить на время движения (</a:t>
            </a:r>
            <a:r>
              <a:rPr lang="en-US" altLang="ru-RU" sz="2800" b="1" dirty="0">
                <a:latin typeface="Bookman Old Style" pitchFamily="18" charset="0"/>
              </a:rPr>
              <a:t>t</a:t>
            </a:r>
            <a:r>
              <a:rPr lang="en-US" altLang="ru-RU" sz="2800" dirty="0">
                <a:latin typeface="Bookman Old Style" pitchFamily="18" charset="0"/>
              </a:rPr>
              <a:t>):  </a:t>
            </a:r>
            <a:r>
              <a:rPr lang="en-US" altLang="ru-RU" sz="2800" b="1" i="1" dirty="0">
                <a:latin typeface="Bookman Old Style" pitchFamily="18" charset="0"/>
              </a:rPr>
              <a:t>s</a:t>
            </a:r>
            <a:r>
              <a:rPr lang="ru-RU" altLang="ru-RU" sz="2800" b="1" i="1" dirty="0">
                <a:latin typeface="Bookman Old Style" pitchFamily="18" charset="0"/>
              </a:rPr>
              <a:t> = </a:t>
            </a:r>
            <a:r>
              <a:rPr lang="en-US" altLang="ru-RU" sz="2800" b="1" i="1" dirty="0">
                <a:latin typeface="Bookman Old Style" pitchFamily="18" charset="0"/>
              </a:rPr>
              <a:t>v</a:t>
            </a:r>
            <a:r>
              <a:rPr lang="ru-RU" altLang="ru-RU" sz="2800" b="1" i="1" dirty="0">
                <a:latin typeface="Bookman Old Style" pitchFamily="18" charset="0"/>
              </a:rPr>
              <a:t> · </a:t>
            </a:r>
            <a:r>
              <a:rPr lang="en-US" altLang="ru-RU" sz="2800" b="1" i="1" dirty="0">
                <a:latin typeface="Bookman Old Style" pitchFamily="18" charset="0"/>
              </a:rPr>
              <a:t>t </a:t>
            </a:r>
            <a:endParaRPr lang="ru-RU" altLang="ru-RU" sz="2800" b="1" i="1" dirty="0" smtClean="0">
              <a:latin typeface="Bookman Old Style" pitchFamily="18" charset="0"/>
            </a:endParaRPr>
          </a:p>
          <a:p>
            <a:endParaRPr lang="ru-RU" altLang="ru-RU" sz="2800" b="1" i="1" dirty="0" smtClean="0">
              <a:latin typeface="Bookman Old Style" pitchFamily="18" charset="0"/>
            </a:endParaRPr>
          </a:p>
          <a:p>
            <a:r>
              <a:rPr lang="ru-RU" altLang="ru-RU" sz="2800" dirty="0" smtClean="0">
                <a:latin typeface="Bookman Old Style" pitchFamily="18" charset="0"/>
              </a:rPr>
              <a:t> </a:t>
            </a:r>
            <a:r>
              <a:rPr lang="ru-RU" altLang="ru-RU" sz="2800" dirty="0">
                <a:latin typeface="Bookman Old Style" pitchFamily="18" charset="0"/>
              </a:rPr>
              <a:t>Для того чтобы найти время движения (</a:t>
            </a:r>
            <a:r>
              <a:rPr lang="en-US" altLang="ru-RU" sz="2800" b="1" dirty="0">
                <a:latin typeface="Bookman Old Style" pitchFamily="18" charset="0"/>
              </a:rPr>
              <a:t>t</a:t>
            </a:r>
            <a:r>
              <a:rPr lang="en-US" altLang="ru-RU" sz="2800" dirty="0">
                <a:latin typeface="Bookman Old Style" pitchFamily="18" charset="0"/>
              </a:rPr>
              <a:t>)</a:t>
            </a:r>
            <a:r>
              <a:rPr lang="ru-RU" altLang="ru-RU" sz="2800" dirty="0">
                <a:latin typeface="Bookman Old Style" pitchFamily="18" charset="0"/>
              </a:rPr>
              <a:t>, </a:t>
            </a:r>
            <a:endParaRPr lang="ru-RU" altLang="ru-RU" sz="2800" dirty="0" smtClean="0">
              <a:latin typeface="Bookman Old Style" pitchFamily="18" charset="0"/>
            </a:endParaRPr>
          </a:p>
          <a:p>
            <a:r>
              <a:rPr lang="ru-RU" altLang="ru-RU" sz="2800" dirty="0" smtClean="0">
                <a:latin typeface="Bookman Old Style" pitchFamily="18" charset="0"/>
              </a:rPr>
              <a:t>нужно </a:t>
            </a:r>
            <a:r>
              <a:rPr lang="ru-RU" altLang="ru-RU" sz="2800" dirty="0">
                <a:latin typeface="Bookman Old Style" pitchFamily="18" charset="0"/>
              </a:rPr>
              <a:t>пройденное расстояние (</a:t>
            </a:r>
            <a:r>
              <a:rPr lang="en-US" altLang="ru-RU" sz="2800" b="1" dirty="0">
                <a:latin typeface="Bookman Old Style" pitchFamily="18" charset="0"/>
              </a:rPr>
              <a:t>S</a:t>
            </a:r>
            <a:r>
              <a:rPr lang="en-US" altLang="ru-RU" sz="2800" dirty="0">
                <a:latin typeface="Bookman Old Style" pitchFamily="18" charset="0"/>
              </a:rPr>
              <a:t>) </a:t>
            </a:r>
            <a:r>
              <a:rPr lang="ru-RU" altLang="ru-RU" sz="2800" dirty="0">
                <a:latin typeface="Bookman Old Style" pitchFamily="18" charset="0"/>
              </a:rPr>
              <a:t>разделить  на скорость движения (</a:t>
            </a:r>
            <a:r>
              <a:rPr lang="en-US" altLang="ru-RU" sz="2800" b="1" i="1" dirty="0">
                <a:latin typeface="Bookman Old Style" pitchFamily="18" charset="0"/>
              </a:rPr>
              <a:t>v</a:t>
            </a:r>
            <a:r>
              <a:rPr lang="en-US" altLang="ru-RU" sz="2800" dirty="0">
                <a:latin typeface="Bookman Old Style" pitchFamily="18" charset="0"/>
              </a:rPr>
              <a:t>): </a:t>
            </a:r>
            <a:r>
              <a:rPr lang="en-US" altLang="ru-RU" sz="2800" b="1" i="1" dirty="0">
                <a:latin typeface="Bookman Old Style" pitchFamily="18" charset="0"/>
              </a:rPr>
              <a:t>t</a:t>
            </a:r>
            <a:r>
              <a:rPr lang="ru-RU" altLang="ru-RU" sz="2800" b="1" i="1" dirty="0">
                <a:latin typeface="Bookman Old Style" pitchFamily="18" charset="0"/>
              </a:rPr>
              <a:t> = </a:t>
            </a:r>
            <a:r>
              <a:rPr lang="en-US" altLang="ru-RU" sz="2800" b="1" i="1" dirty="0">
                <a:latin typeface="Bookman Old Style" pitchFamily="18" charset="0"/>
              </a:rPr>
              <a:t>s</a:t>
            </a:r>
            <a:r>
              <a:rPr lang="ru-RU" altLang="ru-RU" sz="2800" b="1" i="1" dirty="0">
                <a:latin typeface="Bookman Old Style" pitchFamily="18" charset="0"/>
              </a:rPr>
              <a:t> : </a:t>
            </a:r>
            <a:r>
              <a:rPr lang="en-US" altLang="ru-RU" sz="2800" b="1" i="1" dirty="0">
                <a:latin typeface="Bookman Old Style" pitchFamily="18" charset="0"/>
              </a:rPr>
              <a:t>v </a:t>
            </a:r>
            <a:endParaRPr lang="ru-RU" altLang="ru-RU" sz="2800" b="1" i="1" dirty="0" smtClean="0">
              <a:latin typeface="Bookman Old Style" pitchFamily="18" charset="0"/>
            </a:endParaRPr>
          </a:p>
          <a:p>
            <a:r>
              <a:rPr lang="ru-RU" altLang="ru-RU" sz="2800" b="1" i="1" dirty="0">
                <a:latin typeface="Bookman Old Style" pitchFamily="18" charset="0"/>
              </a:rPr>
              <a:t/>
            </a:r>
            <a:br>
              <a:rPr lang="ru-RU" altLang="ru-RU" sz="2800" b="1" i="1" dirty="0">
                <a:latin typeface="Bookman Old Style" pitchFamily="18" charset="0"/>
              </a:rPr>
            </a:br>
            <a:r>
              <a:rPr lang="ru-RU" altLang="ru-RU" sz="2800" dirty="0" smtClean="0">
                <a:latin typeface="Bookman Old Style" pitchFamily="18" charset="0"/>
              </a:rPr>
              <a:t> </a:t>
            </a:r>
            <a:r>
              <a:rPr lang="ru-RU" altLang="ru-RU" sz="2800" dirty="0">
                <a:latin typeface="Bookman Old Style" pitchFamily="18" charset="0"/>
              </a:rPr>
              <a:t>Для того чтобы найти скорость движения (</a:t>
            </a:r>
            <a:r>
              <a:rPr lang="en-US" altLang="ru-RU" sz="2800" b="1" i="1" dirty="0">
                <a:latin typeface="Bookman Old Style" pitchFamily="18" charset="0"/>
              </a:rPr>
              <a:t>v</a:t>
            </a:r>
            <a:r>
              <a:rPr lang="en-US" altLang="ru-RU" sz="2800" dirty="0">
                <a:latin typeface="Bookman Old Style" pitchFamily="18" charset="0"/>
              </a:rPr>
              <a:t>)</a:t>
            </a:r>
            <a:r>
              <a:rPr lang="ru-RU" altLang="ru-RU" sz="2800" dirty="0" smtClean="0">
                <a:latin typeface="Bookman Old Style" pitchFamily="18" charset="0"/>
              </a:rPr>
              <a:t>,</a:t>
            </a:r>
          </a:p>
          <a:p>
            <a:r>
              <a:rPr lang="ru-RU" altLang="ru-RU" sz="2800" dirty="0" smtClean="0">
                <a:latin typeface="Bookman Old Style" pitchFamily="18" charset="0"/>
              </a:rPr>
              <a:t> </a:t>
            </a:r>
            <a:r>
              <a:rPr lang="ru-RU" altLang="ru-RU" sz="2800" dirty="0">
                <a:latin typeface="Bookman Old Style" pitchFamily="18" charset="0"/>
              </a:rPr>
              <a:t>нужно пройденное расстояние (</a:t>
            </a:r>
            <a:r>
              <a:rPr lang="en-US" altLang="ru-RU" sz="2800" b="1" dirty="0">
                <a:latin typeface="Bookman Old Style" pitchFamily="18" charset="0"/>
              </a:rPr>
              <a:t>S</a:t>
            </a:r>
            <a:r>
              <a:rPr lang="en-US" altLang="ru-RU" sz="2800" dirty="0">
                <a:latin typeface="Bookman Old Style" pitchFamily="18" charset="0"/>
              </a:rPr>
              <a:t>) </a:t>
            </a:r>
            <a:r>
              <a:rPr lang="ru-RU" altLang="ru-RU" sz="2800" dirty="0">
                <a:latin typeface="Bookman Old Style" pitchFamily="18" charset="0"/>
              </a:rPr>
              <a:t>разделить  на время движения (</a:t>
            </a:r>
            <a:r>
              <a:rPr lang="en-US" altLang="ru-RU" sz="2800" b="1" dirty="0">
                <a:latin typeface="Bookman Old Style" pitchFamily="18" charset="0"/>
              </a:rPr>
              <a:t>t</a:t>
            </a:r>
            <a:r>
              <a:rPr lang="en-US" altLang="ru-RU" sz="2800" dirty="0">
                <a:latin typeface="Bookman Old Style" pitchFamily="18" charset="0"/>
              </a:rPr>
              <a:t>): </a:t>
            </a:r>
            <a:r>
              <a:rPr lang="en-US" altLang="ru-RU" sz="2800" b="1" i="1" dirty="0">
                <a:latin typeface="Bookman Old Style" pitchFamily="18" charset="0"/>
              </a:rPr>
              <a:t>v</a:t>
            </a:r>
            <a:r>
              <a:rPr lang="ru-RU" altLang="ru-RU" sz="2800" b="1" i="1" dirty="0">
                <a:latin typeface="Bookman Old Style" pitchFamily="18" charset="0"/>
              </a:rPr>
              <a:t> = </a:t>
            </a:r>
            <a:r>
              <a:rPr lang="en-US" altLang="ru-RU" sz="2800" b="1" i="1" dirty="0">
                <a:latin typeface="Bookman Old Style" pitchFamily="18" charset="0"/>
              </a:rPr>
              <a:t>s</a:t>
            </a:r>
            <a:r>
              <a:rPr lang="ru-RU" altLang="ru-RU" sz="2800" b="1" i="1" dirty="0">
                <a:latin typeface="Bookman Old Style" pitchFamily="18" charset="0"/>
              </a:rPr>
              <a:t> : </a:t>
            </a:r>
            <a:r>
              <a:rPr lang="en-US" altLang="ru-RU" sz="2800" b="1" i="1" dirty="0">
                <a:latin typeface="Bookman Old Style" pitchFamily="18" charset="0"/>
              </a:rPr>
              <a:t>t </a:t>
            </a:r>
            <a:endParaRPr lang="ru-RU" altLang="ru-RU" sz="2800" dirty="0">
              <a:latin typeface="Calibri" pitchFamily="34" charset="0"/>
            </a:endParaRPr>
          </a:p>
        </p:txBody>
      </p:sp>
      <p:sp>
        <p:nvSpPr>
          <p:cNvPr id="4104" name="TextBox 7"/>
          <p:cNvSpPr txBox="1">
            <a:spLocks noChangeArrowheads="1"/>
          </p:cNvSpPr>
          <p:nvPr/>
        </p:nvSpPr>
        <p:spPr bwMode="auto">
          <a:xfrm rot="-1196193">
            <a:off x="203200" y="612775"/>
            <a:ext cx="21605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solidFill>
                  <a:srgbClr val="C00000"/>
                </a:solidFill>
                <a:latin typeface="Arial" pitchFamily="34" charset="0"/>
              </a:rPr>
              <a:t>Формулы</a:t>
            </a:r>
          </a:p>
        </p:txBody>
      </p:sp>
      <p:sp>
        <p:nvSpPr>
          <p:cNvPr id="4105" name="TextBox 8"/>
          <p:cNvSpPr txBox="1">
            <a:spLocks noChangeArrowheads="1"/>
          </p:cNvSpPr>
          <p:nvPr/>
        </p:nvSpPr>
        <p:spPr bwMode="auto">
          <a:xfrm rot="1601050">
            <a:off x="6734175" y="717550"/>
            <a:ext cx="21605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solidFill>
                  <a:srgbClr val="C00000"/>
                </a:solidFill>
                <a:latin typeface="Arial" pitchFamily="34" charset="0"/>
              </a:rPr>
              <a:t>Формулы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Содержимое 2"/>
          <p:cNvSpPr txBox="1">
            <a:spLocks/>
          </p:cNvSpPr>
          <p:nvPr/>
        </p:nvSpPr>
        <p:spPr bwMode="auto">
          <a:xfrm>
            <a:off x="457200" y="1214438"/>
            <a:ext cx="8229600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buFont typeface="Arial" pitchFamily="34" charset="0"/>
              <a:buNone/>
            </a:pPr>
            <a:r>
              <a:rPr 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СКОРОСТЬ</a:t>
            </a:r>
          </a:p>
          <a:p>
            <a:pPr marL="342900" indent="-342900" algn="ctr" eaLnBrk="0" hangingPunct="0">
              <a:spcBef>
                <a:spcPct val="20000"/>
              </a:spcBef>
              <a:buFont typeface="Arial" pitchFamily="34" charset="0"/>
              <a:buNone/>
            </a:pPr>
            <a:r>
              <a:rPr lang="el-GR" sz="4800" b="1" i="1">
                <a:latin typeface="Times New Roman" pitchFamily="18" charset="0"/>
                <a:cs typeface="Times New Roman" pitchFamily="18" charset="0"/>
              </a:rPr>
              <a:t>ν</a:t>
            </a:r>
            <a:r>
              <a:rPr lang="ru-RU" sz="4800" b="1" i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i="1">
                <a:latin typeface="Times New Roman" pitchFamily="18" charset="0"/>
                <a:cs typeface="Times New Roman" pitchFamily="18" charset="0"/>
              </a:rPr>
              <a:t>= s</a:t>
            </a:r>
            <a:r>
              <a:rPr lang="ru-RU" sz="4800" b="1" i="1"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4800" b="1" i="1">
                <a:latin typeface="Times New Roman" pitchFamily="18" charset="0"/>
                <a:cs typeface="Times New Roman" pitchFamily="18" charset="0"/>
              </a:rPr>
              <a:t>t</a:t>
            </a:r>
            <a:endParaRPr lang="ru-RU" sz="4800" b="1" i="1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0" hangingPunct="0">
              <a:spcBef>
                <a:spcPct val="20000"/>
              </a:spcBef>
              <a:buFont typeface="Arial" pitchFamily="34" charset="0"/>
              <a:buNone/>
            </a:pPr>
            <a:r>
              <a:rPr 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ВРЕМЯ</a:t>
            </a:r>
            <a:endParaRPr lang="en-US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0" hangingPunct="0">
              <a:spcBef>
                <a:spcPct val="20000"/>
              </a:spcBef>
              <a:buFont typeface="Arial" pitchFamily="34" charset="0"/>
              <a:buNone/>
            </a:pPr>
            <a:r>
              <a:rPr lang="en-US" sz="4800" b="1" i="1">
                <a:latin typeface="Times New Roman" pitchFamily="18" charset="0"/>
                <a:cs typeface="Times New Roman" pitchFamily="18" charset="0"/>
              </a:rPr>
              <a:t>t = s </a:t>
            </a:r>
            <a:r>
              <a:rPr lang="ru-RU" sz="4800" b="1" i="1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l-GR" sz="4800" b="1" i="1">
                <a:latin typeface="Times New Roman" pitchFamily="18" charset="0"/>
                <a:cs typeface="Times New Roman" pitchFamily="18" charset="0"/>
              </a:rPr>
              <a:t>ν</a:t>
            </a:r>
            <a:endParaRPr lang="ru-RU" sz="4800" b="1" i="1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0" hangingPunct="0">
              <a:spcBef>
                <a:spcPct val="20000"/>
              </a:spcBef>
              <a:buFont typeface="Arial" pitchFamily="34" charset="0"/>
              <a:buNone/>
            </a:pPr>
            <a:r>
              <a:rPr 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РАССТОЯНИЕ</a:t>
            </a:r>
            <a:endParaRPr lang="en-US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0" hangingPunct="0">
              <a:spcBef>
                <a:spcPct val="20000"/>
              </a:spcBef>
              <a:buFont typeface="Arial" pitchFamily="34" charset="0"/>
              <a:buNone/>
            </a:pPr>
            <a:r>
              <a:rPr lang="en-US" sz="4800" b="1" i="1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4800" b="1" i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i="1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sz="4800" b="1" i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4800" b="1" i="1">
                <a:latin typeface="Times New Roman" pitchFamily="18" charset="0"/>
                <a:cs typeface="Times New Roman" pitchFamily="18" charset="0"/>
              </a:rPr>
              <a:t>ν</a:t>
            </a:r>
            <a:r>
              <a:rPr lang="ru-RU" sz="4800" b="1" i="1">
                <a:latin typeface="Times New Roman" pitchFamily="18" charset="0"/>
                <a:cs typeface="Times New Roman" pitchFamily="18" charset="0"/>
              </a:rPr>
              <a:t> × </a:t>
            </a:r>
            <a:r>
              <a:rPr lang="en-US" sz="4800" b="1" i="1">
                <a:latin typeface="Times New Roman" pitchFamily="18" charset="0"/>
                <a:cs typeface="Times New Roman" pitchFamily="18" charset="0"/>
              </a:rPr>
              <a:t>t</a:t>
            </a:r>
            <a:endParaRPr lang="ru-RU" sz="4800" b="1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28625" y="357188"/>
            <a:ext cx="8229600" cy="714375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ru-RU" sz="4400" b="1" dirty="0">
                <a:solidFill>
                  <a:srgbClr val="C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Основные формулы: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Найди неизвестную величину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002060"/>
                </a:solidFill>
              </a:rPr>
              <a:t>S = 49</a:t>
            </a:r>
            <a:r>
              <a:rPr lang="ru-RU" sz="4000" b="1" dirty="0" smtClean="0">
                <a:solidFill>
                  <a:srgbClr val="002060"/>
                </a:solidFill>
              </a:rPr>
              <a:t> км</a:t>
            </a:r>
            <a:r>
              <a:rPr lang="en-US" sz="4000" b="1" dirty="0" smtClean="0">
                <a:solidFill>
                  <a:srgbClr val="002060"/>
                </a:solidFill>
              </a:rPr>
              <a:t>          v=</a:t>
            </a:r>
            <a:r>
              <a:rPr lang="ru-RU" sz="4000" b="1" dirty="0" smtClean="0">
                <a:solidFill>
                  <a:srgbClr val="002060"/>
                </a:solidFill>
              </a:rPr>
              <a:t>7км/ч</a:t>
            </a:r>
            <a:r>
              <a:rPr lang="en-US" sz="4000" b="1" dirty="0" smtClean="0">
                <a:solidFill>
                  <a:srgbClr val="002060"/>
                </a:solidFill>
              </a:rPr>
              <a:t>                                 t = </a:t>
            </a:r>
            <a:r>
              <a:rPr lang="ru-RU" sz="4000" b="1" dirty="0" smtClean="0">
                <a:solidFill>
                  <a:srgbClr val="002060"/>
                </a:solidFill>
              </a:rPr>
              <a:t>?</a:t>
            </a:r>
            <a:endParaRPr lang="en-US" sz="4000" b="1" dirty="0" smtClean="0">
              <a:solidFill>
                <a:srgbClr val="002060"/>
              </a:solidFill>
            </a:endParaRPr>
          </a:p>
          <a:p>
            <a:r>
              <a:rPr lang="en-US" sz="4000" dirty="0" smtClean="0"/>
              <a:t> </a:t>
            </a:r>
            <a:r>
              <a:rPr lang="en-US" sz="4000" b="1" dirty="0" smtClean="0">
                <a:solidFill>
                  <a:srgbClr val="00B050"/>
                </a:solidFill>
              </a:rPr>
              <a:t>v=</a:t>
            </a:r>
            <a:r>
              <a:rPr lang="ru-RU" sz="4000" b="1" dirty="0" smtClean="0">
                <a:solidFill>
                  <a:srgbClr val="00B050"/>
                </a:solidFill>
              </a:rPr>
              <a:t>60м/мин</a:t>
            </a:r>
            <a:r>
              <a:rPr lang="en-US" sz="4000" b="1" dirty="0" smtClean="0">
                <a:solidFill>
                  <a:srgbClr val="00B050"/>
                </a:solidFill>
              </a:rPr>
              <a:t>         t=</a:t>
            </a:r>
            <a:r>
              <a:rPr lang="ru-RU" sz="4000" b="1" dirty="0" smtClean="0">
                <a:solidFill>
                  <a:srgbClr val="00B050"/>
                </a:solidFill>
              </a:rPr>
              <a:t>5мин.</a:t>
            </a:r>
            <a:endParaRPr lang="en-US" sz="4000" b="1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en-US" sz="4000" b="1" dirty="0" smtClean="0">
                <a:solidFill>
                  <a:srgbClr val="00B050"/>
                </a:solidFill>
              </a:rPr>
              <a:t>     S = </a:t>
            </a:r>
            <a:r>
              <a:rPr lang="ru-RU" sz="4000" b="1" dirty="0" smtClean="0">
                <a:solidFill>
                  <a:srgbClr val="00B050"/>
                </a:solidFill>
              </a:rPr>
              <a:t>?</a:t>
            </a:r>
          </a:p>
          <a:p>
            <a:r>
              <a:rPr lang="en-US" sz="4000" b="1" dirty="0" smtClean="0">
                <a:solidFill>
                  <a:srgbClr val="C00000"/>
                </a:solidFill>
              </a:rPr>
              <a:t>S = </a:t>
            </a:r>
            <a:r>
              <a:rPr lang="ru-RU" sz="4000" b="1" dirty="0" smtClean="0">
                <a:solidFill>
                  <a:srgbClr val="C00000"/>
                </a:solidFill>
              </a:rPr>
              <a:t>150 км</a:t>
            </a:r>
            <a:r>
              <a:rPr lang="en-US" sz="4000" b="1" dirty="0" smtClean="0">
                <a:solidFill>
                  <a:srgbClr val="C00000"/>
                </a:solidFill>
              </a:rPr>
              <a:t>        t=5</a:t>
            </a:r>
            <a:r>
              <a:rPr lang="ru-RU" sz="4000" b="1" dirty="0" smtClean="0">
                <a:solidFill>
                  <a:srgbClr val="C00000"/>
                </a:solidFill>
              </a:rPr>
              <a:t>ч</a:t>
            </a:r>
            <a:endParaRPr lang="en-US" sz="4000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</a:rPr>
              <a:t>   v = </a:t>
            </a:r>
            <a:r>
              <a:rPr lang="ru-RU" sz="4000" b="1" dirty="0" smtClean="0">
                <a:solidFill>
                  <a:srgbClr val="C00000"/>
                </a:solidFill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1042988" y="862013"/>
            <a:ext cx="727392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 b="1" dirty="0">
                <a:solidFill>
                  <a:srgbClr val="00339A"/>
                </a:solidFill>
              </a:rPr>
              <a:t>Какие </a:t>
            </a:r>
            <a:r>
              <a:rPr lang="ru-RU" sz="2800" b="1" dirty="0" smtClean="0">
                <a:solidFill>
                  <a:srgbClr val="00339A"/>
                </a:solidFill>
              </a:rPr>
              <a:t> </a:t>
            </a:r>
            <a:r>
              <a:rPr lang="ru-RU" sz="2800" b="1" dirty="0">
                <a:solidFill>
                  <a:srgbClr val="00339A"/>
                </a:solidFill>
              </a:rPr>
              <a:t>ситуации в задачах на </a:t>
            </a:r>
            <a:r>
              <a:rPr lang="ru-RU" sz="2800" b="1" dirty="0" smtClean="0">
                <a:solidFill>
                  <a:srgbClr val="00339A"/>
                </a:solidFill>
              </a:rPr>
              <a:t>движение</a:t>
            </a:r>
            <a:r>
              <a:rPr lang="en-US" sz="2800" b="1" dirty="0" smtClean="0">
                <a:solidFill>
                  <a:srgbClr val="00339A"/>
                </a:solidFill>
              </a:rPr>
              <a:t> </a:t>
            </a:r>
            <a:r>
              <a:rPr lang="ru-RU" sz="2800" b="1" dirty="0" smtClean="0">
                <a:solidFill>
                  <a:srgbClr val="00339A"/>
                </a:solidFill>
              </a:rPr>
              <a:t> мы рассматривали</a:t>
            </a:r>
            <a:r>
              <a:rPr lang="en-US" sz="2800" b="1" dirty="0" smtClean="0">
                <a:solidFill>
                  <a:srgbClr val="00339A"/>
                </a:solidFill>
              </a:rPr>
              <a:t>?</a:t>
            </a:r>
            <a:endParaRPr lang="ru-RU" sz="2800" b="1" dirty="0">
              <a:solidFill>
                <a:srgbClr val="00339A"/>
              </a:solidFill>
            </a:endParaRPr>
          </a:p>
        </p:txBody>
      </p:sp>
      <p:sp>
        <p:nvSpPr>
          <p:cNvPr id="34823" name="Text Box 7"/>
          <p:cNvSpPr txBox="1">
            <a:spLocks noChangeArrowheads="1"/>
          </p:cNvSpPr>
          <p:nvPr/>
        </p:nvSpPr>
        <p:spPr bwMode="auto">
          <a:xfrm>
            <a:off x="592138" y="2062163"/>
            <a:ext cx="659288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b="1" dirty="0"/>
              <a:t>1.</a:t>
            </a:r>
          </a:p>
          <a:p>
            <a:r>
              <a:rPr lang="ru-RU" sz="2000" b="1" dirty="0"/>
              <a:t>Два объекта движение начинают одновременно </a:t>
            </a:r>
          </a:p>
          <a:p>
            <a:r>
              <a:rPr lang="ru-RU" sz="2000" b="1" dirty="0"/>
              <a:t>навстречу друг другу</a:t>
            </a:r>
          </a:p>
        </p:txBody>
      </p:sp>
      <p:sp>
        <p:nvSpPr>
          <p:cNvPr id="34824" name="Text Box 8"/>
          <p:cNvSpPr txBox="1">
            <a:spLocks noChangeArrowheads="1"/>
          </p:cNvSpPr>
          <p:nvPr/>
        </p:nvSpPr>
        <p:spPr bwMode="auto">
          <a:xfrm>
            <a:off x="755650" y="292417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34825" name="Text Box 9"/>
          <p:cNvSpPr txBox="1">
            <a:spLocks noChangeArrowheads="1"/>
          </p:cNvSpPr>
          <p:nvPr/>
        </p:nvSpPr>
        <p:spPr bwMode="auto">
          <a:xfrm>
            <a:off x="468313" y="3044825"/>
            <a:ext cx="6858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/>
              <a:t>2.</a:t>
            </a:r>
          </a:p>
          <a:p>
            <a:r>
              <a:rPr lang="ru-RU" sz="2000" b="1"/>
              <a:t>Два объекта движение начинают одновременно в </a:t>
            </a:r>
          </a:p>
          <a:p>
            <a:r>
              <a:rPr lang="ru-RU" sz="2000" b="1"/>
              <a:t>противоположных направлениях.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48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48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48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48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48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0" y="0"/>
            <a:ext cx="9144000" cy="468000"/>
          </a:xfrm>
          <a:prstGeom prst="rect">
            <a:avLst/>
          </a:prstGeom>
          <a:solidFill>
            <a:srgbClr val="6F33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7" name="Прямая соединительная линия 36"/>
          <p:cNvCxnSpPr/>
          <p:nvPr/>
        </p:nvCxnSpPr>
        <p:spPr>
          <a:xfrm>
            <a:off x="0" y="432000"/>
            <a:ext cx="9144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0" y="36000"/>
            <a:ext cx="9144000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Группа 15"/>
          <p:cNvGrpSpPr/>
          <p:nvPr/>
        </p:nvGrpSpPr>
        <p:grpSpPr>
          <a:xfrm>
            <a:off x="267460" y="806216"/>
            <a:ext cx="8876540" cy="4350976"/>
            <a:chOff x="3563888" y="2844000"/>
            <a:chExt cx="8252412" cy="4350976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3563888" y="2844000"/>
              <a:ext cx="8252412" cy="4350976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049999" y="3594576"/>
              <a:ext cx="7766301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Один поезд движется со скоростью 80 км/ч, </a:t>
              </a:r>
            </a:p>
            <a:p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другой – 100 км/ч. Чему равна скорость сближения поездов, если они движутся навстречу друг другу? </a:t>
              </a:r>
            </a:p>
            <a:p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Чему равна скорость удаления поездов после их встречи?</a:t>
              </a:r>
            </a:p>
            <a:p>
              <a:endParaRPr 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19" name="Рисунок 1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90000" y="3335328"/>
              <a:ext cx="304923" cy="304923"/>
            </a:xfrm>
            <a:prstGeom prst="rect">
              <a:avLst/>
            </a:prstGeom>
          </p:spPr>
        </p:pic>
        <p:sp>
          <p:nvSpPr>
            <p:cNvPr id="26" name="Прямоугольник 25"/>
            <p:cNvSpPr/>
            <p:nvPr/>
          </p:nvSpPr>
          <p:spPr>
            <a:xfrm>
              <a:off x="3563999" y="2844000"/>
              <a:ext cx="6536675" cy="404022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400" b="1" dirty="0" smtClean="0">
                  <a:latin typeface="Times New Roman" pitchFamily="18" charset="0"/>
                  <a:cs typeface="Times New Roman" pitchFamily="18" charset="0"/>
                </a:rPr>
                <a:t>ВОПРОСЫ И ЗАДАНИЯ:</a:t>
              </a:r>
              <a:endParaRPr lang="ru-RU" sz="24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16362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ctrTitle"/>
          </p:nvPr>
        </p:nvSpPr>
        <p:spPr>
          <a:xfrm>
            <a:off x="251520" y="548680"/>
            <a:ext cx="9361784" cy="1071563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Движение  навстречу друг другу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07704" y="1988840"/>
            <a:ext cx="7456487" cy="3157537"/>
          </a:xfrm>
        </p:spPr>
        <p:txBody>
          <a:bodyPr>
            <a:normAutofit lnSpcReduction="10000"/>
          </a:bodyPr>
          <a:lstStyle/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Скорость сближения </a:t>
            </a:r>
            <a:r>
              <a:rPr lang="ru-RU" sz="3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показывает,</a:t>
            </a: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3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 сколько километров в час</a:t>
            </a: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3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объекты  приближаются  друг</a:t>
            </a: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3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к  другу:</a:t>
            </a:r>
            <a:endParaRPr lang="ru-RU" sz="24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6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6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ru-RU" sz="6000" baseline="-25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сближ.</a:t>
            </a:r>
            <a:r>
              <a:rPr lang="ru-RU" sz="6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ru-RU" sz="6000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6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ru-RU" sz="6000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6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2"/>
          <p:cNvSpPr txBox="1">
            <a:spLocks/>
          </p:cNvSpPr>
          <p:nvPr/>
        </p:nvSpPr>
        <p:spPr>
          <a:xfrm>
            <a:off x="395536" y="476672"/>
            <a:ext cx="7620000" cy="5153044"/>
          </a:xfrm>
          <a:prstGeom prst="rect">
            <a:avLst/>
          </a:prstGeom>
        </p:spPr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Tx/>
              <a:buNone/>
              <a:tabLst/>
              <a:defRPr/>
            </a:pPr>
            <a:r>
              <a:rPr kumimoji="0" lang="ru-RU" sz="4000" b="1" i="1" u="none" strike="noStrike" kern="1200" normalizeH="0" baseline="0" noProof="0" dirty="0" smtClean="0">
                <a:ln/>
                <a:solidFill>
                  <a:schemeClr val="accent3"/>
                </a:solidFill>
                <a:uLnTx/>
                <a:uFillTx/>
                <a:latin typeface="Times New Roman" pitchFamily="18" charset="0"/>
                <a:cs typeface="Times New Roman" pitchFamily="18" charset="0"/>
              </a:rPr>
              <a:t>  </a:t>
            </a:r>
            <a:r>
              <a:rPr kumimoji="0" lang="ru-RU" sz="4000" b="1" i="1" u="none" strike="noStrike" kern="1200" normalizeH="0" baseline="0" noProof="0" dirty="0" smtClean="0">
                <a:ln/>
                <a:solidFill>
                  <a:srgbClr val="002060"/>
                </a:solidFill>
                <a:uLnTx/>
                <a:uFillTx/>
                <a:latin typeface="Times New Roman" pitchFamily="18" charset="0"/>
                <a:cs typeface="Times New Roman" pitchFamily="18" charset="0"/>
              </a:rPr>
              <a:t>В класс вошел – не хмурь лица,</a:t>
            </a:r>
            <a:br>
              <a:rPr kumimoji="0" lang="ru-RU" sz="4000" b="1" i="1" u="none" strike="noStrike" kern="1200" normalizeH="0" baseline="0" noProof="0" dirty="0" smtClean="0">
                <a:ln/>
                <a:solidFill>
                  <a:srgbClr val="002060"/>
                </a:solidFill>
                <a:uLnTx/>
                <a:uFillTx/>
                <a:latin typeface="Times New Roman" pitchFamily="18" charset="0"/>
                <a:cs typeface="Times New Roman" pitchFamily="18" charset="0"/>
              </a:rPr>
            </a:br>
            <a:r>
              <a:rPr kumimoji="0" lang="ru-RU" sz="4000" b="1" i="1" u="none" strike="noStrike" kern="1200" normalizeH="0" baseline="0" noProof="0" dirty="0" smtClean="0">
                <a:ln/>
                <a:solidFill>
                  <a:srgbClr val="002060"/>
                </a:solidFill>
                <a:uLnTx/>
                <a:uFillTx/>
                <a:latin typeface="Times New Roman" pitchFamily="18" charset="0"/>
                <a:cs typeface="Times New Roman" pitchFamily="18" charset="0"/>
              </a:rPr>
              <a:t>Будь разумным до конца.</a:t>
            </a:r>
            <a:br>
              <a:rPr kumimoji="0" lang="ru-RU" sz="4000" b="1" i="1" u="none" strike="noStrike" kern="1200" normalizeH="0" baseline="0" noProof="0" dirty="0" smtClean="0">
                <a:ln/>
                <a:solidFill>
                  <a:srgbClr val="002060"/>
                </a:solidFill>
                <a:uLnTx/>
                <a:uFillTx/>
                <a:latin typeface="Times New Roman" pitchFamily="18" charset="0"/>
                <a:cs typeface="Times New Roman" pitchFamily="18" charset="0"/>
              </a:rPr>
            </a:br>
            <a:r>
              <a:rPr kumimoji="0" lang="ru-RU" sz="4000" b="1" i="1" u="none" strike="noStrike" kern="1200" normalizeH="0" baseline="0" noProof="0" dirty="0" smtClean="0">
                <a:ln/>
                <a:solidFill>
                  <a:srgbClr val="002060"/>
                </a:solidFill>
                <a:uLnTx/>
                <a:uFillTx/>
                <a:latin typeface="Times New Roman" pitchFamily="18" charset="0"/>
                <a:cs typeface="Times New Roman" pitchFamily="18" charset="0"/>
              </a:rPr>
              <a:t>Ты не зритель и не гость – </a:t>
            </a:r>
            <a:br>
              <a:rPr kumimoji="0" lang="ru-RU" sz="4000" b="1" i="1" u="none" strike="noStrike" kern="1200" normalizeH="0" baseline="0" noProof="0" dirty="0" smtClean="0">
                <a:ln/>
                <a:solidFill>
                  <a:srgbClr val="002060"/>
                </a:solidFill>
                <a:uLnTx/>
                <a:uFillTx/>
                <a:latin typeface="Times New Roman" pitchFamily="18" charset="0"/>
                <a:cs typeface="Times New Roman" pitchFamily="18" charset="0"/>
              </a:rPr>
            </a:br>
            <a:r>
              <a:rPr kumimoji="0" lang="ru-RU" sz="4000" b="1" i="1" u="none" strike="noStrike" kern="1200" normalizeH="0" baseline="0" noProof="0" dirty="0" smtClean="0">
                <a:ln/>
                <a:solidFill>
                  <a:srgbClr val="002060"/>
                </a:solidFill>
                <a:uLnTx/>
                <a:uFillTx/>
                <a:latin typeface="Times New Roman" pitchFamily="18" charset="0"/>
                <a:cs typeface="Times New Roman" pitchFamily="18" charset="0"/>
              </a:rPr>
              <a:t>Ты программы нашей гвоздь.</a:t>
            </a:r>
            <a:br>
              <a:rPr kumimoji="0" lang="ru-RU" sz="4000" b="1" i="1" u="none" strike="noStrike" kern="1200" normalizeH="0" baseline="0" noProof="0" dirty="0" smtClean="0">
                <a:ln/>
                <a:solidFill>
                  <a:srgbClr val="002060"/>
                </a:solidFill>
                <a:uLnTx/>
                <a:uFillTx/>
                <a:latin typeface="Times New Roman" pitchFamily="18" charset="0"/>
                <a:cs typeface="Times New Roman" pitchFamily="18" charset="0"/>
              </a:rPr>
            </a:br>
            <a:r>
              <a:rPr kumimoji="0" lang="ru-RU" sz="4000" b="1" i="1" u="none" strike="noStrike" kern="1200" normalizeH="0" baseline="0" noProof="0" dirty="0" smtClean="0">
                <a:ln/>
                <a:solidFill>
                  <a:srgbClr val="002060"/>
                </a:solidFill>
                <a:uLnTx/>
                <a:uFillTx/>
                <a:latin typeface="Times New Roman" pitchFamily="18" charset="0"/>
                <a:cs typeface="Times New Roman" pitchFamily="18" charset="0"/>
              </a:rPr>
              <a:t>Не стесняйся, не смущайся,</a:t>
            </a:r>
            <a:br>
              <a:rPr kumimoji="0" lang="ru-RU" sz="4000" b="1" i="1" u="none" strike="noStrike" kern="1200" normalizeH="0" baseline="0" noProof="0" dirty="0" smtClean="0">
                <a:ln/>
                <a:solidFill>
                  <a:srgbClr val="002060"/>
                </a:solidFill>
                <a:uLnTx/>
                <a:uFillTx/>
                <a:latin typeface="Times New Roman" pitchFamily="18" charset="0"/>
                <a:cs typeface="Times New Roman" pitchFamily="18" charset="0"/>
              </a:rPr>
            </a:br>
            <a:r>
              <a:rPr kumimoji="0" lang="ru-RU" sz="4000" b="1" i="1" u="none" strike="noStrike" kern="1200" normalizeH="0" baseline="0" noProof="0" dirty="0" smtClean="0">
                <a:ln/>
                <a:solidFill>
                  <a:srgbClr val="002060"/>
                </a:solidFill>
                <a:uLnTx/>
                <a:uFillTx/>
                <a:latin typeface="Times New Roman" pitchFamily="18" charset="0"/>
                <a:cs typeface="Times New Roman" pitchFamily="18" charset="0"/>
              </a:rPr>
              <a:t>Всем законам подчиняйся</a:t>
            </a:r>
            <a:r>
              <a:rPr kumimoji="0" lang="ru-RU" sz="2400" b="1" i="1" u="none" strike="noStrike" kern="1200" normalizeH="0" baseline="0" noProof="0" dirty="0" smtClean="0">
                <a:ln/>
                <a:solidFill>
                  <a:srgbClr val="002060"/>
                </a:solidFill>
                <a:uLnTx/>
                <a:uFillTx/>
                <a:latin typeface="Times New Roman" pitchFamily="18" charset="0"/>
                <a:cs typeface="Times New Roman" pitchFamily="18" charset="0"/>
              </a:rPr>
              <a:t>.</a:t>
            </a:r>
            <a:endParaRPr kumimoji="0" lang="ru-RU" sz="2400" b="1" i="0" u="none" strike="noStrike" kern="1200" normalizeH="0" baseline="0" noProof="0" dirty="0">
              <a:ln/>
              <a:solidFill>
                <a:srgbClr val="002060"/>
              </a:solidFill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Рисунок1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50" y="2938463"/>
            <a:ext cx="2571750" cy="3919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ctrTitle"/>
          </p:nvPr>
        </p:nvSpPr>
        <p:spPr>
          <a:xfrm>
            <a:off x="251520" y="548680"/>
            <a:ext cx="9361784" cy="1071563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Движение  в  противоположном   направлении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07704" y="1988840"/>
            <a:ext cx="7456487" cy="3157537"/>
          </a:xfrm>
        </p:spPr>
        <p:txBody>
          <a:bodyPr>
            <a:normAutofit/>
          </a:bodyPr>
          <a:lstStyle/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Скорость удаления </a:t>
            </a:r>
            <a:r>
              <a:rPr lang="ru-RU" sz="3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показывает,</a:t>
            </a: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3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 сколько километров в час</a:t>
            </a: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3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объекты  удаляются друг от друга:</a:t>
            </a:r>
            <a:endParaRPr lang="ru-RU" sz="24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6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6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ru-RU" sz="6000" baseline="-25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удал.</a:t>
            </a:r>
            <a:r>
              <a:rPr lang="ru-RU" sz="6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ru-RU" sz="6000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6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ru-RU" sz="6000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6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5" descr="D:\Анимашки\Дома\anime-nedvijimost-40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73090" y="2618329"/>
            <a:ext cx="3128019" cy="2904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Анимашки\Дома\anime-nedvijimost-40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680" y="2618329"/>
            <a:ext cx="3148843" cy="2923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699418" y="-22912"/>
            <a:ext cx="36279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cap="none" spc="0" dirty="0" smtClean="0">
                <a:ln w="11430">
                  <a:solidFill>
                    <a:schemeClr val="bg2">
                      <a:lumMod val="50000"/>
                      <a:lumOff val="50000"/>
                    </a:schemeClr>
                  </a:solidFill>
                </a:ln>
                <a:solidFill>
                  <a:srgbClr val="FF3399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Impact" panose="020B0806030902050204" pitchFamily="34" charset="0"/>
              </a:rPr>
              <a:t>З а д а ч а   1</a:t>
            </a:r>
            <a:endParaRPr lang="ru-RU" sz="5400" cap="none" spc="0" dirty="0">
              <a:ln w="11430">
                <a:solidFill>
                  <a:schemeClr val="bg2">
                    <a:lumMod val="50000"/>
                    <a:lumOff val="50000"/>
                  </a:schemeClr>
                </a:solidFill>
              </a:ln>
              <a:solidFill>
                <a:srgbClr val="FF3399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-17196" y="5316292"/>
            <a:ext cx="9161196" cy="777004"/>
            <a:chOff x="-17196" y="5316292"/>
            <a:chExt cx="9161196" cy="777004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-17196" y="5316292"/>
              <a:ext cx="9161196" cy="777004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6" name="Прямая соединительная линия 5"/>
            <p:cNvCxnSpPr/>
            <p:nvPr/>
          </p:nvCxnSpPr>
          <p:spPr>
            <a:xfrm>
              <a:off x="395536" y="5704794"/>
              <a:ext cx="8496944" cy="0"/>
            </a:xfrm>
            <a:prstGeom prst="line">
              <a:avLst/>
            </a:prstGeom>
            <a:ln w="76200">
              <a:prstDash val="lg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026" name="Picture 2" descr="D:\Анимашки\Люди\guy_in_business_suit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3745896"/>
            <a:ext cx="1194664" cy="1958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Анимашки\Люди\anime-ludi-1676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8344" y="3612162"/>
            <a:ext cx="1391478" cy="2226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67368" y="802447"/>
            <a:ext cx="872599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Два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пешехода одновременно вышли навстречу друг другу из двух пунктов, расстояние между которыми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км. Скорость одного из них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км/ч, другого –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5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км/ч. Через сколько часов они встретятся?</a:t>
            </a:r>
          </a:p>
        </p:txBody>
      </p:sp>
      <p:sp>
        <p:nvSpPr>
          <p:cNvPr id="2" name="Левая фигурная скобка 1"/>
          <p:cNvSpPr/>
          <p:nvPr/>
        </p:nvSpPr>
        <p:spPr>
          <a:xfrm rot="16200000">
            <a:off x="4318447" y="2638446"/>
            <a:ext cx="423832" cy="7272808"/>
          </a:xfrm>
          <a:prstGeom prst="leftBrac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743908" y="5794718"/>
            <a:ext cx="180020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800" b="1" dirty="0" smtClean="0">
                <a:solidFill>
                  <a:schemeClr val="bg1"/>
                </a:solidFill>
                <a:latin typeface="Impact" panose="020B0806030902050204" pitchFamily="34" charset="0"/>
              </a:rPr>
              <a:t>18 км</a:t>
            </a:r>
            <a:endParaRPr lang="ru-RU" sz="2800" b="1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1403648" y="3933056"/>
            <a:ext cx="1428541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5711196" y="3883359"/>
            <a:ext cx="1523787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590200" y="3517315"/>
            <a:ext cx="1241989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5 </a:t>
            </a:r>
            <a:r>
              <a:rPr lang="ru-RU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км/ч</a:t>
            </a:r>
            <a:endParaRPr lang="ru-RU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992994" y="3461041"/>
            <a:ext cx="1241989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400" dirty="0">
                <a:solidFill>
                  <a:schemeClr val="bg1"/>
                </a:solidFill>
                <a:latin typeface="Impact" panose="020B0806030902050204" pitchFamily="34" charset="0"/>
              </a:rPr>
              <a:t>4</a:t>
            </a:r>
            <a:r>
              <a:rPr lang="en-US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 </a:t>
            </a:r>
            <a:r>
              <a:rPr lang="ru-RU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км/ч</a:t>
            </a:r>
            <a:endParaRPr lang="ru-RU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23928" y="3426420"/>
            <a:ext cx="108012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2800" dirty="0" smtClean="0">
                <a:solidFill>
                  <a:schemeClr val="bg1"/>
                </a:solidFill>
                <a:latin typeface="Impact" panose="020B0806030902050204" pitchFamily="34" charset="0"/>
              </a:rPr>
              <a:t>t  = </a:t>
            </a:r>
            <a:r>
              <a:rPr lang="ru-RU" sz="2800" dirty="0" smtClean="0">
                <a:solidFill>
                  <a:schemeClr val="bg1"/>
                </a:solidFill>
                <a:latin typeface="Impact" panose="020B0806030902050204" pitchFamily="34" charset="0"/>
              </a:rPr>
              <a:t>?</a:t>
            </a:r>
            <a:endParaRPr lang="ru-RU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9" name="Управляющая кнопка: домой 8">
            <a:hlinkClick r:id="rId5" action="ppaction://hlinksldjump" highlightClick="1"/>
          </p:cNvPr>
          <p:cNvSpPr/>
          <p:nvPr/>
        </p:nvSpPr>
        <p:spPr>
          <a:xfrm>
            <a:off x="8604448" y="6381328"/>
            <a:ext cx="360040" cy="432048"/>
          </a:xfrm>
          <a:prstGeom prst="actionButtonHom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351766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3.7037E-7 L 0.38368 -3.7037E-7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84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-0.35156 1.11111E-6 " pathEditMode="relative" rAng="0" ptsTypes="AA">
                                      <p:cBhvr>
                                        <p:cTn id="8" dur="5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87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57743" y="0"/>
            <a:ext cx="37112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cap="none" spc="0" dirty="0" smtClean="0">
                <a:ln w="11430">
                  <a:solidFill>
                    <a:schemeClr val="bg2">
                      <a:lumMod val="50000"/>
                      <a:lumOff val="50000"/>
                    </a:schemeClr>
                  </a:solidFill>
                </a:ln>
                <a:solidFill>
                  <a:srgbClr val="FF3399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Impact" panose="020B0806030902050204" pitchFamily="34" charset="0"/>
              </a:rPr>
              <a:t>З а д а ч а   </a:t>
            </a:r>
            <a:r>
              <a:rPr lang="en-US" sz="5400" cap="none" spc="0" dirty="0" smtClean="0">
                <a:ln w="11430">
                  <a:solidFill>
                    <a:schemeClr val="bg2">
                      <a:lumMod val="50000"/>
                      <a:lumOff val="50000"/>
                    </a:schemeClr>
                  </a:solidFill>
                </a:ln>
                <a:solidFill>
                  <a:srgbClr val="FF3399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Impact" panose="020B0806030902050204" pitchFamily="34" charset="0"/>
              </a:rPr>
              <a:t>2</a:t>
            </a:r>
            <a:endParaRPr lang="ru-RU" sz="5400" cap="none" spc="0" dirty="0">
              <a:ln w="11430">
                <a:solidFill>
                  <a:schemeClr val="bg2">
                    <a:lumMod val="50000"/>
                    <a:lumOff val="50000"/>
                  </a:schemeClr>
                </a:solidFill>
              </a:ln>
              <a:solidFill>
                <a:srgbClr val="FF3399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923330"/>
            <a:ext cx="8784976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Из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одного пункта в противоположных направлениях вышли два пешехода. Скорость одного из них 5 км/ч, другого –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км/ч. Какое расстояние будет между ними через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 ч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grpSp>
        <p:nvGrpSpPr>
          <p:cNvPr id="3" name="Группа 4"/>
          <p:cNvGrpSpPr/>
          <p:nvPr/>
        </p:nvGrpSpPr>
        <p:grpSpPr>
          <a:xfrm>
            <a:off x="-17196" y="5316292"/>
            <a:ext cx="9161196" cy="777004"/>
            <a:chOff x="-17196" y="5316292"/>
            <a:chExt cx="9161196" cy="777004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-17196" y="5316292"/>
              <a:ext cx="9161196" cy="777004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>
              <a:off x="395536" y="5704794"/>
              <a:ext cx="8496944" cy="0"/>
            </a:xfrm>
            <a:prstGeom prst="line">
              <a:avLst/>
            </a:prstGeom>
            <a:ln w="76200">
              <a:prstDash val="lg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2051" name="Picture 3" descr="D:\Анимашки\Дома\anime-nedvijimost-36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10343" y="2564905"/>
            <a:ext cx="3129638" cy="2941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Анимашки\Люди\anime-deti-647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717032"/>
            <a:ext cx="1212875" cy="2089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D:\Анимашки\Люди\mes05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96639" y="3790595"/>
            <a:ext cx="2030699" cy="1915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Прямая со стрелкой 7"/>
          <p:cNvCxnSpPr/>
          <p:nvPr/>
        </p:nvCxnSpPr>
        <p:spPr>
          <a:xfrm>
            <a:off x="5939981" y="3902765"/>
            <a:ext cx="1368323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949853" y="3521182"/>
            <a:ext cx="1368152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5 км/ч</a:t>
            </a:r>
            <a:endParaRPr lang="ru-RU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flipH="1">
            <a:off x="1547665" y="3933056"/>
            <a:ext cx="1296143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619672" y="3578229"/>
            <a:ext cx="1368152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400" dirty="0">
                <a:solidFill>
                  <a:schemeClr val="bg1"/>
                </a:solidFill>
                <a:latin typeface="Impact" panose="020B0806030902050204" pitchFamily="34" charset="0"/>
              </a:rPr>
              <a:t>4</a:t>
            </a:r>
            <a:r>
              <a:rPr lang="ru-RU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 км/ч</a:t>
            </a:r>
            <a:endParaRPr lang="ru-RU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0" name="Левая фигурная скобка 19"/>
          <p:cNvSpPr/>
          <p:nvPr/>
        </p:nvSpPr>
        <p:spPr>
          <a:xfrm rot="16200000">
            <a:off x="4419386" y="2560948"/>
            <a:ext cx="288032" cy="7272808"/>
          </a:xfrm>
          <a:prstGeom prst="leftBrac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4068011" y="6232918"/>
            <a:ext cx="101937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S = </a:t>
            </a:r>
            <a:r>
              <a:rPr lang="ru-RU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?</a:t>
            </a:r>
            <a:endParaRPr lang="ru-RU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959847" y="5731389"/>
            <a:ext cx="1296144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t  = 3</a:t>
            </a:r>
            <a:r>
              <a:rPr lang="ru-RU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 ч</a:t>
            </a:r>
            <a:endParaRPr lang="ru-RU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9" name="Управляющая кнопка: домой 18">
            <a:hlinkClick r:id="rId5" action="ppaction://hlinksldjump" highlightClick="1"/>
          </p:cNvPr>
          <p:cNvSpPr/>
          <p:nvPr/>
        </p:nvSpPr>
        <p:spPr>
          <a:xfrm>
            <a:off x="8604448" y="6381328"/>
            <a:ext cx="360040" cy="432048"/>
          </a:xfrm>
          <a:prstGeom prst="actionButtonHom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41212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" dur="5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8" dur="5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26"/>
          <p:cNvSpPr/>
          <p:nvPr/>
        </p:nvSpPr>
        <p:spPr>
          <a:xfrm>
            <a:off x="0" y="0"/>
            <a:ext cx="9144000" cy="468000"/>
          </a:xfrm>
          <a:prstGeom prst="rect">
            <a:avLst/>
          </a:prstGeom>
          <a:solidFill>
            <a:srgbClr val="6F33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Прямая соединительная линия 11"/>
          <p:cNvCxnSpPr/>
          <p:nvPr/>
        </p:nvCxnSpPr>
        <p:spPr>
          <a:xfrm>
            <a:off x="0" y="0"/>
            <a:ext cx="9144000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07020"/>
            <a:ext cx="9144000" cy="614040"/>
          </a:xfrm>
        </p:spPr>
        <p:txBody>
          <a:bodyPr>
            <a:normAutofit/>
          </a:bodyPr>
          <a:lstStyle/>
          <a:p>
            <a:r>
              <a:rPr lang="ru-RU" sz="20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«Найди ошибку»</a:t>
            </a:r>
            <a:endParaRPr lang="ru-RU" sz="2000" b="0" dirty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0" y="260648"/>
            <a:ext cx="9144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3566538" y="4492472"/>
            <a:ext cx="4101805" cy="52322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1400 : (200 + 80) = 3(мин)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0" name="Группа 29"/>
          <p:cNvGrpSpPr/>
          <p:nvPr/>
        </p:nvGrpSpPr>
        <p:grpSpPr>
          <a:xfrm>
            <a:off x="356610" y="620688"/>
            <a:ext cx="8787390" cy="1997322"/>
            <a:chOff x="146104" y="188640"/>
            <a:chExt cx="8787390" cy="1997322"/>
          </a:xfrm>
        </p:grpSpPr>
        <p:sp>
          <p:nvSpPr>
            <p:cNvPr id="31" name="TextBox 30"/>
            <p:cNvSpPr txBox="1"/>
            <p:nvPr/>
          </p:nvSpPr>
          <p:spPr>
            <a:xfrm>
              <a:off x="2673775" y="246970"/>
              <a:ext cx="6259719" cy="193899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Артём едет на велосипеде со скоростью 200 м/мин. Виктор идет ему навстречу со скоростью 80 м/мин. Через сколько минут они встретятся, если сейчас расстояние между ними 1 км 400 м?</a:t>
              </a:r>
              <a:endParaRPr 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" name="Овал 31"/>
            <p:cNvSpPr>
              <a:spLocks noChangeAspect="1"/>
            </p:cNvSpPr>
            <p:nvPr/>
          </p:nvSpPr>
          <p:spPr>
            <a:xfrm>
              <a:off x="146104" y="188640"/>
              <a:ext cx="807400" cy="807400"/>
            </a:xfrm>
            <a:prstGeom prst="ellipse">
              <a:avLst/>
            </a:prstGeom>
            <a:blipFill>
              <a:blip r:embed="rId2" cstate="print"/>
              <a:stretch>
                <a:fillRect/>
              </a:stretch>
            </a:blipFill>
            <a:ln w="635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5" name="Рисунок 3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8852" y="344826"/>
              <a:ext cx="304923" cy="304923"/>
            </a:xfrm>
            <a:prstGeom prst="rect">
              <a:avLst/>
            </a:prstGeom>
          </p:spPr>
        </p:pic>
      </p:grpSp>
      <p:cxnSp>
        <p:nvCxnSpPr>
          <p:cNvPr id="20" name="Прямая соединительная линия 19"/>
          <p:cNvCxnSpPr/>
          <p:nvPr/>
        </p:nvCxnSpPr>
        <p:spPr>
          <a:xfrm>
            <a:off x="613140" y="3237083"/>
            <a:ext cx="7794960" cy="0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315636" y="2246108"/>
            <a:ext cx="44114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8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2" name="Прямая со стрелкой 21"/>
          <p:cNvCxnSpPr/>
          <p:nvPr/>
        </p:nvCxnSpPr>
        <p:spPr>
          <a:xfrm>
            <a:off x="1531636" y="3038108"/>
            <a:ext cx="648000" cy="0"/>
          </a:xfrm>
          <a:prstGeom prst="straightConnector1">
            <a:avLst/>
          </a:prstGeom>
          <a:ln>
            <a:solidFill>
              <a:schemeClr val="accent4">
                <a:lumMod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H="1">
            <a:off x="5338620" y="3038108"/>
            <a:ext cx="936000" cy="0"/>
          </a:xfrm>
          <a:prstGeom prst="straightConnector1">
            <a:avLst/>
          </a:prstGeom>
          <a:ln>
            <a:solidFill>
              <a:schemeClr val="accent4">
                <a:lumMod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295915" y="2576443"/>
            <a:ext cx="14318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/>
              <a:t>8</a:t>
            </a:r>
            <a:r>
              <a:rPr lang="ru-RU" sz="2400" dirty="0" smtClean="0"/>
              <a:t>0 м/мин</a:t>
            </a:r>
            <a:endParaRPr lang="ru-RU" sz="2400" dirty="0"/>
          </a:p>
        </p:txBody>
      </p:sp>
      <p:sp>
        <p:nvSpPr>
          <p:cNvPr id="25" name="TextBox 24"/>
          <p:cNvSpPr txBox="1"/>
          <p:nvPr/>
        </p:nvSpPr>
        <p:spPr>
          <a:xfrm>
            <a:off x="5122620" y="2534118"/>
            <a:ext cx="15872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200 м/мин</a:t>
            </a:r>
            <a:endParaRPr lang="ru-RU" sz="2400" dirty="0"/>
          </a:p>
        </p:txBody>
      </p:sp>
      <p:sp>
        <p:nvSpPr>
          <p:cNvPr id="26" name="Полилиния 25"/>
          <p:cNvSpPr/>
          <p:nvPr/>
        </p:nvSpPr>
        <p:spPr>
          <a:xfrm>
            <a:off x="1502724" y="3240833"/>
            <a:ext cx="4812470" cy="764232"/>
          </a:xfrm>
          <a:custGeom>
            <a:avLst/>
            <a:gdLst>
              <a:gd name="connsiteX0" fmla="*/ 0 w 5414962"/>
              <a:gd name="connsiteY0" fmla="*/ 0 h 514694"/>
              <a:gd name="connsiteX1" fmla="*/ 85725 w 5414962"/>
              <a:gd name="connsiteY1" fmla="*/ 157163 h 514694"/>
              <a:gd name="connsiteX2" fmla="*/ 457200 w 5414962"/>
              <a:gd name="connsiteY2" fmla="*/ 300038 h 514694"/>
              <a:gd name="connsiteX3" fmla="*/ 1557337 w 5414962"/>
              <a:gd name="connsiteY3" fmla="*/ 471488 h 514694"/>
              <a:gd name="connsiteX4" fmla="*/ 2457450 w 5414962"/>
              <a:gd name="connsiteY4" fmla="*/ 514350 h 514694"/>
              <a:gd name="connsiteX5" fmla="*/ 3871912 w 5414962"/>
              <a:gd name="connsiteY5" fmla="*/ 457200 h 514694"/>
              <a:gd name="connsiteX6" fmla="*/ 5000625 w 5414962"/>
              <a:gd name="connsiteY6" fmla="*/ 328613 h 514694"/>
              <a:gd name="connsiteX7" fmla="*/ 5343525 w 5414962"/>
              <a:gd name="connsiteY7" fmla="*/ 157163 h 514694"/>
              <a:gd name="connsiteX8" fmla="*/ 5414962 w 5414962"/>
              <a:gd name="connsiteY8" fmla="*/ 0 h 514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14962" h="514694">
                <a:moveTo>
                  <a:pt x="0" y="0"/>
                </a:moveTo>
                <a:cubicBezTo>
                  <a:pt x="4762" y="53578"/>
                  <a:pt x="9525" y="107157"/>
                  <a:pt x="85725" y="157163"/>
                </a:cubicBezTo>
                <a:cubicBezTo>
                  <a:pt x="161925" y="207169"/>
                  <a:pt x="211931" y="247651"/>
                  <a:pt x="457200" y="300038"/>
                </a:cubicBezTo>
                <a:cubicBezTo>
                  <a:pt x="702469" y="352426"/>
                  <a:pt x="1223962" y="435769"/>
                  <a:pt x="1557337" y="471488"/>
                </a:cubicBezTo>
                <a:cubicBezTo>
                  <a:pt x="1890712" y="507207"/>
                  <a:pt x="2071688" y="516731"/>
                  <a:pt x="2457450" y="514350"/>
                </a:cubicBezTo>
                <a:cubicBezTo>
                  <a:pt x="2843212" y="511969"/>
                  <a:pt x="3448050" y="488156"/>
                  <a:pt x="3871912" y="457200"/>
                </a:cubicBezTo>
                <a:cubicBezTo>
                  <a:pt x="4295775" y="426244"/>
                  <a:pt x="4755356" y="378619"/>
                  <a:pt x="5000625" y="328613"/>
                </a:cubicBezTo>
                <a:cubicBezTo>
                  <a:pt x="5245894" y="278607"/>
                  <a:pt x="5274469" y="211932"/>
                  <a:pt x="5343525" y="157163"/>
                </a:cubicBezTo>
                <a:cubicBezTo>
                  <a:pt x="5412581" y="102394"/>
                  <a:pt x="5413771" y="51197"/>
                  <a:pt x="5414962" y="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2315201" y="3462508"/>
            <a:ext cx="3273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?</a:t>
            </a:r>
            <a:endParaRPr lang="ru-RU" sz="2400" dirty="0"/>
          </a:p>
        </p:txBody>
      </p:sp>
      <p:sp>
        <p:nvSpPr>
          <p:cNvPr id="29" name="TextBox 28"/>
          <p:cNvSpPr txBox="1"/>
          <p:nvPr/>
        </p:nvSpPr>
        <p:spPr>
          <a:xfrm>
            <a:off x="2869085" y="4005065"/>
            <a:ext cx="15728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1 км 400 м</a:t>
            </a:r>
            <a:endParaRPr lang="ru-RU" sz="2400" dirty="0"/>
          </a:p>
        </p:txBody>
      </p:sp>
      <p:sp>
        <p:nvSpPr>
          <p:cNvPr id="36" name="TextBox 35"/>
          <p:cNvSpPr txBox="1"/>
          <p:nvPr/>
        </p:nvSpPr>
        <p:spPr>
          <a:xfrm>
            <a:off x="3214372" y="2246108"/>
            <a:ext cx="44114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8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094620" y="2246108"/>
            <a:ext cx="44114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8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Полилиния 41"/>
          <p:cNvSpPr/>
          <p:nvPr/>
        </p:nvSpPr>
        <p:spPr>
          <a:xfrm>
            <a:off x="1536209" y="3272109"/>
            <a:ext cx="1898737" cy="190400"/>
          </a:xfrm>
          <a:custGeom>
            <a:avLst/>
            <a:gdLst>
              <a:gd name="connsiteX0" fmla="*/ 0 w 5414962"/>
              <a:gd name="connsiteY0" fmla="*/ 0 h 514694"/>
              <a:gd name="connsiteX1" fmla="*/ 85725 w 5414962"/>
              <a:gd name="connsiteY1" fmla="*/ 157163 h 514694"/>
              <a:gd name="connsiteX2" fmla="*/ 457200 w 5414962"/>
              <a:gd name="connsiteY2" fmla="*/ 300038 h 514694"/>
              <a:gd name="connsiteX3" fmla="*/ 1557337 w 5414962"/>
              <a:gd name="connsiteY3" fmla="*/ 471488 h 514694"/>
              <a:gd name="connsiteX4" fmla="*/ 2457450 w 5414962"/>
              <a:gd name="connsiteY4" fmla="*/ 514350 h 514694"/>
              <a:gd name="connsiteX5" fmla="*/ 3871912 w 5414962"/>
              <a:gd name="connsiteY5" fmla="*/ 457200 h 514694"/>
              <a:gd name="connsiteX6" fmla="*/ 5000625 w 5414962"/>
              <a:gd name="connsiteY6" fmla="*/ 328613 h 514694"/>
              <a:gd name="connsiteX7" fmla="*/ 5343525 w 5414962"/>
              <a:gd name="connsiteY7" fmla="*/ 157163 h 514694"/>
              <a:gd name="connsiteX8" fmla="*/ 5414962 w 5414962"/>
              <a:gd name="connsiteY8" fmla="*/ 0 h 514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14962" h="514694">
                <a:moveTo>
                  <a:pt x="0" y="0"/>
                </a:moveTo>
                <a:cubicBezTo>
                  <a:pt x="4762" y="53578"/>
                  <a:pt x="9525" y="107157"/>
                  <a:pt x="85725" y="157163"/>
                </a:cubicBezTo>
                <a:cubicBezTo>
                  <a:pt x="161925" y="207169"/>
                  <a:pt x="211931" y="247651"/>
                  <a:pt x="457200" y="300038"/>
                </a:cubicBezTo>
                <a:cubicBezTo>
                  <a:pt x="702469" y="352426"/>
                  <a:pt x="1223962" y="435769"/>
                  <a:pt x="1557337" y="471488"/>
                </a:cubicBezTo>
                <a:cubicBezTo>
                  <a:pt x="1890712" y="507207"/>
                  <a:pt x="2071688" y="516731"/>
                  <a:pt x="2457450" y="514350"/>
                </a:cubicBezTo>
                <a:cubicBezTo>
                  <a:pt x="2843212" y="511969"/>
                  <a:pt x="3448050" y="488156"/>
                  <a:pt x="3871912" y="457200"/>
                </a:cubicBezTo>
                <a:cubicBezTo>
                  <a:pt x="4295775" y="426244"/>
                  <a:pt x="4755356" y="378619"/>
                  <a:pt x="5000625" y="328613"/>
                </a:cubicBezTo>
                <a:cubicBezTo>
                  <a:pt x="5245894" y="278607"/>
                  <a:pt x="5274469" y="211932"/>
                  <a:pt x="5343525" y="157163"/>
                </a:cubicBezTo>
                <a:cubicBezTo>
                  <a:pt x="5412581" y="102394"/>
                  <a:pt x="5413771" y="51197"/>
                  <a:pt x="5414962" y="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олилиния 42"/>
          <p:cNvSpPr/>
          <p:nvPr/>
        </p:nvSpPr>
        <p:spPr>
          <a:xfrm>
            <a:off x="3430620" y="3272108"/>
            <a:ext cx="2874171" cy="190401"/>
          </a:xfrm>
          <a:custGeom>
            <a:avLst/>
            <a:gdLst>
              <a:gd name="connsiteX0" fmla="*/ 0 w 5414962"/>
              <a:gd name="connsiteY0" fmla="*/ 0 h 514694"/>
              <a:gd name="connsiteX1" fmla="*/ 85725 w 5414962"/>
              <a:gd name="connsiteY1" fmla="*/ 157163 h 514694"/>
              <a:gd name="connsiteX2" fmla="*/ 457200 w 5414962"/>
              <a:gd name="connsiteY2" fmla="*/ 300038 h 514694"/>
              <a:gd name="connsiteX3" fmla="*/ 1557337 w 5414962"/>
              <a:gd name="connsiteY3" fmla="*/ 471488 h 514694"/>
              <a:gd name="connsiteX4" fmla="*/ 2457450 w 5414962"/>
              <a:gd name="connsiteY4" fmla="*/ 514350 h 514694"/>
              <a:gd name="connsiteX5" fmla="*/ 3871912 w 5414962"/>
              <a:gd name="connsiteY5" fmla="*/ 457200 h 514694"/>
              <a:gd name="connsiteX6" fmla="*/ 5000625 w 5414962"/>
              <a:gd name="connsiteY6" fmla="*/ 328613 h 514694"/>
              <a:gd name="connsiteX7" fmla="*/ 5343525 w 5414962"/>
              <a:gd name="connsiteY7" fmla="*/ 157163 h 514694"/>
              <a:gd name="connsiteX8" fmla="*/ 5414962 w 5414962"/>
              <a:gd name="connsiteY8" fmla="*/ 0 h 514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14962" h="514694">
                <a:moveTo>
                  <a:pt x="0" y="0"/>
                </a:moveTo>
                <a:cubicBezTo>
                  <a:pt x="4762" y="53578"/>
                  <a:pt x="9525" y="107157"/>
                  <a:pt x="85725" y="157163"/>
                </a:cubicBezTo>
                <a:cubicBezTo>
                  <a:pt x="161925" y="207169"/>
                  <a:pt x="211931" y="247651"/>
                  <a:pt x="457200" y="300038"/>
                </a:cubicBezTo>
                <a:cubicBezTo>
                  <a:pt x="702469" y="352426"/>
                  <a:pt x="1223962" y="435769"/>
                  <a:pt x="1557337" y="471488"/>
                </a:cubicBezTo>
                <a:cubicBezTo>
                  <a:pt x="1890712" y="507207"/>
                  <a:pt x="2071688" y="516731"/>
                  <a:pt x="2457450" y="514350"/>
                </a:cubicBezTo>
                <a:cubicBezTo>
                  <a:pt x="2843212" y="511969"/>
                  <a:pt x="3448050" y="488156"/>
                  <a:pt x="3871912" y="457200"/>
                </a:cubicBezTo>
                <a:cubicBezTo>
                  <a:pt x="4295775" y="426244"/>
                  <a:pt x="4755356" y="378619"/>
                  <a:pt x="5000625" y="328613"/>
                </a:cubicBezTo>
                <a:cubicBezTo>
                  <a:pt x="5245894" y="278607"/>
                  <a:pt x="5274469" y="211932"/>
                  <a:pt x="5343525" y="157163"/>
                </a:cubicBezTo>
                <a:cubicBezTo>
                  <a:pt x="5412581" y="102394"/>
                  <a:pt x="5413771" y="51197"/>
                  <a:pt x="5414962" y="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TextBox 43"/>
          <p:cNvSpPr txBox="1"/>
          <p:nvPr/>
        </p:nvSpPr>
        <p:spPr>
          <a:xfrm>
            <a:off x="4857001" y="3462509"/>
            <a:ext cx="3273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?</a:t>
            </a:r>
            <a:endParaRPr lang="ru-RU" sz="2400" dirty="0"/>
          </a:p>
        </p:txBody>
      </p:sp>
      <p:pic>
        <p:nvPicPr>
          <p:cNvPr id="38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3933056"/>
            <a:ext cx="2190750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5871205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26"/>
          <p:cNvSpPr/>
          <p:nvPr/>
        </p:nvSpPr>
        <p:spPr>
          <a:xfrm>
            <a:off x="0" y="0"/>
            <a:ext cx="9144000" cy="468000"/>
          </a:xfrm>
          <a:prstGeom prst="rect">
            <a:avLst/>
          </a:prstGeom>
          <a:solidFill>
            <a:srgbClr val="6F33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Прямая соединительная линия 11"/>
          <p:cNvCxnSpPr/>
          <p:nvPr/>
        </p:nvCxnSpPr>
        <p:spPr>
          <a:xfrm>
            <a:off x="0" y="36000"/>
            <a:ext cx="9144000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0" y="432000"/>
            <a:ext cx="9144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Группа 29"/>
          <p:cNvGrpSpPr/>
          <p:nvPr/>
        </p:nvGrpSpPr>
        <p:grpSpPr>
          <a:xfrm>
            <a:off x="356610" y="476672"/>
            <a:ext cx="8787391" cy="1627990"/>
            <a:chOff x="146104" y="188640"/>
            <a:chExt cx="8787391" cy="1627990"/>
          </a:xfrm>
        </p:grpSpPr>
        <p:sp>
          <p:nvSpPr>
            <p:cNvPr id="31" name="TextBox 30"/>
            <p:cNvSpPr txBox="1"/>
            <p:nvPr/>
          </p:nvSpPr>
          <p:spPr>
            <a:xfrm>
              <a:off x="1193143" y="246970"/>
              <a:ext cx="7740352" cy="156966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Валя и Сергей идут навстречу друг другу. Сейчас расстояние между ними 800 м. Валя идет со скоростью 70 м/мин, а Сергей – 80 м/мин. Через сколько минут расстояние между ними будет равно 350 м?</a:t>
              </a:r>
              <a:endParaRPr 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" name="Овал 31"/>
            <p:cNvSpPr>
              <a:spLocks noChangeAspect="1"/>
            </p:cNvSpPr>
            <p:nvPr/>
          </p:nvSpPr>
          <p:spPr>
            <a:xfrm>
              <a:off x="146104" y="188640"/>
              <a:ext cx="807400" cy="807400"/>
            </a:xfrm>
            <a:prstGeom prst="ellipse">
              <a:avLst/>
            </a:prstGeom>
            <a:blipFill>
              <a:blip r:embed="rId2" cstate="print"/>
              <a:stretch>
                <a:fillRect/>
              </a:stretch>
            </a:blipFill>
            <a:ln w="635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20" name="Прямая соединительная линия 19"/>
          <p:cNvCxnSpPr/>
          <p:nvPr/>
        </p:nvCxnSpPr>
        <p:spPr>
          <a:xfrm>
            <a:off x="613140" y="3237083"/>
            <a:ext cx="7794960" cy="0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315636" y="2246108"/>
            <a:ext cx="44114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8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2" name="Прямая со стрелкой 21"/>
          <p:cNvCxnSpPr/>
          <p:nvPr/>
        </p:nvCxnSpPr>
        <p:spPr>
          <a:xfrm>
            <a:off x="1531636" y="3038108"/>
            <a:ext cx="648000" cy="0"/>
          </a:xfrm>
          <a:prstGeom prst="straightConnector1">
            <a:avLst/>
          </a:prstGeom>
          <a:ln>
            <a:solidFill>
              <a:schemeClr val="accent4">
                <a:lumMod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H="1">
            <a:off x="5338620" y="3038108"/>
            <a:ext cx="936000" cy="0"/>
          </a:xfrm>
          <a:prstGeom prst="straightConnector1">
            <a:avLst/>
          </a:prstGeom>
          <a:ln>
            <a:solidFill>
              <a:schemeClr val="accent4">
                <a:lumMod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295915" y="2576443"/>
            <a:ext cx="14318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70 м/мин</a:t>
            </a:r>
            <a:endParaRPr lang="ru-RU" sz="2400" dirty="0"/>
          </a:p>
        </p:txBody>
      </p:sp>
      <p:sp>
        <p:nvSpPr>
          <p:cNvPr id="25" name="TextBox 24"/>
          <p:cNvSpPr txBox="1"/>
          <p:nvPr/>
        </p:nvSpPr>
        <p:spPr>
          <a:xfrm>
            <a:off x="5122620" y="2534118"/>
            <a:ext cx="14318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80 м/мин</a:t>
            </a:r>
            <a:endParaRPr lang="ru-RU" sz="2400" dirty="0"/>
          </a:p>
        </p:txBody>
      </p:sp>
      <p:sp>
        <p:nvSpPr>
          <p:cNvPr id="26" name="Полилиния 25"/>
          <p:cNvSpPr/>
          <p:nvPr/>
        </p:nvSpPr>
        <p:spPr>
          <a:xfrm>
            <a:off x="1502724" y="3240833"/>
            <a:ext cx="4812470" cy="764232"/>
          </a:xfrm>
          <a:custGeom>
            <a:avLst/>
            <a:gdLst>
              <a:gd name="connsiteX0" fmla="*/ 0 w 5414962"/>
              <a:gd name="connsiteY0" fmla="*/ 0 h 514694"/>
              <a:gd name="connsiteX1" fmla="*/ 85725 w 5414962"/>
              <a:gd name="connsiteY1" fmla="*/ 157163 h 514694"/>
              <a:gd name="connsiteX2" fmla="*/ 457200 w 5414962"/>
              <a:gd name="connsiteY2" fmla="*/ 300038 h 514694"/>
              <a:gd name="connsiteX3" fmla="*/ 1557337 w 5414962"/>
              <a:gd name="connsiteY3" fmla="*/ 471488 h 514694"/>
              <a:gd name="connsiteX4" fmla="*/ 2457450 w 5414962"/>
              <a:gd name="connsiteY4" fmla="*/ 514350 h 514694"/>
              <a:gd name="connsiteX5" fmla="*/ 3871912 w 5414962"/>
              <a:gd name="connsiteY5" fmla="*/ 457200 h 514694"/>
              <a:gd name="connsiteX6" fmla="*/ 5000625 w 5414962"/>
              <a:gd name="connsiteY6" fmla="*/ 328613 h 514694"/>
              <a:gd name="connsiteX7" fmla="*/ 5343525 w 5414962"/>
              <a:gd name="connsiteY7" fmla="*/ 157163 h 514694"/>
              <a:gd name="connsiteX8" fmla="*/ 5414962 w 5414962"/>
              <a:gd name="connsiteY8" fmla="*/ 0 h 514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14962" h="514694">
                <a:moveTo>
                  <a:pt x="0" y="0"/>
                </a:moveTo>
                <a:cubicBezTo>
                  <a:pt x="4762" y="53578"/>
                  <a:pt x="9525" y="107157"/>
                  <a:pt x="85725" y="157163"/>
                </a:cubicBezTo>
                <a:cubicBezTo>
                  <a:pt x="161925" y="207169"/>
                  <a:pt x="211931" y="247651"/>
                  <a:pt x="457200" y="300038"/>
                </a:cubicBezTo>
                <a:cubicBezTo>
                  <a:pt x="702469" y="352426"/>
                  <a:pt x="1223962" y="435769"/>
                  <a:pt x="1557337" y="471488"/>
                </a:cubicBezTo>
                <a:cubicBezTo>
                  <a:pt x="1890712" y="507207"/>
                  <a:pt x="2071688" y="516731"/>
                  <a:pt x="2457450" y="514350"/>
                </a:cubicBezTo>
                <a:cubicBezTo>
                  <a:pt x="2843212" y="511969"/>
                  <a:pt x="3448050" y="488156"/>
                  <a:pt x="3871912" y="457200"/>
                </a:cubicBezTo>
                <a:cubicBezTo>
                  <a:pt x="4295775" y="426244"/>
                  <a:pt x="4755356" y="378619"/>
                  <a:pt x="5000625" y="328613"/>
                </a:cubicBezTo>
                <a:cubicBezTo>
                  <a:pt x="5245894" y="278607"/>
                  <a:pt x="5274469" y="211932"/>
                  <a:pt x="5343525" y="157163"/>
                </a:cubicBezTo>
                <a:cubicBezTo>
                  <a:pt x="5412581" y="102394"/>
                  <a:pt x="5413771" y="51197"/>
                  <a:pt x="5414962" y="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2043530" y="3360606"/>
            <a:ext cx="3273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?</a:t>
            </a:r>
            <a:endParaRPr lang="ru-RU" sz="2400" dirty="0"/>
          </a:p>
        </p:txBody>
      </p:sp>
      <p:sp>
        <p:nvSpPr>
          <p:cNvPr id="29" name="TextBox 28"/>
          <p:cNvSpPr txBox="1"/>
          <p:nvPr/>
        </p:nvSpPr>
        <p:spPr>
          <a:xfrm>
            <a:off x="3214372" y="4005065"/>
            <a:ext cx="9284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/>
              <a:t>8</a:t>
            </a:r>
            <a:r>
              <a:rPr lang="ru-RU" sz="2400" dirty="0" smtClean="0"/>
              <a:t>00 м</a:t>
            </a:r>
            <a:endParaRPr lang="ru-RU" sz="2400" dirty="0"/>
          </a:p>
        </p:txBody>
      </p:sp>
      <p:sp>
        <p:nvSpPr>
          <p:cNvPr id="36" name="TextBox 35"/>
          <p:cNvSpPr txBox="1"/>
          <p:nvPr/>
        </p:nvSpPr>
        <p:spPr>
          <a:xfrm>
            <a:off x="2664000" y="2246108"/>
            <a:ext cx="44114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8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094620" y="2246108"/>
            <a:ext cx="44114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8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Полилиния 41"/>
          <p:cNvSpPr/>
          <p:nvPr/>
        </p:nvSpPr>
        <p:spPr>
          <a:xfrm>
            <a:off x="1536209" y="3272109"/>
            <a:ext cx="1332000" cy="190400"/>
          </a:xfrm>
          <a:custGeom>
            <a:avLst/>
            <a:gdLst>
              <a:gd name="connsiteX0" fmla="*/ 0 w 5414962"/>
              <a:gd name="connsiteY0" fmla="*/ 0 h 514694"/>
              <a:gd name="connsiteX1" fmla="*/ 85725 w 5414962"/>
              <a:gd name="connsiteY1" fmla="*/ 157163 h 514694"/>
              <a:gd name="connsiteX2" fmla="*/ 457200 w 5414962"/>
              <a:gd name="connsiteY2" fmla="*/ 300038 h 514694"/>
              <a:gd name="connsiteX3" fmla="*/ 1557337 w 5414962"/>
              <a:gd name="connsiteY3" fmla="*/ 471488 h 514694"/>
              <a:gd name="connsiteX4" fmla="*/ 2457450 w 5414962"/>
              <a:gd name="connsiteY4" fmla="*/ 514350 h 514694"/>
              <a:gd name="connsiteX5" fmla="*/ 3871912 w 5414962"/>
              <a:gd name="connsiteY5" fmla="*/ 457200 h 514694"/>
              <a:gd name="connsiteX6" fmla="*/ 5000625 w 5414962"/>
              <a:gd name="connsiteY6" fmla="*/ 328613 h 514694"/>
              <a:gd name="connsiteX7" fmla="*/ 5343525 w 5414962"/>
              <a:gd name="connsiteY7" fmla="*/ 157163 h 514694"/>
              <a:gd name="connsiteX8" fmla="*/ 5414962 w 5414962"/>
              <a:gd name="connsiteY8" fmla="*/ 0 h 514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14962" h="514694">
                <a:moveTo>
                  <a:pt x="0" y="0"/>
                </a:moveTo>
                <a:cubicBezTo>
                  <a:pt x="4762" y="53578"/>
                  <a:pt x="9525" y="107157"/>
                  <a:pt x="85725" y="157163"/>
                </a:cubicBezTo>
                <a:cubicBezTo>
                  <a:pt x="161925" y="207169"/>
                  <a:pt x="211931" y="247651"/>
                  <a:pt x="457200" y="300038"/>
                </a:cubicBezTo>
                <a:cubicBezTo>
                  <a:pt x="702469" y="352426"/>
                  <a:pt x="1223962" y="435769"/>
                  <a:pt x="1557337" y="471488"/>
                </a:cubicBezTo>
                <a:cubicBezTo>
                  <a:pt x="1890712" y="507207"/>
                  <a:pt x="2071688" y="516731"/>
                  <a:pt x="2457450" y="514350"/>
                </a:cubicBezTo>
                <a:cubicBezTo>
                  <a:pt x="2843212" y="511969"/>
                  <a:pt x="3448050" y="488156"/>
                  <a:pt x="3871912" y="457200"/>
                </a:cubicBezTo>
                <a:cubicBezTo>
                  <a:pt x="4295775" y="426244"/>
                  <a:pt x="4755356" y="378619"/>
                  <a:pt x="5000625" y="328613"/>
                </a:cubicBezTo>
                <a:cubicBezTo>
                  <a:pt x="5245894" y="278607"/>
                  <a:pt x="5274469" y="211932"/>
                  <a:pt x="5343525" y="157163"/>
                </a:cubicBezTo>
                <a:cubicBezTo>
                  <a:pt x="5412581" y="102394"/>
                  <a:pt x="5413771" y="51197"/>
                  <a:pt x="5414962" y="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олилиния 42"/>
          <p:cNvSpPr/>
          <p:nvPr/>
        </p:nvSpPr>
        <p:spPr>
          <a:xfrm>
            <a:off x="4428000" y="3272108"/>
            <a:ext cx="1872000" cy="190401"/>
          </a:xfrm>
          <a:custGeom>
            <a:avLst/>
            <a:gdLst>
              <a:gd name="connsiteX0" fmla="*/ 0 w 5414962"/>
              <a:gd name="connsiteY0" fmla="*/ 0 h 514694"/>
              <a:gd name="connsiteX1" fmla="*/ 85725 w 5414962"/>
              <a:gd name="connsiteY1" fmla="*/ 157163 h 514694"/>
              <a:gd name="connsiteX2" fmla="*/ 457200 w 5414962"/>
              <a:gd name="connsiteY2" fmla="*/ 300038 h 514694"/>
              <a:gd name="connsiteX3" fmla="*/ 1557337 w 5414962"/>
              <a:gd name="connsiteY3" fmla="*/ 471488 h 514694"/>
              <a:gd name="connsiteX4" fmla="*/ 2457450 w 5414962"/>
              <a:gd name="connsiteY4" fmla="*/ 514350 h 514694"/>
              <a:gd name="connsiteX5" fmla="*/ 3871912 w 5414962"/>
              <a:gd name="connsiteY5" fmla="*/ 457200 h 514694"/>
              <a:gd name="connsiteX6" fmla="*/ 5000625 w 5414962"/>
              <a:gd name="connsiteY6" fmla="*/ 328613 h 514694"/>
              <a:gd name="connsiteX7" fmla="*/ 5343525 w 5414962"/>
              <a:gd name="connsiteY7" fmla="*/ 157163 h 514694"/>
              <a:gd name="connsiteX8" fmla="*/ 5414962 w 5414962"/>
              <a:gd name="connsiteY8" fmla="*/ 0 h 514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14962" h="514694">
                <a:moveTo>
                  <a:pt x="0" y="0"/>
                </a:moveTo>
                <a:cubicBezTo>
                  <a:pt x="4762" y="53578"/>
                  <a:pt x="9525" y="107157"/>
                  <a:pt x="85725" y="157163"/>
                </a:cubicBezTo>
                <a:cubicBezTo>
                  <a:pt x="161925" y="207169"/>
                  <a:pt x="211931" y="247651"/>
                  <a:pt x="457200" y="300038"/>
                </a:cubicBezTo>
                <a:cubicBezTo>
                  <a:pt x="702469" y="352426"/>
                  <a:pt x="1223962" y="435769"/>
                  <a:pt x="1557337" y="471488"/>
                </a:cubicBezTo>
                <a:cubicBezTo>
                  <a:pt x="1890712" y="507207"/>
                  <a:pt x="2071688" y="516731"/>
                  <a:pt x="2457450" y="514350"/>
                </a:cubicBezTo>
                <a:cubicBezTo>
                  <a:pt x="2843212" y="511969"/>
                  <a:pt x="3448050" y="488156"/>
                  <a:pt x="3871912" y="457200"/>
                </a:cubicBezTo>
                <a:cubicBezTo>
                  <a:pt x="4295775" y="426244"/>
                  <a:pt x="4755356" y="378619"/>
                  <a:pt x="5000625" y="328613"/>
                </a:cubicBezTo>
                <a:cubicBezTo>
                  <a:pt x="5245894" y="278607"/>
                  <a:pt x="5274469" y="211932"/>
                  <a:pt x="5343525" y="157163"/>
                </a:cubicBezTo>
                <a:cubicBezTo>
                  <a:pt x="5412581" y="102394"/>
                  <a:pt x="5413771" y="51197"/>
                  <a:pt x="5414962" y="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TextBox 43"/>
          <p:cNvSpPr txBox="1"/>
          <p:nvPr/>
        </p:nvSpPr>
        <p:spPr>
          <a:xfrm>
            <a:off x="5200333" y="3392116"/>
            <a:ext cx="3273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?</a:t>
            </a:r>
            <a:endParaRPr lang="ru-RU" sz="2400" dirty="0"/>
          </a:p>
        </p:txBody>
      </p:sp>
      <p:sp>
        <p:nvSpPr>
          <p:cNvPr id="38" name="TextBox 37"/>
          <p:cNvSpPr txBox="1"/>
          <p:nvPr/>
        </p:nvSpPr>
        <p:spPr>
          <a:xfrm>
            <a:off x="4212000" y="2268000"/>
            <a:ext cx="44114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8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Полилиния 38"/>
          <p:cNvSpPr/>
          <p:nvPr/>
        </p:nvSpPr>
        <p:spPr>
          <a:xfrm flipV="1">
            <a:off x="2900538" y="3038108"/>
            <a:ext cx="1527462" cy="198975"/>
          </a:xfrm>
          <a:custGeom>
            <a:avLst/>
            <a:gdLst>
              <a:gd name="connsiteX0" fmla="*/ 0 w 5414962"/>
              <a:gd name="connsiteY0" fmla="*/ 0 h 514694"/>
              <a:gd name="connsiteX1" fmla="*/ 85725 w 5414962"/>
              <a:gd name="connsiteY1" fmla="*/ 157163 h 514694"/>
              <a:gd name="connsiteX2" fmla="*/ 457200 w 5414962"/>
              <a:gd name="connsiteY2" fmla="*/ 300038 h 514694"/>
              <a:gd name="connsiteX3" fmla="*/ 1557337 w 5414962"/>
              <a:gd name="connsiteY3" fmla="*/ 471488 h 514694"/>
              <a:gd name="connsiteX4" fmla="*/ 2457450 w 5414962"/>
              <a:gd name="connsiteY4" fmla="*/ 514350 h 514694"/>
              <a:gd name="connsiteX5" fmla="*/ 3871912 w 5414962"/>
              <a:gd name="connsiteY5" fmla="*/ 457200 h 514694"/>
              <a:gd name="connsiteX6" fmla="*/ 5000625 w 5414962"/>
              <a:gd name="connsiteY6" fmla="*/ 328613 h 514694"/>
              <a:gd name="connsiteX7" fmla="*/ 5343525 w 5414962"/>
              <a:gd name="connsiteY7" fmla="*/ 157163 h 514694"/>
              <a:gd name="connsiteX8" fmla="*/ 5414962 w 5414962"/>
              <a:gd name="connsiteY8" fmla="*/ 0 h 514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14962" h="514694">
                <a:moveTo>
                  <a:pt x="0" y="0"/>
                </a:moveTo>
                <a:cubicBezTo>
                  <a:pt x="4762" y="53578"/>
                  <a:pt x="9525" y="107157"/>
                  <a:pt x="85725" y="157163"/>
                </a:cubicBezTo>
                <a:cubicBezTo>
                  <a:pt x="161925" y="207169"/>
                  <a:pt x="211931" y="247651"/>
                  <a:pt x="457200" y="300038"/>
                </a:cubicBezTo>
                <a:cubicBezTo>
                  <a:pt x="702469" y="352426"/>
                  <a:pt x="1223962" y="435769"/>
                  <a:pt x="1557337" y="471488"/>
                </a:cubicBezTo>
                <a:cubicBezTo>
                  <a:pt x="1890712" y="507207"/>
                  <a:pt x="2071688" y="516731"/>
                  <a:pt x="2457450" y="514350"/>
                </a:cubicBezTo>
                <a:cubicBezTo>
                  <a:pt x="2843212" y="511969"/>
                  <a:pt x="3448050" y="488156"/>
                  <a:pt x="3871912" y="457200"/>
                </a:cubicBezTo>
                <a:cubicBezTo>
                  <a:pt x="4295775" y="426244"/>
                  <a:pt x="4755356" y="378619"/>
                  <a:pt x="5000625" y="328613"/>
                </a:cubicBezTo>
                <a:cubicBezTo>
                  <a:pt x="5245894" y="278607"/>
                  <a:pt x="5274469" y="211932"/>
                  <a:pt x="5343525" y="157163"/>
                </a:cubicBezTo>
                <a:cubicBezTo>
                  <a:pt x="5412581" y="102394"/>
                  <a:pt x="5413771" y="51197"/>
                  <a:pt x="5414962" y="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TextBox 39"/>
          <p:cNvSpPr txBox="1"/>
          <p:nvPr/>
        </p:nvSpPr>
        <p:spPr>
          <a:xfrm>
            <a:off x="3283541" y="2675929"/>
            <a:ext cx="9284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350 м</a:t>
            </a:r>
            <a:endParaRPr lang="ru-RU" sz="2400" dirty="0"/>
          </a:p>
        </p:txBody>
      </p:sp>
      <p:sp>
        <p:nvSpPr>
          <p:cNvPr id="41" name="TextBox 40"/>
          <p:cNvSpPr txBox="1"/>
          <p:nvPr/>
        </p:nvSpPr>
        <p:spPr>
          <a:xfrm>
            <a:off x="2699792" y="4437112"/>
            <a:ext cx="4101805" cy="52322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800 – 350  = 450(м)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699792" y="5013176"/>
            <a:ext cx="4101805" cy="52322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80-70  = 10(м/мин)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771800" y="5661248"/>
            <a:ext cx="4101805" cy="52322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450 :10 =45  мин.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6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717032"/>
            <a:ext cx="2190750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" name="Заголовок 44"/>
          <p:cNvSpPr>
            <a:spLocks noGrp="1"/>
          </p:cNvSpPr>
          <p:nvPr>
            <p:ph type="title"/>
          </p:nvPr>
        </p:nvSpPr>
        <p:spPr>
          <a:xfrm>
            <a:off x="611560" y="0"/>
            <a:ext cx="9132540" cy="614040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«Найди ошибку»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647367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260648"/>
            <a:ext cx="8229600" cy="1340768"/>
          </a:xfrm>
        </p:spPr>
        <p:txBody>
          <a:bodyPr>
            <a:normAutofit/>
          </a:bodyPr>
          <a:lstStyle/>
          <a:p>
            <a:r>
              <a:rPr lang="ru-RU" sz="6600" dirty="0" err="1" smtClean="0">
                <a:solidFill>
                  <a:srgbClr val="FF0000"/>
                </a:solidFill>
              </a:rPr>
              <a:t>Физминутка</a:t>
            </a:r>
            <a:endParaRPr lang="ru-RU" sz="66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39752" y="1700808"/>
            <a:ext cx="475252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Из-за парт мы быстро встали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 на месте зашагали.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А потом мы улыбнулись,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Выше-выше потянулись.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Сели – встали, сели – встали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За минутку сил набрались.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Плечи ваши распрямите,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Поднимите, опустите,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Вправо, влево повернитесь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 за парту вновь садитесь.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212976"/>
            <a:ext cx="2376264" cy="322589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3162" y="3248979"/>
            <a:ext cx="2195735" cy="315389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3164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213419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988840"/>
            <a:ext cx="8572778" cy="4320000"/>
          </a:xfrm>
          <a:prstGeom prst="rect">
            <a:avLst/>
          </a:prstGeom>
        </p:spPr>
      </p:pic>
      <p:grpSp>
        <p:nvGrpSpPr>
          <p:cNvPr id="3" name="Группа 8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1" name="Прямая соединительная линия 10"/>
            <p:cNvCxnSpPr/>
            <p:nvPr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0"/>
            <a:ext cx="9130067" cy="932681"/>
          </a:xfrm>
        </p:spPr>
        <p:txBody>
          <a:bodyPr>
            <a:normAutofit/>
          </a:bodyPr>
          <a:lstStyle/>
          <a:p>
            <a:r>
              <a:rPr lang="ru-RU" sz="2000" b="0" dirty="0" smtClean="0">
                <a:ln>
                  <a:noFill/>
                </a:ln>
                <a:solidFill>
                  <a:srgbClr val="E3C3D1"/>
                </a:solidFill>
                <a:effectLst/>
              </a:rPr>
              <a:t>ДЕЙСТВИЯ С НАТУРАЛЬНЫМИ ЧИСЛАМИ</a:t>
            </a:r>
            <a:endParaRPr lang="ru-RU" sz="2000" b="0" dirty="0">
              <a:ln>
                <a:noFill/>
              </a:ln>
              <a:solidFill>
                <a:srgbClr val="E3C3D1"/>
              </a:solidFill>
              <a:effectLst/>
            </a:endParaRPr>
          </a:p>
        </p:txBody>
      </p:sp>
      <p:sp>
        <p:nvSpPr>
          <p:cNvPr id="16" name="TextBox 14"/>
          <p:cNvSpPr txBox="1"/>
          <p:nvPr/>
        </p:nvSpPr>
        <p:spPr>
          <a:xfrm>
            <a:off x="899592" y="2636912"/>
            <a:ext cx="89782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6000" dirty="0" smtClean="0">
                <a:solidFill>
                  <a:schemeClr val="bg1"/>
                </a:solidFill>
                <a:effectLst>
                  <a:glow rad="101600">
                    <a:srgbClr val="660033"/>
                  </a:glow>
                </a:effectLst>
                <a:latin typeface="Arial Black" pitchFamily="34" charset="0"/>
              </a:rPr>
              <a:t>ЗАДАЧИ НА ДВИЖЕНИЕ</a:t>
            </a:r>
            <a:endParaRPr lang="ru-RU" sz="6000" dirty="0">
              <a:solidFill>
                <a:schemeClr val="bg1"/>
              </a:solidFill>
              <a:effectLst>
                <a:glow rad="101600">
                  <a:srgbClr val="660033"/>
                </a:glow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189547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4294967295"/>
          </p:nvPr>
        </p:nvSpPr>
        <p:spPr>
          <a:xfrm>
            <a:off x="0" y="549275"/>
            <a:ext cx="6696075" cy="647700"/>
          </a:xfrm>
        </p:spPr>
        <p:txBody>
          <a:bodyPr>
            <a:normAutofit fontScale="92500" lnSpcReduction="20000"/>
          </a:bodyPr>
          <a:lstStyle/>
          <a:p>
            <a:r>
              <a:rPr lang="ru-RU" sz="4400" dirty="0" smtClean="0">
                <a:solidFill>
                  <a:prstClr val="black"/>
                </a:solidFill>
                <a:latin typeface="Calibri"/>
                <a:ea typeface="+mj-ea"/>
                <a:cs typeface="+mj-cs"/>
              </a:rPr>
              <a:t>                  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1718619" y="1844824"/>
            <a:ext cx="7425381" cy="3744416"/>
          </a:xfrm>
        </p:spPr>
        <p:txBody>
          <a:bodyPr>
            <a:noAutofit/>
          </a:bodyPr>
          <a:lstStyle/>
          <a:p>
            <a:pPr lvl="0">
              <a:spcBef>
                <a:spcPct val="20000"/>
              </a:spcBef>
            </a:pP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8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   </a:t>
            </a:r>
            <a:r>
              <a:rPr lang="ru-RU" sz="28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Два </a:t>
            </a:r>
            <a:r>
              <a:rPr lang="ru-RU" sz="28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лыжника вышли с двух стартов, расстояние между которыми 50 км. Скорость первого лыжника 7 км/ч, а скорость второго – 8 км/ч. Чему равно  расстояние между ними через 2 часа?</a:t>
            </a:r>
            <a:br>
              <a:rPr lang="ru-RU" sz="28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800" b="1" i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800" b="1" i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800" b="1" i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800" b="1" i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68" y="4513820"/>
            <a:ext cx="1296145" cy="158038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109" y="4524721"/>
            <a:ext cx="1428750" cy="1580381"/>
          </a:xfrm>
          <a:prstGeom prst="rect">
            <a:avLst/>
          </a:prstGeom>
        </p:spPr>
      </p:pic>
      <p:sp>
        <p:nvSpPr>
          <p:cNvPr id="10" name="Выноска-облако 9"/>
          <p:cNvSpPr/>
          <p:nvPr/>
        </p:nvSpPr>
        <p:spPr>
          <a:xfrm>
            <a:off x="1716832" y="116632"/>
            <a:ext cx="5713784" cy="1144338"/>
          </a:xfrm>
          <a:prstGeom prst="cloudCallout">
            <a:avLst>
              <a:gd name="adj1" fmla="val -50396"/>
              <a:gd name="adj2" fmla="val 65829"/>
            </a:avLst>
          </a:prstGeom>
          <a:solidFill>
            <a:srgbClr val="0070C0">
              <a:alpha val="8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i="1" dirty="0"/>
              <a:t>Решите задачу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892" y="-244538"/>
            <a:ext cx="2008106" cy="2808312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4909" y="4293096"/>
            <a:ext cx="1522859" cy="1990725"/>
          </a:xfrm>
          <a:prstGeom prst="rect">
            <a:avLst/>
          </a:prstGeom>
        </p:spPr>
      </p:pic>
      <p:sp>
        <p:nvSpPr>
          <p:cNvPr id="15" name="Выноска-облако 14"/>
          <p:cNvSpPr/>
          <p:nvPr/>
        </p:nvSpPr>
        <p:spPr>
          <a:xfrm flipV="1">
            <a:off x="2627784" y="4513820"/>
            <a:ext cx="4802832" cy="1944216"/>
          </a:xfrm>
          <a:prstGeom prst="cloudCallout">
            <a:avLst>
              <a:gd name="adj1" fmla="val 60874"/>
              <a:gd name="adj2" fmla="val 23663"/>
            </a:avLst>
          </a:prstGeom>
          <a:solidFill>
            <a:srgbClr val="FFFF00">
              <a:alpha val="1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2" name="TextBox 1"/>
          <p:cNvSpPr txBox="1"/>
          <p:nvPr/>
        </p:nvSpPr>
        <p:spPr>
          <a:xfrm>
            <a:off x="2915816" y="4653136"/>
            <a:ext cx="58326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/>
              <a:t>Сколько решений </a:t>
            </a:r>
            <a:br>
              <a:rPr lang="ru-RU" sz="2400" b="1" i="1" dirty="0"/>
            </a:br>
            <a:r>
              <a:rPr lang="ru-RU" sz="2400" b="1" i="1" dirty="0"/>
              <a:t>может иметь задача?</a:t>
            </a:r>
            <a:br>
              <a:rPr lang="ru-RU" sz="2400" b="1" i="1" dirty="0"/>
            </a:br>
            <a:r>
              <a:rPr lang="ru-RU" sz="2400" b="1" i="1" dirty="0"/>
              <a:t> </a:t>
            </a:r>
            <a:r>
              <a:rPr lang="ru-RU" sz="2400" b="1" i="1" dirty="0" smtClean="0"/>
              <a:t>Как могут двигаться</a:t>
            </a:r>
          </a:p>
          <a:p>
            <a:r>
              <a:rPr lang="ru-RU" sz="2400" b="1" i="1" dirty="0" smtClean="0"/>
              <a:t> лыжники?</a:t>
            </a:r>
            <a:r>
              <a:rPr lang="ru-RU" sz="2400" b="1" i="1" dirty="0"/>
              <a:t/>
            </a:r>
            <a:br>
              <a:rPr lang="ru-RU" sz="2400" b="1" i="1" dirty="0"/>
            </a:br>
            <a:endParaRPr lang="ru-RU" sz="2400" b="1" i="1" dirty="0"/>
          </a:p>
        </p:txBody>
      </p:sp>
    </p:spTree>
    <p:extLst>
      <p:ext uri="{BB962C8B-B14F-4D97-AF65-F5344CB8AC3E}">
        <p14:creationId xmlns="" xmlns:p14="http://schemas.microsoft.com/office/powerpoint/2010/main" val="3587115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Штриховая стрелка вправо 4"/>
          <p:cNvSpPr/>
          <p:nvPr/>
        </p:nvSpPr>
        <p:spPr>
          <a:xfrm>
            <a:off x="1638164" y="1957189"/>
            <a:ext cx="489204" cy="409190"/>
          </a:xfrm>
          <a:prstGeom prst="stripedRightArrow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6" name="Штриховая стрелка вправо 5"/>
          <p:cNvSpPr/>
          <p:nvPr/>
        </p:nvSpPr>
        <p:spPr>
          <a:xfrm>
            <a:off x="7753471" y="2031544"/>
            <a:ext cx="524541" cy="409190"/>
          </a:xfrm>
          <a:prstGeom prst="stripedRightArrow">
            <a:avLst>
              <a:gd name="adj1" fmla="val 50000"/>
              <a:gd name="adj2" fmla="val 42494"/>
            </a:avLst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9" name="Стрелка влево 8"/>
          <p:cNvSpPr/>
          <p:nvPr/>
        </p:nvSpPr>
        <p:spPr>
          <a:xfrm>
            <a:off x="3322926" y="1957189"/>
            <a:ext cx="806940" cy="409190"/>
          </a:xfrm>
          <a:prstGeom prst="leftArrow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10" name="Стрелка влево 9"/>
          <p:cNvSpPr/>
          <p:nvPr/>
        </p:nvSpPr>
        <p:spPr>
          <a:xfrm>
            <a:off x="5127892" y="1957189"/>
            <a:ext cx="658158" cy="438780"/>
          </a:xfrm>
          <a:prstGeom prst="leftArrow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1249546" y="2655269"/>
            <a:ext cx="3394462" cy="185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>
            <a:stCxn id="5" idx="1"/>
          </p:cNvCxnSpPr>
          <p:nvPr/>
        </p:nvCxnSpPr>
        <p:spPr>
          <a:xfrm>
            <a:off x="1638164" y="2161784"/>
            <a:ext cx="0" cy="51205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4129866" y="2115932"/>
            <a:ext cx="0" cy="55790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5426010" y="2676014"/>
            <a:ext cx="2746390" cy="207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V="1">
            <a:off x="5809360" y="2184709"/>
            <a:ext cx="0" cy="51205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7802028" y="2115931"/>
            <a:ext cx="0" cy="55790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3322926" y="1521707"/>
            <a:ext cx="950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8км/ч</a:t>
            </a:r>
            <a:endParaRPr lang="ru-RU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1537577" y="1593715"/>
            <a:ext cx="11649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7км/ч</a:t>
            </a:r>
            <a:endParaRPr lang="ru-RU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5426010" y="1521706"/>
            <a:ext cx="946190" cy="369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8км/ч</a:t>
            </a:r>
            <a:endParaRPr lang="ru-RU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7444802" y="1593715"/>
            <a:ext cx="11596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7км/ч</a:t>
            </a:r>
            <a:endParaRPr lang="ru-RU" b="1" dirty="0"/>
          </a:p>
        </p:txBody>
      </p:sp>
      <p:sp>
        <p:nvSpPr>
          <p:cNvPr id="72" name="Выноска-облако 71"/>
          <p:cNvSpPr/>
          <p:nvPr/>
        </p:nvSpPr>
        <p:spPr>
          <a:xfrm>
            <a:off x="2258246" y="91852"/>
            <a:ext cx="6135695" cy="1521707"/>
          </a:xfrm>
          <a:prstGeom prst="cloudCallout">
            <a:avLst>
              <a:gd name="adj1" fmla="val -59953"/>
              <a:gd name="adj2" fmla="val 493"/>
            </a:avLst>
          </a:prstGeom>
          <a:solidFill>
            <a:schemeClr val="accent1">
              <a:alpha val="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i="1" dirty="0" smtClean="0">
                <a:solidFill>
                  <a:schemeClr val="tx1"/>
                </a:solidFill>
              </a:rPr>
              <a:t>   Проверьте!</a:t>
            </a:r>
            <a:endParaRPr lang="ru-RU" sz="48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3" y="-567601"/>
            <a:ext cx="2011363" cy="2805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37578" y="2696760"/>
            <a:ext cx="3204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Встречное движение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4644008" y="2655269"/>
            <a:ext cx="41140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   </a:t>
            </a:r>
            <a:r>
              <a:rPr lang="ru-RU" b="1" dirty="0" smtClean="0"/>
              <a:t>В противоположном направлении</a:t>
            </a:r>
            <a:endParaRPr lang="ru-RU" b="1" dirty="0"/>
          </a:p>
        </p:txBody>
      </p:sp>
      <p:sp>
        <p:nvSpPr>
          <p:cNvPr id="22" name="Заголовок 3"/>
          <p:cNvSpPr txBox="1">
            <a:spLocks/>
          </p:cNvSpPr>
          <p:nvPr/>
        </p:nvSpPr>
        <p:spPr>
          <a:xfrm>
            <a:off x="539552" y="3113584"/>
            <a:ext cx="7425381" cy="3744416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sm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kumimoji="0" lang="ru-RU" sz="2800" b="0" i="0" u="none" strike="noStrike" kern="1200" cap="sm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kumimoji="0" lang="ru-RU" sz="2800" b="0" i="0" u="none" strike="noStrike" kern="1200" cap="sm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kumimoji="0" lang="ru-RU" sz="2800" b="0" i="0" u="none" strike="noStrike" kern="1200" cap="sm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kumimoji="0" lang="ru-RU" sz="2800" b="0" i="0" u="none" strike="noStrike" kern="1200" cap="sm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kumimoji="0" lang="ru-RU" sz="2800" b="0" i="0" u="none" strike="noStrike" kern="1200" cap="sm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kumimoji="0" lang="ru-RU" sz="2800" b="0" i="0" u="none" strike="noStrike" kern="1200" cap="sm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kumimoji="0" lang="ru-RU" sz="2800" b="0" i="0" u="none" strike="noStrike" kern="1200" cap="sm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kumimoji="0" lang="ru-RU" sz="2800" b="1" i="0" u="none" strike="noStrike" kern="1200" cap="sm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Два лыжника вышли с двух стартов, расстояние между которыми 50 км. Скорость первого лыжника 7 км/ч, а скорость второго – 8 км/ч. Чему равно  расстояние между ними через 2 часа?</a:t>
            </a:r>
            <a:br>
              <a:rPr kumimoji="0" lang="ru-RU" sz="2800" b="1" i="0" u="none" strike="noStrike" kern="1200" cap="sm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kumimoji="0" lang="ru-RU" sz="2800" b="1" i="1" u="none" strike="noStrike" kern="1200" cap="sm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kumimoji="0" lang="ru-RU" sz="2800" b="1" i="1" u="none" strike="noStrike" kern="1200" cap="sm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kumimoji="0" lang="ru-RU" sz="2800" b="1" i="1" u="none" strike="noStrike" kern="1200" cap="sm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kumimoji="0" lang="ru-RU" sz="2800" b="1" i="1" u="none" strike="noStrike" kern="1200" cap="sm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endParaRPr kumimoji="0" lang="ru-RU" sz="2800" b="1" i="1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86338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764704"/>
            <a:ext cx="8229600" cy="6424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/>
            </a:r>
            <a:br>
              <a:rPr lang="ru-RU" sz="4000" b="1" dirty="0" smtClean="0">
                <a:solidFill>
                  <a:schemeClr val="tx1"/>
                </a:solidFill>
              </a:rPr>
            </a:br>
            <a:r>
              <a:rPr lang="ru-RU" sz="4000" b="1" dirty="0" smtClean="0">
                <a:solidFill>
                  <a:schemeClr val="tx1"/>
                </a:solidFill>
              </a:rPr>
              <a:t>Схема1</a:t>
            </a:r>
            <a:endParaRPr lang="ru-RU" sz="4000" b="1" dirty="0">
              <a:solidFill>
                <a:schemeClr val="tx1"/>
              </a:solidFill>
            </a:endParaRPr>
          </a:p>
        </p:txBody>
      </p:sp>
      <p:pic>
        <p:nvPicPr>
          <p:cNvPr id="2050" name="Picture 2" descr="C:\Users\school\Desktop\2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1" y="115393"/>
            <a:ext cx="1555130" cy="16561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school\Desktop\л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0456" y="50978"/>
            <a:ext cx="1656184" cy="19376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Line 6"/>
          <p:cNvSpPr>
            <a:spLocks noChangeShapeType="1"/>
          </p:cNvSpPr>
          <p:nvPr/>
        </p:nvSpPr>
        <p:spPr bwMode="auto">
          <a:xfrm flipV="1">
            <a:off x="5436096" y="2259657"/>
            <a:ext cx="0" cy="6556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" name="Line 8"/>
          <p:cNvSpPr>
            <a:spLocks noChangeShapeType="1"/>
          </p:cNvSpPr>
          <p:nvPr/>
        </p:nvSpPr>
        <p:spPr bwMode="auto">
          <a:xfrm flipH="1">
            <a:off x="7107421" y="2307744"/>
            <a:ext cx="1935385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Line 4"/>
          <p:cNvSpPr>
            <a:spLocks noChangeShapeType="1"/>
          </p:cNvSpPr>
          <p:nvPr/>
        </p:nvSpPr>
        <p:spPr bwMode="auto">
          <a:xfrm>
            <a:off x="323527" y="2636912"/>
            <a:ext cx="8701087" cy="301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13" name="Line 5"/>
          <p:cNvSpPr>
            <a:spLocks noChangeShapeType="1"/>
          </p:cNvSpPr>
          <p:nvPr/>
        </p:nvSpPr>
        <p:spPr bwMode="auto">
          <a:xfrm flipV="1">
            <a:off x="2691805" y="2272990"/>
            <a:ext cx="0" cy="609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" name="Line 7"/>
          <p:cNvSpPr>
            <a:spLocks noChangeShapeType="1"/>
          </p:cNvSpPr>
          <p:nvPr/>
        </p:nvSpPr>
        <p:spPr bwMode="auto">
          <a:xfrm>
            <a:off x="323527" y="2351340"/>
            <a:ext cx="1231603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" name="Freeform 10"/>
          <p:cNvSpPr>
            <a:spLocks/>
          </p:cNvSpPr>
          <p:nvPr/>
        </p:nvSpPr>
        <p:spPr bwMode="auto">
          <a:xfrm rot="21362129" flipV="1">
            <a:off x="2538538" y="2229243"/>
            <a:ext cx="2888306" cy="510307"/>
          </a:xfrm>
          <a:custGeom>
            <a:avLst/>
            <a:gdLst>
              <a:gd name="T0" fmla="*/ 0 w 5953"/>
              <a:gd name="T1" fmla="*/ 413 h 1116"/>
              <a:gd name="T2" fmla="*/ 2784 w 5953"/>
              <a:gd name="T3" fmla="*/ 1114 h 1116"/>
              <a:gd name="T4" fmla="*/ 5443 w 5953"/>
              <a:gd name="T5" fmla="*/ 423 h 1116"/>
              <a:gd name="T6" fmla="*/ 5846 w 5953"/>
              <a:gd name="T7" fmla="*/ 0 h 1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53" h="1116">
                <a:moveTo>
                  <a:pt x="0" y="413"/>
                </a:moveTo>
                <a:cubicBezTo>
                  <a:pt x="938" y="762"/>
                  <a:pt x="1877" y="1112"/>
                  <a:pt x="2784" y="1114"/>
                </a:cubicBezTo>
                <a:cubicBezTo>
                  <a:pt x="3691" y="1116"/>
                  <a:pt x="4933" y="609"/>
                  <a:pt x="5443" y="423"/>
                </a:cubicBezTo>
                <a:cubicBezTo>
                  <a:pt x="5953" y="237"/>
                  <a:pt x="5899" y="118"/>
                  <a:pt x="5846" y="0"/>
                </a:cubicBezTo>
              </a:path>
            </a:pathLst>
          </a:custGeom>
          <a:noFill/>
          <a:ln w="5715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5896" y="1074068"/>
            <a:ext cx="113362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8000" b="1" dirty="0" smtClean="0">
              <a:solidFill>
                <a:srgbClr val="FF0000"/>
              </a:solidFill>
            </a:endParaRPr>
          </a:p>
          <a:p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419872" y="2778994"/>
            <a:ext cx="177786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6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50</a:t>
            </a:r>
            <a:r>
              <a:rPr lang="ru-RU" sz="3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км</a:t>
            </a:r>
            <a:endParaRPr lang="ru-RU" sz="3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7801" y="1700808"/>
            <a:ext cx="17299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7км/ч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223732" y="1634659"/>
            <a:ext cx="14259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8км/ч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flipV="1">
            <a:off x="1495724" y="2494830"/>
            <a:ext cx="0" cy="28416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V="1">
            <a:off x="7223732" y="2494829"/>
            <a:ext cx="0" cy="28416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3635896" y="1232756"/>
            <a:ext cx="113362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9600" b="1" dirty="0">
                <a:solidFill>
                  <a:srgbClr val="FF0000"/>
                </a:solidFill>
                <a:latin typeface="Times New Roman" pitchFamily="18" charset="0"/>
              </a:rPr>
              <a:t>?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30657">
            <a:off x="308560" y="2289545"/>
            <a:ext cx="8677309" cy="1066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2843808" y="2577790"/>
            <a:ext cx="33123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Через 2 часа</a:t>
            </a:r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74206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836712"/>
            <a:ext cx="9132540" cy="61404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Узнав ключевое слова, определите чем нам предстоит заниматься.</a:t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7596336" y="1628800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48064" y="2852936"/>
            <a:ext cx="3914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52320" y="2996952"/>
            <a:ext cx="4732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24328" y="4221088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48064" y="1556792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20072" y="4149080"/>
            <a:ext cx="4796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4932040" y="4221088"/>
            <a:ext cx="1080120" cy="100811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380312" y="2924944"/>
            <a:ext cx="1080120" cy="1008112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1300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932040" y="2852936"/>
            <a:ext cx="1080120" cy="100811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58</a:t>
            </a:r>
            <a:endParaRPr lang="ru-RU" sz="3600" b="1" dirty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308304" y="1556792"/>
            <a:ext cx="1080120" cy="1008112"/>
          </a:xfrm>
          <a:prstGeom prst="ellipse">
            <a:avLst/>
          </a:prstGeom>
          <a:solidFill>
            <a:srgbClr val="FF616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36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7380312" y="4221088"/>
            <a:ext cx="1080120" cy="1008112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5400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4932040" y="1556792"/>
            <a:ext cx="1080120" cy="100811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242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179512" y="1772816"/>
            <a:ext cx="4104456" cy="4016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7</a:t>
            </a:r>
            <a:r>
              <a:rPr kumimoji="0" lang="ru-RU" sz="4000" b="0" i="0" u="none" strike="noStrike" cap="none" normalizeH="0" baseline="3000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2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+ 3</a:t>
            </a:r>
            <a:r>
              <a:rPr kumimoji="0" lang="ru-RU" sz="4000" b="0" i="0" u="none" strike="noStrike" cap="none" normalizeH="0" baseline="3000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2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=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16 * 4 - 28 =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27</a:t>
            </a:r>
            <a:r>
              <a:rPr kumimoji="0" lang="ru-RU" sz="4000" b="0" i="0" u="none" strike="noStrike" cap="none" normalizeH="0" baseline="3000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* 2 * 100 = 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13 *5</a:t>
            </a:r>
            <a:r>
              <a:rPr kumimoji="0" lang="ru-RU" sz="4000" b="0" i="0" u="none" strike="noStrike" cap="none" normalizeH="0" baseline="3000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3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* 2</a:t>
            </a:r>
            <a:r>
              <a:rPr kumimoji="0" lang="ru-RU" sz="4000" b="0" i="0" u="none" strike="noStrike" cap="none" normalizeH="0" baseline="3000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3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=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484 : 2 =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5</a:t>
            </a:r>
            <a:r>
              <a:rPr kumimoji="0" lang="ru-RU" sz="4000" b="0" i="0" u="none" strike="noStrike" cap="none" normalizeH="0" baseline="3000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4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 * 0 =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92088"/>
          </a:xfrm>
        </p:spPr>
        <p:txBody>
          <a:bodyPr/>
          <a:lstStyle/>
          <a:p>
            <a:pPr algn="l"/>
            <a:r>
              <a:rPr lang="ru-RU" dirty="0" smtClean="0"/>
              <a:t>     </a:t>
            </a:r>
            <a:r>
              <a:rPr lang="ru-RU" b="1" dirty="0" smtClean="0">
                <a:solidFill>
                  <a:schemeClr val="tx1"/>
                </a:solidFill>
              </a:rPr>
              <a:t>Решение задачи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по схеме 2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805758"/>
            <a:ext cx="1498153" cy="1683072"/>
          </a:xfrm>
          <a:prstGeom prst="rect">
            <a:avLst/>
          </a:prstGeom>
        </p:spPr>
      </p:pic>
      <p:pic>
        <p:nvPicPr>
          <p:cNvPr id="13" name="Объект 12"/>
          <p:cNvPicPr>
            <a:picLocks noGrp="1" noChangeAspect="1"/>
          </p:cNvPicPr>
          <p:nvPr>
            <p:ph sz="quarter" idx="4294967295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764704"/>
            <a:ext cx="1223391" cy="1598443"/>
          </a:xfrm>
          <a:prstGeom prst="rect">
            <a:avLst/>
          </a:prstGeom>
        </p:spPr>
      </p:pic>
      <p:sp>
        <p:nvSpPr>
          <p:cNvPr id="5" name="Freeform 11"/>
          <p:cNvSpPr>
            <a:spLocks/>
          </p:cNvSpPr>
          <p:nvPr/>
        </p:nvSpPr>
        <p:spPr bwMode="auto">
          <a:xfrm>
            <a:off x="3549203" y="1655442"/>
            <a:ext cx="2333625" cy="627063"/>
          </a:xfrm>
          <a:custGeom>
            <a:avLst/>
            <a:gdLst>
              <a:gd name="T0" fmla="*/ 0 w 1642"/>
              <a:gd name="T1" fmla="*/ 397 h 416"/>
              <a:gd name="T2" fmla="*/ 845 w 1642"/>
              <a:gd name="T3" fmla="*/ 3 h 416"/>
              <a:gd name="T4" fmla="*/ 1642 w 1642"/>
              <a:gd name="T5" fmla="*/ 416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642" h="416">
                <a:moveTo>
                  <a:pt x="0" y="397"/>
                </a:moveTo>
                <a:cubicBezTo>
                  <a:pt x="285" y="198"/>
                  <a:pt x="571" y="0"/>
                  <a:pt x="845" y="3"/>
                </a:cubicBezTo>
                <a:cubicBezTo>
                  <a:pt x="1119" y="6"/>
                  <a:pt x="1509" y="347"/>
                  <a:pt x="1642" y="416"/>
                </a:cubicBezTo>
              </a:path>
            </a:pathLst>
          </a:custGeom>
          <a:noFill/>
          <a:ln w="762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067944" y="2420888"/>
            <a:ext cx="10801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9600" b="1" dirty="0">
                <a:solidFill>
                  <a:srgbClr val="FF0000"/>
                </a:solidFill>
                <a:latin typeface="Times New Roman" pitchFamily="18" charset="0"/>
              </a:rPr>
              <a:t>?</a:t>
            </a:r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755576" y="1989073"/>
            <a:ext cx="1881187" cy="17463"/>
          </a:xfrm>
          <a:custGeom>
            <a:avLst/>
            <a:gdLst>
              <a:gd name="T0" fmla="*/ 1185 w 1185"/>
              <a:gd name="T1" fmla="*/ 0 h 11"/>
              <a:gd name="T2" fmla="*/ 0 w 1185"/>
              <a:gd name="T3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185" h="11">
                <a:moveTo>
                  <a:pt x="1185" y="0"/>
                </a:moveTo>
                <a:lnTo>
                  <a:pt x="0" y="11"/>
                </a:lnTo>
              </a:path>
            </a:pathLst>
          </a:cu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>
            <a:off x="228475" y="2420888"/>
            <a:ext cx="8580438" cy="673100"/>
          </a:xfrm>
          <a:custGeom>
            <a:avLst/>
            <a:gdLst>
              <a:gd name="T0" fmla="*/ 0 w 5405"/>
              <a:gd name="T1" fmla="*/ 0 h 714"/>
              <a:gd name="T2" fmla="*/ 2611 w 5405"/>
              <a:gd name="T3" fmla="*/ 700 h 714"/>
              <a:gd name="T4" fmla="*/ 5405 w 5405"/>
              <a:gd name="T5" fmla="*/ 86 h 7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405" h="714">
                <a:moveTo>
                  <a:pt x="0" y="0"/>
                </a:moveTo>
                <a:cubicBezTo>
                  <a:pt x="855" y="343"/>
                  <a:pt x="1710" y="686"/>
                  <a:pt x="2611" y="700"/>
                </a:cubicBezTo>
                <a:cubicBezTo>
                  <a:pt x="3512" y="714"/>
                  <a:pt x="4947" y="187"/>
                  <a:pt x="5405" y="86"/>
                </a:cubicBezTo>
              </a:path>
            </a:pathLst>
          </a:cu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7030812" y="1968973"/>
            <a:ext cx="1107328" cy="45719"/>
          </a:xfrm>
          <a:custGeom>
            <a:avLst/>
            <a:gdLst>
              <a:gd name="T0" fmla="*/ 0 w 744"/>
              <a:gd name="T1" fmla="*/ 0 h 4"/>
              <a:gd name="T2" fmla="*/ 744 w 744"/>
              <a:gd name="T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44" h="4">
                <a:moveTo>
                  <a:pt x="0" y="0"/>
                </a:moveTo>
                <a:lnTo>
                  <a:pt x="744" y="4"/>
                </a:lnTo>
              </a:path>
            </a:pathLst>
          </a:cu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288925" y="2420888"/>
            <a:ext cx="8459539" cy="0"/>
          </a:xfrm>
          <a:prstGeom prst="line">
            <a:avLst/>
          </a:prstGeom>
          <a:ln w="38100"/>
          <a:scene3d>
            <a:camera prst="orthographicFront"/>
            <a:lightRig rig="threePt" dir="t"/>
          </a:scene3d>
          <a:sp3d extrusionH="76200" contourW="12700">
            <a:extrusionClr>
              <a:schemeClr val="tx1"/>
            </a:extrusionClr>
            <a:contourClr>
              <a:schemeClr val="tx1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7020272" y="1268760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7км/ч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55576" y="1268760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8км/ч</a:t>
            </a:r>
            <a:endParaRPr lang="ru-RU" sz="3600" dirty="0"/>
          </a:p>
        </p:txBody>
      </p:sp>
      <p:sp>
        <p:nvSpPr>
          <p:cNvPr id="16" name="TextBox 15"/>
          <p:cNvSpPr txBox="1"/>
          <p:nvPr/>
        </p:nvSpPr>
        <p:spPr>
          <a:xfrm>
            <a:off x="3851920" y="1052736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50 км</a:t>
            </a:r>
            <a:endParaRPr lang="ru-RU" sz="36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3549203" y="2420888"/>
            <a:ext cx="3111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Через 2 часа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3065617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26"/>
          <p:cNvSpPr/>
          <p:nvPr/>
        </p:nvSpPr>
        <p:spPr>
          <a:xfrm>
            <a:off x="0" y="0"/>
            <a:ext cx="9144000" cy="468000"/>
          </a:xfrm>
          <a:prstGeom prst="rect">
            <a:avLst/>
          </a:prstGeom>
          <a:solidFill>
            <a:srgbClr val="6F33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Прямая соединительная линия 11"/>
          <p:cNvCxnSpPr/>
          <p:nvPr/>
        </p:nvCxnSpPr>
        <p:spPr>
          <a:xfrm>
            <a:off x="0" y="36000"/>
            <a:ext cx="9144000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72000"/>
            <a:ext cx="9144000" cy="614040"/>
          </a:xfrm>
        </p:spPr>
        <p:txBody>
          <a:bodyPr>
            <a:normAutofit/>
          </a:bodyPr>
          <a:lstStyle/>
          <a:p>
            <a:r>
              <a:rPr lang="ru-RU" sz="20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Работаем с рисунками</a:t>
            </a:r>
            <a:endParaRPr lang="ru-RU" sz="2000" b="0" dirty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0" y="432000"/>
            <a:ext cx="9144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893836" y="4020674"/>
            <a:ext cx="4398243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4 + 6 = 10 (км/ч); туристы</a:t>
            </a:r>
            <a:endParaRPr lang="ru-RU" sz="2400" dirty="0"/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340730" y="4025258"/>
            <a:ext cx="512302" cy="360000"/>
          </a:xfrm>
          <a:prstGeom prst="round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1"/>
            <a:tileRect/>
          </a:gra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а</a:t>
            </a:r>
            <a:endParaRPr lang="ru-RU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30" name="Группа 29"/>
          <p:cNvGrpSpPr/>
          <p:nvPr/>
        </p:nvGrpSpPr>
        <p:grpSpPr>
          <a:xfrm>
            <a:off x="146104" y="575516"/>
            <a:ext cx="8787390" cy="1627990"/>
            <a:chOff x="146104" y="188640"/>
            <a:chExt cx="8787390" cy="1627990"/>
          </a:xfrm>
        </p:grpSpPr>
        <p:sp>
          <p:nvSpPr>
            <p:cNvPr id="31" name="TextBox 30"/>
            <p:cNvSpPr txBox="1"/>
            <p:nvPr/>
          </p:nvSpPr>
          <p:spPr>
            <a:xfrm>
              <a:off x="3732944" y="246970"/>
              <a:ext cx="5200550" cy="156966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 sz="2400" dirty="0" smtClean="0"/>
                <a:t>Вычислите для каждого случая скорость сближения или скорость удаления. Как вы думаете, кто мог двигаться в каждом из этих случаев?</a:t>
              </a:r>
              <a:endParaRPr lang="ru-RU" sz="2400" dirty="0"/>
            </a:p>
          </p:txBody>
        </p:sp>
        <p:sp>
          <p:nvSpPr>
            <p:cNvPr id="32" name="Овал 31"/>
            <p:cNvSpPr>
              <a:spLocks noChangeAspect="1"/>
            </p:cNvSpPr>
            <p:nvPr/>
          </p:nvSpPr>
          <p:spPr>
            <a:xfrm>
              <a:off x="146104" y="188640"/>
              <a:ext cx="807400" cy="807400"/>
            </a:xfrm>
            <a:prstGeom prst="ellipse">
              <a:avLst/>
            </a:prstGeom>
            <a:blipFill>
              <a:blip r:embed="rId2" cstate="print"/>
              <a:stretch>
                <a:fillRect/>
              </a:stretch>
            </a:blipFill>
            <a:ln w="635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853032" y="257493"/>
              <a:ext cx="2447864" cy="432000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000" b="1" dirty="0" smtClean="0"/>
                <a:t>УЧЕБНИК</a:t>
              </a:r>
              <a:endParaRPr lang="ru-RU" sz="2000" b="1" dirty="0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853032" y="761493"/>
              <a:ext cx="2447864" cy="432048"/>
            </a:xfrm>
            <a:prstGeom prst="rect">
              <a:avLst/>
            </a:prstGeom>
            <a:solidFill>
              <a:srgbClr val="A14D07"/>
            </a:solidFill>
            <a:ln w="6350">
              <a:solidFill>
                <a:srgbClr val="6F350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У: № 195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  <p:pic>
          <p:nvPicPr>
            <p:cNvPr id="35" name="Рисунок 3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9927" y="321031"/>
              <a:ext cx="304923" cy="304923"/>
            </a:xfrm>
            <a:prstGeom prst="rect">
              <a:avLst/>
            </a:prstGeom>
          </p:spPr>
        </p:pic>
      </p:grp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069" y="2303518"/>
            <a:ext cx="8734425" cy="1628775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26" name="TextBox 25"/>
          <p:cNvSpPr txBox="1"/>
          <p:nvPr/>
        </p:nvSpPr>
        <p:spPr>
          <a:xfrm>
            <a:off x="893836" y="4547831"/>
            <a:ext cx="6270452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10 + 12 = 22 (км/ч); велосипедисты</a:t>
            </a:r>
            <a:endParaRPr lang="ru-RU" sz="2400" dirty="0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40730" y="4552415"/>
            <a:ext cx="512302" cy="360000"/>
          </a:xfrm>
          <a:prstGeom prst="round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1"/>
            <a:tileRect/>
          </a:gra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б</a:t>
            </a:r>
            <a:endParaRPr lang="ru-RU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68698" y="5096998"/>
            <a:ext cx="6367597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15 + 5 = 20 (км/ч); трамвай и пешеход</a:t>
            </a:r>
            <a:endParaRPr lang="ru-RU" sz="2400" dirty="0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315592" y="5101582"/>
            <a:ext cx="512302" cy="360000"/>
          </a:xfrm>
          <a:prstGeom prst="round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1"/>
            <a:tileRect/>
          </a:gra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в</a:t>
            </a:r>
            <a:endParaRPr lang="ru-RU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68698" y="5661248"/>
            <a:ext cx="7015670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40 + 70 = 110 (км/ч); автобус и автомобиль</a:t>
            </a:r>
            <a:endParaRPr lang="ru-RU" sz="2400" dirty="0"/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315592" y="5665832"/>
            <a:ext cx="512302" cy="360000"/>
          </a:xfrm>
          <a:prstGeom prst="round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1"/>
            <a:tileRect/>
          </a:gra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г</a:t>
            </a:r>
            <a:endParaRPr lang="ru-RU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323727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</p:childTnLst>
        </p:cTn>
      </p:par>
    </p:tnLst>
    <p:bldLst>
      <p:bldP spid="62" grpId="0" animBg="1"/>
      <p:bldP spid="26" grpId="0" animBg="1"/>
      <p:bldP spid="29" grpId="0" animBg="1"/>
      <p:bldP spid="4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Учебник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№ 203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26"/>
          <p:cNvSpPr/>
          <p:nvPr/>
        </p:nvSpPr>
        <p:spPr>
          <a:xfrm>
            <a:off x="0" y="0"/>
            <a:ext cx="9144000" cy="468000"/>
          </a:xfrm>
          <a:prstGeom prst="rect">
            <a:avLst/>
          </a:prstGeom>
          <a:solidFill>
            <a:srgbClr val="6F33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Прямая соединительная линия 11"/>
          <p:cNvCxnSpPr/>
          <p:nvPr/>
        </p:nvCxnSpPr>
        <p:spPr>
          <a:xfrm>
            <a:off x="0" y="36000"/>
            <a:ext cx="9144000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72000"/>
            <a:ext cx="9144000" cy="614040"/>
          </a:xfrm>
        </p:spPr>
        <p:txBody>
          <a:bodyPr>
            <a:normAutofit/>
          </a:bodyPr>
          <a:lstStyle/>
          <a:p>
            <a:r>
              <a:rPr lang="ru-RU" sz="20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Проверь себя…</a:t>
            </a:r>
            <a:endParaRPr lang="ru-RU" sz="2000" b="0" dirty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0" y="432000"/>
            <a:ext cx="9144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Группа 29"/>
          <p:cNvGrpSpPr/>
          <p:nvPr/>
        </p:nvGrpSpPr>
        <p:grpSpPr>
          <a:xfrm>
            <a:off x="146104" y="575516"/>
            <a:ext cx="8787391" cy="2366654"/>
            <a:chOff x="146104" y="188640"/>
            <a:chExt cx="8787391" cy="2366654"/>
          </a:xfrm>
        </p:grpSpPr>
        <p:sp>
          <p:nvSpPr>
            <p:cNvPr id="31" name="TextBox 30"/>
            <p:cNvSpPr txBox="1"/>
            <p:nvPr/>
          </p:nvSpPr>
          <p:spPr>
            <a:xfrm>
              <a:off x="146105" y="246970"/>
              <a:ext cx="8787390" cy="230832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 sz="2400" dirty="0" smtClean="0"/>
                <a:t>                                     От станции в направлении поселка,</a:t>
              </a:r>
              <a:br>
                <a:rPr lang="ru-RU" sz="2400" dirty="0" smtClean="0"/>
              </a:br>
              <a:r>
                <a:rPr lang="ru-RU" sz="2400" dirty="0" smtClean="0"/>
                <a:t>                                     расстояние до которого 24 км, вышел</a:t>
              </a:r>
              <a:br>
                <a:rPr lang="ru-RU" sz="2400" dirty="0" smtClean="0"/>
              </a:br>
              <a:r>
                <a:rPr lang="ru-RU" sz="2400" dirty="0" smtClean="0"/>
                <a:t>                                     пешеход со скоростью 4 км/ч. Через </a:t>
              </a:r>
            </a:p>
            <a:p>
              <a:r>
                <a:rPr lang="ru-RU" sz="2400" dirty="0" smtClean="0"/>
                <a:t>2 ч навстречу ему из поселка выехал велосипедист со скоростью 12 км/ч. Через сколько часов после своего выхода пешеход встретится с велосипедистом?</a:t>
              </a:r>
              <a:endParaRPr lang="ru-RU" sz="2400" dirty="0"/>
            </a:p>
          </p:txBody>
        </p:sp>
        <p:sp>
          <p:nvSpPr>
            <p:cNvPr id="32" name="Овал 31"/>
            <p:cNvSpPr>
              <a:spLocks noChangeAspect="1"/>
            </p:cNvSpPr>
            <p:nvPr/>
          </p:nvSpPr>
          <p:spPr>
            <a:xfrm>
              <a:off x="146104" y="188640"/>
              <a:ext cx="807400" cy="807400"/>
            </a:xfrm>
            <a:prstGeom prst="ellipse">
              <a:avLst/>
            </a:prstGeom>
            <a:blipFill>
              <a:blip r:embed="rId2" cstate="print"/>
              <a:stretch>
                <a:fillRect/>
              </a:stretch>
            </a:blipFill>
            <a:ln w="635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853032" y="257493"/>
              <a:ext cx="1774752" cy="432000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000" b="1" dirty="0" smtClean="0"/>
                <a:t>УЧЕБНИК</a:t>
              </a:r>
              <a:endParaRPr lang="ru-RU" sz="2000" b="1" dirty="0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853032" y="761493"/>
              <a:ext cx="1486720" cy="4320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rgbClr val="6F350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  <a:t>У: № 203</a:t>
              </a:r>
              <a:endParaRPr lang="ru-RU" sz="20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pic>
          <p:nvPicPr>
            <p:cNvPr id="35" name="Рисунок 3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8852" y="344826"/>
              <a:ext cx="304923" cy="304923"/>
            </a:xfrm>
            <a:prstGeom prst="rect">
              <a:avLst/>
            </a:prstGeom>
          </p:spPr>
        </p:pic>
      </p:grpSp>
      <p:cxnSp>
        <p:nvCxnSpPr>
          <p:cNvPr id="20" name="Прямая соединительная линия 19"/>
          <p:cNvCxnSpPr/>
          <p:nvPr/>
        </p:nvCxnSpPr>
        <p:spPr>
          <a:xfrm>
            <a:off x="512393" y="3600000"/>
            <a:ext cx="7794960" cy="0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214889" y="2628000"/>
            <a:ext cx="44114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8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2" name="Прямая со стрелкой 21"/>
          <p:cNvCxnSpPr/>
          <p:nvPr/>
        </p:nvCxnSpPr>
        <p:spPr>
          <a:xfrm>
            <a:off x="1440000" y="3431543"/>
            <a:ext cx="648000" cy="0"/>
          </a:xfrm>
          <a:prstGeom prst="straightConnector1">
            <a:avLst/>
          </a:prstGeom>
          <a:ln>
            <a:solidFill>
              <a:schemeClr val="accent4">
                <a:lumMod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H="1">
            <a:off x="5292000" y="3431543"/>
            <a:ext cx="936000" cy="0"/>
          </a:xfrm>
          <a:prstGeom prst="straightConnector1">
            <a:avLst/>
          </a:prstGeom>
          <a:ln>
            <a:solidFill>
              <a:schemeClr val="accent4">
                <a:lumMod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296000" y="2952000"/>
            <a:ext cx="8835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4 км/ч</a:t>
            </a:r>
            <a:endParaRPr lang="ru-RU" sz="2000" dirty="0"/>
          </a:p>
        </p:txBody>
      </p:sp>
      <p:sp>
        <p:nvSpPr>
          <p:cNvPr id="25" name="TextBox 24"/>
          <p:cNvSpPr txBox="1"/>
          <p:nvPr/>
        </p:nvSpPr>
        <p:spPr>
          <a:xfrm>
            <a:off x="5256000" y="2952000"/>
            <a:ext cx="1013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12 км/ч</a:t>
            </a:r>
            <a:endParaRPr lang="ru-RU" sz="2000" dirty="0"/>
          </a:p>
        </p:txBody>
      </p:sp>
      <p:sp>
        <p:nvSpPr>
          <p:cNvPr id="26" name="Полилиния 25"/>
          <p:cNvSpPr/>
          <p:nvPr/>
        </p:nvSpPr>
        <p:spPr>
          <a:xfrm>
            <a:off x="1401977" y="3634268"/>
            <a:ext cx="4812470" cy="764232"/>
          </a:xfrm>
          <a:custGeom>
            <a:avLst/>
            <a:gdLst>
              <a:gd name="connsiteX0" fmla="*/ 0 w 5414962"/>
              <a:gd name="connsiteY0" fmla="*/ 0 h 514694"/>
              <a:gd name="connsiteX1" fmla="*/ 85725 w 5414962"/>
              <a:gd name="connsiteY1" fmla="*/ 157163 h 514694"/>
              <a:gd name="connsiteX2" fmla="*/ 457200 w 5414962"/>
              <a:gd name="connsiteY2" fmla="*/ 300038 h 514694"/>
              <a:gd name="connsiteX3" fmla="*/ 1557337 w 5414962"/>
              <a:gd name="connsiteY3" fmla="*/ 471488 h 514694"/>
              <a:gd name="connsiteX4" fmla="*/ 2457450 w 5414962"/>
              <a:gd name="connsiteY4" fmla="*/ 514350 h 514694"/>
              <a:gd name="connsiteX5" fmla="*/ 3871912 w 5414962"/>
              <a:gd name="connsiteY5" fmla="*/ 457200 h 514694"/>
              <a:gd name="connsiteX6" fmla="*/ 5000625 w 5414962"/>
              <a:gd name="connsiteY6" fmla="*/ 328613 h 514694"/>
              <a:gd name="connsiteX7" fmla="*/ 5343525 w 5414962"/>
              <a:gd name="connsiteY7" fmla="*/ 157163 h 514694"/>
              <a:gd name="connsiteX8" fmla="*/ 5414962 w 5414962"/>
              <a:gd name="connsiteY8" fmla="*/ 0 h 514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14962" h="514694">
                <a:moveTo>
                  <a:pt x="0" y="0"/>
                </a:moveTo>
                <a:cubicBezTo>
                  <a:pt x="4762" y="53578"/>
                  <a:pt x="9525" y="107157"/>
                  <a:pt x="85725" y="157163"/>
                </a:cubicBezTo>
                <a:cubicBezTo>
                  <a:pt x="161925" y="207169"/>
                  <a:pt x="211931" y="247651"/>
                  <a:pt x="457200" y="300038"/>
                </a:cubicBezTo>
                <a:cubicBezTo>
                  <a:pt x="702469" y="352426"/>
                  <a:pt x="1223962" y="435769"/>
                  <a:pt x="1557337" y="471488"/>
                </a:cubicBezTo>
                <a:cubicBezTo>
                  <a:pt x="1890712" y="507207"/>
                  <a:pt x="2071688" y="516731"/>
                  <a:pt x="2457450" y="514350"/>
                </a:cubicBezTo>
                <a:cubicBezTo>
                  <a:pt x="2843212" y="511969"/>
                  <a:pt x="3448050" y="488156"/>
                  <a:pt x="3871912" y="457200"/>
                </a:cubicBezTo>
                <a:cubicBezTo>
                  <a:pt x="4295775" y="426244"/>
                  <a:pt x="4755356" y="378619"/>
                  <a:pt x="5000625" y="328613"/>
                </a:cubicBezTo>
                <a:cubicBezTo>
                  <a:pt x="5245894" y="278607"/>
                  <a:pt x="5274469" y="211932"/>
                  <a:pt x="5343525" y="157163"/>
                </a:cubicBezTo>
                <a:cubicBezTo>
                  <a:pt x="5412581" y="102394"/>
                  <a:pt x="5413771" y="51197"/>
                  <a:pt x="5414962" y="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1692000" y="3780000"/>
            <a:ext cx="11929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Через 2 ч</a:t>
            </a:r>
            <a:endParaRPr lang="ru-RU" sz="2000" dirty="0"/>
          </a:p>
        </p:txBody>
      </p:sp>
      <p:sp>
        <p:nvSpPr>
          <p:cNvPr id="29" name="TextBox 28"/>
          <p:cNvSpPr txBox="1"/>
          <p:nvPr/>
        </p:nvSpPr>
        <p:spPr>
          <a:xfrm>
            <a:off x="3609877" y="4337512"/>
            <a:ext cx="9156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24 км</a:t>
            </a:r>
            <a:endParaRPr lang="ru-RU" sz="2400" dirty="0"/>
          </a:p>
        </p:txBody>
      </p:sp>
      <p:sp>
        <p:nvSpPr>
          <p:cNvPr id="37" name="TextBox 36"/>
          <p:cNvSpPr txBox="1"/>
          <p:nvPr/>
        </p:nvSpPr>
        <p:spPr>
          <a:xfrm>
            <a:off x="5993873" y="2628000"/>
            <a:ext cx="44114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8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Полилиния 41"/>
          <p:cNvSpPr/>
          <p:nvPr/>
        </p:nvSpPr>
        <p:spPr>
          <a:xfrm>
            <a:off x="1435462" y="3665544"/>
            <a:ext cx="1296000" cy="190400"/>
          </a:xfrm>
          <a:custGeom>
            <a:avLst/>
            <a:gdLst>
              <a:gd name="connsiteX0" fmla="*/ 0 w 5414962"/>
              <a:gd name="connsiteY0" fmla="*/ 0 h 514694"/>
              <a:gd name="connsiteX1" fmla="*/ 85725 w 5414962"/>
              <a:gd name="connsiteY1" fmla="*/ 157163 h 514694"/>
              <a:gd name="connsiteX2" fmla="*/ 457200 w 5414962"/>
              <a:gd name="connsiteY2" fmla="*/ 300038 h 514694"/>
              <a:gd name="connsiteX3" fmla="*/ 1557337 w 5414962"/>
              <a:gd name="connsiteY3" fmla="*/ 471488 h 514694"/>
              <a:gd name="connsiteX4" fmla="*/ 2457450 w 5414962"/>
              <a:gd name="connsiteY4" fmla="*/ 514350 h 514694"/>
              <a:gd name="connsiteX5" fmla="*/ 3871912 w 5414962"/>
              <a:gd name="connsiteY5" fmla="*/ 457200 h 514694"/>
              <a:gd name="connsiteX6" fmla="*/ 5000625 w 5414962"/>
              <a:gd name="connsiteY6" fmla="*/ 328613 h 514694"/>
              <a:gd name="connsiteX7" fmla="*/ 5343525 w 5414962"/>
              <a:gd name="connsiteY7" fmla="*/ 157163 h 514694"/>
              <a:gd name="connsiteX8" fmla="*/ 5414962 w 5414962"/>
              <a:gd name="connsiteY8" fmla="*/ 0 h 514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14962" h="514694">
                <a:moveTo>
                  <a:pt x="0" y="0"/>
                </a:moveTo>
                <a:cubicBezTo>
                  <a:pt x="4762" y="53578"/>
                  <a:pt x="9525" y="107157"/>
                  <a:pt x="85725" y="157163"/>
                </a:cubicBezTo>
                <a:cubicBezTo>
                  <a:pt x="161925" y="207169"/>
                  <a:pt x="211931" y="247651"/>
                  <a:pt x="457200" y="300038"/>
                </a:cubicBezTo>
                <a:cubicBezTo>
                  <a:pt x="702469" y="352426"/>
                  <a:pt x="1223962" y="435769"/>
                  <a:pt x="1557337" y="471488"/>
                </a:cubicBezTo>
                <a:cubicBezTo>
                  <a:pt x="1890712" y="507207"/>
                  <a:pt x="2071688" y="516731"/>
                  <a:pt x="2457450" y="514350"/>
                </a:cubicBezTo>
                <a:cubicBezTo>
                  <a:pt x="2843212" y="511969"/>
                  <a:pt x="3448050" y="488156"/>
                  <a:pt x="3871912" y="457200"/>
                </a:cubicBezTo>
                <a:cubicBezTo>
                  <a:pt x="4295775" y="426244"/>
                  <a:pt x="4755356" y="378619"/>
                  <a:pt x="5000625" y="328613"/>
                </a:cubicBezTo>
                <a:cubicBezTo>
                  <a:pt x="5245894" y="278607"/>
                  <a:pt x="5274469" y="211932"/>
                  <a:pt x="5343525" y="157163"/>
                </a:cubicBezTo>
                <a:cubicBezTo>
                  <a:pt x="5412581" y="102394"/>
                  <a:pt x="5413771" y="51197"/>
                  <a:pt x="5414962" y="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олилиния 42"/>
          <p:cNvSpPr/>
          <p:nvPr/>
        </p:nvSpPr>
        <p:spPr>
          <a:xfrm>
            <a:off x="4176000" y="3665543"/>
            <a:ext cx="2016000" cy="190401"/>
          </a:xfrm>
          <a:custGeom>
            <a:avLst/>
            <a:gdLst>
              <a:gd name="connsiteX0" fmla="*/ 0 w 5414962"/>
              <a:gd name="connsiteY0" fmla="*/ 0 h 514694"/>
              <a:gd name="connsiteX1" fmla="*/ 85725 w 5414962"/>
              <a:gd name="connsiteY1" fmla="*/ 157163 h 514694"/>
              <a:gd name="connsiteX2" fmla="*/ 457200 w 5414962"/>
              <a:gd name="connsiteY2" fmla="*/ 300038 h 514694"/>
              <a:gd name="connsiteX3" fmla="*/ 1557337 w 5414962"/>
              <a:gd name="connsiteY3" fmla="*/ 471488 h 514694"/>
              <a:gd name="connsiteX4" fmla="*/ 2457450 w 5414962"/>
              <a:gd name="connsiteY4" fmla="*/ 514350 h 514694"/>
              <a:gd name="connsiteX5" fmla="*/ 3871912 w 5414962"/>
              <a:gd name="connsiteY5" fmla="*/ 457200 h 514694"/>
              <a:gd name="connsiteX6" fmla="*/ 5000625 w 5414962"/>
              <a:gd name="connsiteY6" fmla="*/ 328613 h 514694"/>
              <a:gd name="connsiteX7" fmla="*/ 5343525 w 5414962"/>
              <a:gd name="connsiteY7" fmla="*/ 157163 h 514694"/>
              <a:gd name="connsiteX8" fmla="*/ 5414962 w 5414962"/>
              <a:gd name="connsiteY8" fmla="*/ 0 h 514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14962" h="514694">
                <a:moveTo>
                  <a:pt x="0" y="0"/>
                </a:moveTo>
                <a:cubicBezTo>
                  <a:pt x="4762" y="53578"/>
                  <a:pt x="9525" y="107157"/>
                  <a:pt x="85725" y="157163"/>
                </a:cubicBezTo>
                <a:cubicBezTo>
                  <a:pt x="161925" y="207169"/>
                  <a:pt x="211931" y="247651"/>
                  <a:pt x="457200" y="300038"/>
                </a:cubicBezTo>
                <a:cubicBezTo>
                  <a:pt x="702469" y="352426"/>
                  <a:pt x="1223962" y="435769"/>
                  <a:pt x="1557337" y="471488"/>
                </a:cubicBezTo>
                <a:cubicBezTo>
                  <a:pt x="1890712" y="507207"/>
                  <a:pt x="2071688" y="516731"/>
                  <a:pt x="2457450" y="514350"/>
                </a:cubicBezTo>
                <a:cubicBezTo>
                  <a:pt x="2843212" y="511969"/>
                  <a:pt x="3448050" y="488156"/>
                  <a:pt x="3871912" y="457200"/>
                </a:cubicBezTo>
                <a:cubicBezTo>
                  <a:pt x="4295775" y="426244"/>
                  <a:pt x="4755356" y="378619"/>
                  <a:pt x="5000625" y="328613"/>
                </a:cubicBezTo>
                <a:cubicBezTo>
                  <a:pt x="5245894" y="278607"/>
                  <a:pt x="5274469" y="211932"/>
                  <a:pt x="5343525" y="157163"/>
                </a:cubicBezTo>
                <a:cubicBezTo>
                  <a:pt x="5412581" y="102394"/>
                  <a:pt x="5413771" y="51197"/>
                  <a:pt x="5414962" y="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TextBox 43"/>
          <p:cNvSpPr txBox="1"/>
          <p:nvPr/>
        </p:nvSpPr>
        <p:spPr>
          <a:xfrm>
            <a:off x="5032356" y="3780000"/>
            <a:ext cx="3032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?</a:t>
            </a:r>
            <a:endParaRPr lang="ru-RU" sz="2000" dirty="0"/>
          </a:p>
        </p:txBody>
      </p:sp>
      <p:sp>
        <p:nvSpPr>
          <p:cNvPr id="38" name="TextBox 37"/>
          <p:cNvSpPr txBox="1"/>
          <p:nvPr/>
        </p:nvSpPr>
        <p:spPr>
          <a:xfrm>
            <a:off x="2520000" y="2628000"/>
            <a:ext cx="44114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8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548000" y="4752000"/>
            <a:ext cx="7051519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24 – 4 ∙ 2 = 16(км) </a:t>
            </a:r>
            <a:endParaRPr lang="ru-RU" sz="2400" dirty="0"/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1000596" y="4845074"/>
            <a:ext cx="444912" cy="360000"/>
          </a:xfrm>
          <a:prstGeom prst="round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1"/>
            <a:tileRect/>
          </a:gra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1</a:t>
            </a:r>
            <a:endParaRPr lang="ru-RU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548000" y="5292000"/>
            <a:ext cx="7051519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16 : (4 + 12) = 1(ч) </a:t>
            </a:r>
            <a:endParaRPr lang="ru-RU" sz="2400" dirty="0"/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967791" y="5357251"/>
            <a:ext cx="444912" cy="360000"/>
          </a:xfrm>
          <a:prstGeom prst="round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1"/>
            <a:tileRect/>
          </a:gra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2</a:t>
            </a:r>
            <a:endParaRPr lang="ru-RU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960000" y="2628000"/>
            <a:ext cx="44114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8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Полилиния 38"/>
          <p:cNvSpPr/>
          <p:nvPr/>
        </p:nvSpPr>
        <p:spPr>
          <a:xfrm>
            <a:off x="2730608" y="3667140"/>
            <a:ext cx="1404000" cy="190400"/>
          </a:xfrm>
          <a:custGeom>
            <a:avLst/>
            <a:gdLst>
              <a:gd name="connsiteX0" fmla="*/ 0 w 5414962"/>
              <a:gd name="connsiteY0" fmla="*/ 0 h 514694"/>
              <a:gd name="connsiteX1" fmla="*/ 85725 w 5414962"/>
              <a:gd name="connsiteY1" fmla="*/ 157163 h 514694"/>
              <a:gd name="connsiteX2" fmla="*/ 457200 w 5414962"/>
              <a:gd name="connsiteY2" fmla="*/ 300038 h 514694"/>
              <a:gd name="connsiteX3" fmla="*/ 1557337 w 5414962"/>
              <a:gd name="connsiteY3" fmla="*/ 471488 h 514694"/>
              <a:gd name="connsiteX4" fmla="*/ 2457450 w 5414962"/>
              <a:gd name="connsiteY4" fmla="*/ 514350 h 514694"/>
              <a:gd name="connsiteX5" fmla="*/ 3871912 w 5414962"/>
              <a:gd name="connsiteY5" fmla="*/ 457200 h 514694"/>
              <a:gd name="connsiteX6" fmla="*/ 5000625 w 5414962"/>
              <a:gd name="connsiteY6" fmla="*/ 328613 h 514694"/>
              <a:gd name="connsiteX7" fmla="*/ 5343525 w 5414962"/>
              <a:gd name="connsiteY7" fmla="*/ 157163 h 514694"/>
              <a:gd name="connsiteX8" fmla="*/ 5414962 w 5414962"/>
              <a:gd name="connsiteY8" fmla="*/ 0 h 514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14962" h="514694">
                <a:moveTo>
                  <a:pt x="0" y="0"/>
                </a:moveTo>
                <a:cubicBezTo>
                  <a:pt x="4762" y="53578"/>
                  <a:pt x="9525" y="107157"/>
                  <a:pt x="85725" y="157163"/>
                </a:cubicBezTo>
                <a:cubicBezTo>
                  <a:pt x="161925" y="207169"/>
                  <a:pt x="211931" y="247651"/>
                  <a:pt x="457200" y="300038"/>
                </a:cubicBezTo>
                <a:cubicBezTo>
                  <a:pt x="702469" y="352426"/>
                  <a:pt x="1223962" y="435769"/>
                  <a:pt x="1557337" y="471488"/>
                </a:cubicBezTo>
                <a:cubicBezTo>
                  <a:pt x="1890712" y="507207"/>
                  <a:pt x="2071688" y="516731"/>
                  <a:pt x="2457450" y="514350"/>
                </a:cubicBezTo>
                <a:cubicBezTo>
                  <a:pt x="2843212" y="511969"/>
                  <a:pt x="3448050" y="488156"/>
                  <a:pt x="3871912" y="457200"/>
                </a:cubicBezTo>
                <a:cubicBezTo>
                  <a:pt x="4295775" y="426244"/>
                  <a:pt x="4755356" y="378619"/>
                  <a:pt x="5000625" y="328613"/>
                </a:cubicBezTo>
                <a:cubicBezTo>
                  <a:pt x="5245894" y="278607"/>
                  <a:pt x="5274469" y="211932"/>
                  <a:pt x="5343525" y="157163"/>
                </a:cubicBezTo>
                <a:cubicBezTo>
                  <a:pt x="5412581" y="102394"/>
                  <a:pt x="5413771" y="51197"/>
                  <a:pt x="5414962" y="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TextBox 39"/>
          <p:cNvSpPr txBox="1"/>
          <p:nvPr/>
        </p:nvSpPr>
        <p:spPr>
          <a:xfrm>
            <a:off x="3280964" y="3797685"/>
            <a:ext cx="3032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?</a:t>
            </a:r>
            <a:endParaRPr lang="ru-RU" sz="2000" dirty="0"/>
          </a:p>
        </p:txBody>
      </p:sp>
      <p:sp>
        <p:nvSpPr>
          <p:cNvPr id="41" name="TextBox 40"/>
          <p:cNvSpPr txBox="1"/>
          <p:nvPr/>
        </p:nvSpPr>
        <p:spPr>
          <a:xfrm>
            <a:off x="1548000" y="5832000"/>
            <a:ext cx="7051519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1 + 2 = 3(ч);  Ответ: через 3 ч. </a:t>
            </a:r>
            <a:endParaRPr lang="ru-RU" sz="2400" dirty="0"/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967790" y="5868000"/>
            <a:ext cx="444912" cy="360000"/>
          </a:xfrm>
          <a:prstGeom prst="round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1"/>
            <a:tileRect/>
          </a:gra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3</a:t>
            </a:r>
            <a:endParaRPr lang="ru-RU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6" name="Управляющая кнопка: далее 45">
            <a:hlinkClick r:id="rId4" action="ppaction://hlinksldjump" highlightClick="1"/>
          </p:cNvPr>
          <p:cNvSpPr/>
          <p:nvPr/>
        </p:nvSpPr>
        <p:spPr>
          <a:xfrm>
            <a:off x="323528" y="6021288"/>
            <a:ext cx="504056" cy="28803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730535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  <p:bldLst>
      <p:bldP spid="53" grpId="0" animBg="1"/>
      <p:bldP spid="55" grpId="0" animBg="1"/>
      <p:bldP spid="4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59632" y="3429000"/>
            <a:ext cx="7684368" cy="1894362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/>
              <a:t>«Скажи мне – и я забуду, 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покажи </a:t>
            </a:r>
            <a:r>
              <a:rPr lang="ru-RU" sz="4000" dirty="0" smtClean="0"/>
              <a:t>мне – и я запомню, 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 </a:t>
            </a:r>
            <a:r>
              <a:rPr lang="ru-RU" sz="4000" dirty="0" smtClean="0"/>
              <a:t>дай мне действовать самостоятельно – 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и </a:t>
            </a:r>
            <a:r>
              <a:rPr lang="ru-RU" sz="4000" dirty="0" smtClean="0"/>
              <a:t>я научусь».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764704"/>
            <a:ext cx="7956376" cy="563231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1 вариант</a:t>
            </a:r>
          </a:p>
          <a:p>
            <a:r>
              <a:rPr lang="ru-RU" sz="2400" b="1" dirty="0" smtClean="0"/>
              <a:t>Два </a:t>
            </a:r>
            <a:r>
              <a:rPr lang="ru-RU" sz="2400" b="1" dirty="0" smtClean="0"/>
              <a:t>автомобиля выехали одновременно навстречу друг другу и через 3 часа встретились. Один автомобиль двигался со скоростью 80 км/ч, другой – 90 км/ч. Какое расстояние было между ними в начале пути</a:t>
            </a:r>
            <a:r>
              <a:rPr lang="ru-RU" sz="2400" b="1" dirty="0" smtClean="0"/>
              <a:t>?</a:t>
            </a:r>
          </a:p>
          <a:p>
            <a:endParaRPr lang="ru-RU" sz="2400" dirty="0" smtClean="0"/>
          </a:p>
          <a:p>
            <a:r>
              <a:rPr lang="ru-RU" sz="2400" dirty="0" smtClean="0"/>
              <a:t>2 вариант</a:t>
            </a:r>
          </a:p>
          <a:p>
            <a:r>
              <a:rPr lang="ru-RU" sz="2400" b="1" dirty="0" smtClean="0"/>
              <a:t>От двух станций, расстояние между                                                   которыми 30 км, одновременно в                                                   противоположных направлениях, удаляясь друг от друга, отправляются два поезда. Один идет со скоростью 55 км/ч, другой – 70 км/ч. Какое расстояние будет между </a:t>
            </a:r>
            <a:r>
              <a:rPr lang="ru-RU" sz="2400" b="1" dirty="0" smtClean="0"/>
              <a:t>ними 2 часа?</a:t>
            </a:r>
          </a:p>
          <a:p>
            <a:r>
              <a:rPr lang="ru-RU" sz="2400" dirty="0" smtClean="0"/>
              <a:t> </a:t>
            </a: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2483768" y="260648"/>
            <a:ext cx="3456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РЕШИ САМОСТОЯТЕЛЬНО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26"/>
          <p:cNvSpPr/>
          <p:nvPr/>
        </p:nvSpPr>
        <p:spPr>
          <a:xfrm>
            <a:off x="0" y="0"/>
            <a:ext cx="9144000" cy="468000"/>
          </a:xfrm>
          <a:prstGeom prst="rect">
            <a:avLst/>
          </a:prstGeom>
          <a:solidFill>
            <a:srgbClr val="6F33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Прямая соединительная линия 11"/>
          <p:cNvCxnSpPr/>
          <p:nvPr/>
        </p:nvCxnSpPr>
        <p:spPr>
          <a:xfrm>
            <a:off x="0" y="36000"/>
            <a:ext cx="9144000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 smtClean="0"/>
              <a:t>практикум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0" y="432000"/>
            <a:ext cx="9144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2179636" y="4733916"/>
            <a:ext cx="376051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(80 + 90) ∙ 3 = 510 (км)</a:t>
            </a:r>
            <a:endParaRPr lang="ru-RU" sz="2400" dirty="0"/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613139" y="4733916"/>
            <a:ext cx="1409521" cy="360000"/>
          </a:xfrm>
          <a:prstGeom prst="round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1"/>
            <a:tileRect/>
          </a:gra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1 способ</a:t>
            </a:r>
            <a:endParaRPr lang="ru-RU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30" name="Группа 29"/>
          <p:cNvGrpSpPr/>
          <p:nvPr/>
        </p:nvGrpSpPr>
        <p:grpSpPr>
          <a:xfrm>
            <a:off x="356610" y="548680"/>
            <a:ext cx="8787391" cy="1997322"/>
            <a:chOff x="146104" y="188640"/>
            <a:chExt cx="8787391" cy="1997322"/>
          </a:xfrm>
        </p:grpSpPr>
        <p:sp>
          <p:nvSpPr>
            <p:cNvPr id="31" name="TextBox 30"/>
            <p:cNvSpPr txBox="1"/>
            <p:nvPr/>
          </p:nvSpPr>
          <p:spPr>
            <a:xfrm>
              <a:off x="977119" y="246970"/>
              <a:ext cx="7956376" cy="193899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 sz="2400" dirty="0" smtClean="0"/>
                <a:t>Два автомобиля выехали одновременно навстречу друг другу и через 3 часа встретились. Один автомобиль двигался со скоростью 80 км/ч, другой – 90 км/ч. Какое расстояние было между ними в начале пути? </a:t>
              </a:r>
              <a:endParaRPr lang="ru-RU" sz="2400" dirty="0"/>
            </a:p>
          </p:txBody>
        </p:sp>
        <p:sp>
          <p:nvSpPr>
            <p:cNvPr id="32" name="Овал 31"/>
            <p:cNvSpPr>
              <a:spLocks noChangeAspect="1"/>
            </p:cNvSpPr>
            <p:nvPr/>
          </p:nvSpPr>
          <p:spPr>
            <a:xfrm>
              <a:off x="146104" y="188640"/>
              <a:ext cx="807400" cy="807400"/>
            </a:xfrm>
            <a:prstGeom prst="ellipse">
              <a:avLst/>
            </a:prstGeom>
            <a:blipFill>
              <a:blip r:embed="rId2" cstate="print"/>
              <a:stretch>
                <a:fillRect/>
              </a:stretch>
            </a:blipFill>
            <a:ln w="635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21" name="Прямая соединительная линия 20"/>
          <p:cNvCxnSpPr/>
          <p:nvPr/>
        </p:nvCxnSpPr>
        <p:spPr>
          <a:xfrm>
            <a:off x="613140" y="3237083"/>
            <a:ext cx="7794960" cy="0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315636" y="2246108"/>
            <a:ext cx="44114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8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3" name="Прямая со стрелкой 22"/>
          <p:cNvCxnSpPr/>
          <p:nvPr/>
        </p:nvCxnSpPr>
        <p:spPr>
          <a:xfrm>
            <a:off x="1531636" y="3038108"/>
            <a:ext cx="648000" cy="0"/>
          </a:xfrm>
          <a:prstGeom prst="straightConnector1">
            <a:avLst/>
          </a:prstGeom>
          <a:ln>
            <a:solidFill>
              <a:schemeClr val="accent4">
                <a:lumMod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H="1">
            <a:off x="5338620" y="3038108"/>
            <a:ext cx="936000" cy="0"/>
          </a:xfrm>
          <a:prstGeom prst="straightConnector1">
            <a:avLst/>
          </a:prstGeom>
          <a:ln>
            <a:solidFill>
              <a:schemeClr val="accent4">
                <a:lumMod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1295915" y="2576443"/>
            <a:ext cx="11785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/>
              <a:t>8</a:t>
            </a:r>
            <a:r>
              <a:rPr lang="ru-RU" sz="2400" dirty="0" smtClean="0"/>
              <a:t>0 км/ч</a:t>
            </a:r>
            <a:endParaRPr lang="ru-RU" sz="2400" dirty="0"/>
          </a:p>
        </p:txBody>
      </p:sp>
      <p:sp>
        <p:nvSpPr>
          <p:cNvPr id="26" name="TextBox 25"/>
          <p:cNvSpPr txBox="1"/>
          <p:nvPr/>
        </p:nvSpPr>
        <p:spPr>
          <a:xfrm>
            <a:off x="5122620" y="2534118"/>
            <a:ext cx="11785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/>
              <a:t>9</a:t>
            </a:r>
            <a:r>
              <a:rPr lang="ru-RU" sz="2400" dirty="0" smtClean="0"/>
              <a:t>0 км/ч</a:t>
            </a:r>
            <a:endParaRPr lang="ru-RU" sz="2400" dirty="0"/>
          </a:p>
        </p:txBody>
      </p:sp>
      <p:sp>
        <p:nvSpPr>
          <p:cNvPr id="28" name="Полилиния 27"/>
          <p:cNvSpPr/>
          <p:nvPr/>
        </p:nvSpPr>
        <p:spPr>
          <a:xfrm>
            <a:off x="1502724" y="3240832"/>
            <a:ext cx="4812470" cy="1066403"/>
          </a:xfrm>
          <a:custGeom>
            <a:avLst/>
            <a:gdLst>
              <a:gd name="connsiteX0" fmla="*/ 0 w 5414962"/>
              <a:gd name="connsiteY0" fmla="*/ 0 h 514694"/>
              <a:gd name="connsiteX1" fmla="*/ 85725 w 5414962"/>
              <a:gd name="connsiteY1" fmla="*/ 157163 h 514694"/>
              <a:gd name="connsiteX2" fmla="*/ 457200 w 5414962"/>
              <a:gd name="connsiteY2" fmla="*/ 300038 h 514694"/>
              <a:gd name="connsiteX3" fmla="*/ 1557337 w 5414962"/>
              <a:gd name="connsiteY3" fmla="*/ 471488 h 514694"/>
              <a:gd name="connsiteX4" fmla="*/ 2457450 w 5414962"/>
              <a:gd name="connsiteY4" fmla="*/ 514350 h 514694"/>
              <a:gd name="connsiteX5" fmla="*/ 3871912 w 5414962"/>
              <a:gd name="connsiteY5" fmla="*/ 457200 h 514694"/>
              <a:gd name="connsiteX6" fmla="*/ 5000625 w 5414962"/>
              <a:gd name="connsiteY6" fmla="*/ 328613 h 514694"/>
              <a:gd name="connsiteX7" fmla="*/ 5343525 w 5414962"/>
              <a:gd name="connsiteY7" fmla="*/ 157163 h 514694"/>
              <a:gd name="connsiteX8" fmla="*/ 5414962 w 5414962"/>
              <a:gd name="connsiteY8" fmla="*/ 0 h 514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14962" h="514694">
                <a:moveTo>
                  <a:pt x="0" y="0"/>
                </a:moveTo>
                <a:cubicBezTo>
                  <a:pt x="4762" y="53578"/>
                  <a:pt x="9525" y="107157"/>
                  <a:pt x="85725" y="157163"/>
                </a:cubicBezTo>
                <a:cubicBezTo>
                  <a:pt x="161925" y="207169"/>
                  <a:pt x="211931" y="247651"/>
                  <a:pt x="457200" y="300038"/>
                </a:cubicBezTo>
                <a:cubicBezTo>
                  <a:pt x="702469" y="352426"/>
                  <a:pt x="1223962" y="435769"/>
                  <a:pt x="1557337" y="471488"/>
                </a:cubicBezTo>
                <a:cubicBezTo>
                  <a:pt x="1890712" y="507207"/>
                  <a:pt x="2071688" y="516731"/>
                  <a:pt x="2457450" y="514350"/>
                </a:cubicBezTo>
                <a:cubicBezTo>
                  <a:pt x="2843212" y="511969"/>
                  <a:pt x="3448050" y="488156"/>
                  <a:pt x="3871912" y="457200"/>
                </a:cubicBezTo>
                <a:cubicBezTo>
                  <a:pt x="4295775" y="426244"/>
                  <a:pt x="4755356" y="378619"/>
                  <a:pt x="5000625" y="328613"/>
                </a:cubicBezTo>
                <a:cubicBezTo>
                  <a:pt x="5245894" y="278607"/>
                  <a:pt x="5274469" y="211932"/>
                  <a:pt x="5343525" y="157163"/>
                </a:cubicBezTo>
                <a:cubicBezTo>
                  <a:pt x="5412581" y="102394"/>
                  <a:pt x="5413771" y="51197"/>
                  <a:pt x="5414962" y="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TextBox 28"/>
          <p:cNvSpPr txBox="1"/>
          <p:nvPr/>
        </p:nvSpPr>
        <p:spPr>
          <a:xfrm>
            <a:off x="2022661" y="3521524"/>
            <a:ext cx="13933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Через 3 </a:t>
            </a:r>
            <a:r>
              <a:rPr lang="ru-RU" sz="2400" dirty="0"/>
              <a:t>ч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846435" y="4272251"/>
            <a:ext cx="3273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?</a:t>
            </a:r>
            <a:endParaRPr lang="ru-RU" sz="2400" dirty="0"/>
          </a:p>
        </p:txBody>
      </p:sp>
      <p:sp>
        <p:nvSpPr>
          <p:cNvPr id="37" name="TextBox 36"/>
          <p:cNvSpPr txBox="1"/>
          <p:nvPr/>
        </p:nvSpPr>
        <p:spPr>
          <a:xfrm>
            <a:off x="3214372" y="2246108"/>
            <a:ext cx="44114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8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094620" y="2246108"/>
            <a:ext cx="44114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8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9" name="Прямая соединительная линия 38"/>
          <p:cNvCxnSpPr/>
          <p:nvPr/>
        </p:nvCxnSpPr>
        <p:spPr>
          <a:xfrm>
            <a:off x="4402620" y="3182108"/>
            <a:ext cx="0" cy="18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5338620" y="3182108"/>
            <a:ext cx="0" cy="18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2791636" y="3182108"/>
            <a:ext cx="0" cy="18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2143636" y="3182108"/>
            <a:ext cx="0" cy="18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Полилиния 42"/>
          <p:cNvSpPr/>
          <p:nvPr/>
        </p:nvSpPr>
        <p:spPr>
          <a:xfrm>
            <a:off x="1536209" y="3272108"/>
            <a:ext cx="1898737" cy="380801"/>
          </a:xfrm>
          <a:custGeom>
            <a:avLst/>
            <a:gdLst>
              <a:gd name="connsiteX0" fmla="*/ 0 w 5414962"/>
              <a:gd name="connsiteY0" fmla="*/ 0 h 514694"/>
              <a:gd name="connsiteX1" fmla="*/ 85725 w 5414962"/>
              <a:gd name="connsiteY1" fmla="*/ 157163 h 514694"/>
              <a:gd name="connsiteX2" fmla="*/ 457200 w 5414962"/>
              <a:gd name="connsiteY2" fmla="*/ 300038 h 514694"/>
              <a:gd name="connsiteX3" fmla="*/ 1557337 w 5414962"/>
              <a:gd name="connsiteY3" fmla="*/ 471488 h 514694"/>
              <a:gd name="connsiteX4" fmla="*/ 2457450 w 5414962"/>
              <a:gd name="connsiteY4" fmla="*/ 514350 h 514694"/>
              <a:gd name="connsiteX5" fmla="*/ 3871912 w 5414962"/>
              <a:gd name="connsiteY5" fmla="*/ 457200 h 514694"/>
              <a:gd name="connsiteX6" fmla="*/ 5000625 w 5414962"/>
              <a:gd name="connsiteY6" fmla="*/ 328613 h 514694"/>
              <a:gd name="connsiteX7" fmla="*/ 5343525 w 5414962"/>
              <a:gd name="connsiteY7" fmla="*/ 157163 h 514694"/>
              <a:gd name="connsiteX8" fmla="*/ 5414962 w 5414962"/>
              <a:gd name="connsiteY8" fmla="*/ 0 h 514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14962" h="514694">
                <a:moveTo>
                  <a:pt x="0" y="0"/>
                </a:moveTo>
                <a:cubicBezTo>
                  <a:pt x="4762" y="53578"/>
                  <a:pt x="9525" y="107157"/>
                  <a:pt x="85725" y="157163"/>
                </a:cubicBezTo>
                <a:cubicBezTo>
                  <a:pt x="161925" y="207169"/>
                  <a:pt x="211931" y="247651"/>
                  <a:pt x="457200" y="300038"/>
                </a:cubicBezTo>
                <a:cubicBezTo>
                  <a:pt x="702469" y="352426"/>
                  <a:pt x="1223962" y="435769"/>
                  <a:pt x="1557337" y="471488"/>
                </a:cubicBezTo>
                <a:cubicBezTo>
                  <a:pt x="1890712" y="507207"/>
                  <a:pt x="2071688" y="516731"/>
                  <a:pt x="2457450" y="514350"/>
                </a:cubicBezTo>
                <a:cubicBezTo>
                  <a:pt x="2843212" y="511969"/>
                  <a:pt x="3448050" y="488156"/>
                  <a:pt x="3871912" y="457200"/>
                </a:cubicBezTo>
                <a:cubicBezTo>
                  <a:pt x="4295775" y="426244"/>
                  <a:pt x="4755356" y="378619"/>
                  <a:pt x="5000625" y="328613"/>
                </a:cubicBezTo>
                <a:cubicBezTo>
                  <a:pt x="5245894" y="278607"/>
                  <a:pt x="5274469" y="211932"/>
                  <a:pt x="5343525" y="157163"/>
                </a:cubicBezTo>
                <a:cubicBezTo>
                  <a:pt x="5412581" y="102394"/>
                  <a:pt x="5413771" y="51197"/>
                  <a:pt x="5414962" y="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олилиния 43"/>
          <p:cNvSpPr/>
          <p:nvPr/>
        </p:nvSpPr>
        <p:spPr>
          <a:xfrm>
            <a:off x="3430620" y="3272108"/>
            <a:ext cx="2874171" cy="380801"/>
          </a:xfrm>
          <a:custGeom>
            <a:avLst/>
            <a:gdLst>
              <a:gd name="connsiteX0" fmla="*/ 0 w 5414962"/>
              <a:gd name="connsiteY0" fmla="*/ 0 h 514694"/>
              <a:gd name="connsiteX1" fmla="*/ 85725 w 5414962"/>
              <a:gd name="connsiteY1" fmla="*/ 157163 h 514694"/>
              <a:gd name="connsiteX2" fmla="*/ 457200 w 5414962"/>
              <a:gd name="connsiteY2" fmla="*/ 300038 h 514694"/>
              <a:gd name="connsiteX3" fmla="*/ 1557337 w 5414962"/>
              <a:gd name="connsiteY3" fmla="*/ 471488 h 514694"/>
              <a:gd name="connsiteX4" fmla="*/ 2457450 w 5414962"/>
              <a:gd name="connsiteY4" fmla="*/ 514350 h 514694"/>
              <a:gd name="connsiteX5" fmla="*/ 3871912 w 5414962"/>
              <a:gd name="connsiteY5" fmla="*/ 457200 h 514694"/>
              <a:gd name="connsiteX6" fmla="*/ 5000625 w 5414962"/>
              <a:gd name="connsiteY6" fmla="*/ 328613 h 514694"/>
              <a:gd name="connsiteX7" fmla="*/ 5343525 w 5414962"/>
              <a:gd name="connsiteY7" fmla="*/ 157163 h 514694"/>
              <a:gd name="connsiteX8" fmla="*/ 5414962 w 5414962"/>
              <a:gd name="connsiteY8" fmla="*/ 0 h 514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14962" h="514694">
                <a:moveTo>
                  <a:pt x="0" y="0"/>
                </a:moveTo>
                <a:cubicBezTo>
                  <a:pt x="4762" y="53578"/>
                  <a:pt x="9525" y="107157"/>
                  <a:pt x="85725" y="157163"/>
                </a:cubicBezTo>
                <a:cubicBezTo>
                  <a:pt x="161925" y="207169"/>
                  <a:pt x="211931" y="247651"/>
                  <a:pt x="457200" y="300038"/>
                </a:cubicBezTo>
                <a:cubicBezTo>
                  <a:pt x="702469" y="352426"/>
                  <a:pt x="1223962" y="435769"/>
                  <a:pt x="1557337" y="471488"/>
                </a:cubicBezTo>
                <a:cubicBezTo>
                  <a:pt x="1890712" y="507207"/>
                  <a:pt x="2071688" y="516731"/>
                  <a:pt x="2457450" y="514350"/>
                </a:cubicBezTo>
                <a:cubicBezTo>
                  <a:pt x="2843212" y="511969"/>
                  <a:pt x="3448050" y="488156"/>
                  <a:pt x="3871912" y="457200"/>
                </a:cubicBezTo>
                <a:cubicBezTo>
                  <a:pt x="4295775" y="426244"/>
                  <a:pt x="4755356" y="378619"/>
                  <a:pt x="5000625" y="328613"/>
                </a:cubicBezTo>
                <a:cubicBezTo>
                  <a:pt x="5245894" y="278607"/>
                  <a:pt x="5274469" y="211932"/>
                  <a:pt x="5343525" y="157163"/>
                </a:cubicBezTo>
                <a:cubicBezTo>
                  <a:pt x="5412581" y="102394"/>
                  <a:pt x="5413771" y="51197"/>
                  <a:pt x="5414962" y="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TextBox 44"/>
          <p:cNvSpPr txBox="1"/>
          <p:nvPr/>
        </p:nvSpPr>
        <p:spPr>
          <a:xfrm>
            <a:off x="4173769" y="3521524"/>
            <a:ext cx="13933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Через 3 </a:t>
            </a:r>
            <a:r>
              <a:rPr lang="ru-RU" sz="2400" dirty="0"/>
              <a:t>ч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179636" y="5350784"/>
            <a:ext cx="3760515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80 ∙ 3 + 90 </a:t>
            </a:r>
            <a:r>
              <a:rPr lang="ru-RU" sz="2400" dirty="0"/>
              <a:t>∙ 3 </a:t>
            </a:r>
            <a:r>
              <a:rPr lang="ru-RU" sz="2400" dirty="0" smtClean="0"/>
              <a:t>= 510 (км)</a:t>
            </a:r>
            <a:endParaRPr lang="ru-RU" sz="2400" dirty="0"/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613140" y="5350784"/>
            <a:ext cx="1409521" cy="360000"/>
          </a:xfrm>
          <a:prstGeom prst="round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1"/>
            <a:tileRect/>
          </a:gra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2 способ</a:t>
            </a:r>
            <a:endParaRPr lang="ru-RU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8" name="Заголовок 47"/>
          <p:cNvSpPr>
            <a:spLocks noGrp="1"/>
          </p:cNvSpPr>
          <p:nvPr>
            <p:ph type="title"/>
          </p:nvPr>
        </p:nvSpPr>
        <p:spPr>
          <a:xfrm>
            <a:off x="251520" y="0"/>
            <a:ext cx="9132540" cy="614040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Проверь !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72383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</p:childTnLst>
        </p:cTn>
      </p:par>
    </p:tnLst>
    <p:bldLst>
      <p:bldP spid="62" grpId="0" animBg="1"/>
      <p:bldP spid="4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26"/>
          <p:cNvSpPr/>
          <p:nvPr/>
        </p:nvSpPr>
        <p:spPr>
          <a:xfrm>
            <a:off x="0" y="0"/>
            <a:ext cx="9144000" cy="468000"/>
          </a:xfrm>
          <a:prstGeom prst="rect">
            <a:avLst/>
          </a:prstGeom>
          <a:solidFill>
            <a:srgbClr val="6F33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Проверь!</a:t>
            </a:r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Прямая соединительная линия 11"/>
          <p:cNvCxnSpPr/>
          <p:nvPr/>
        </p:nvCxnSpPr>
        <p:spPr>
          <a:xfrm>
            <a:off x="0" y="36000"/>
            <a:ext cx="9144000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96144" y="548680"/>
            <a:ext cx="8951712" cy="1938992"/>
          </a:xfrm>
          <a:prstGeom prst="rect">
            <a:avLst/>
          </a:prstGeom>
          <a:solidFill>
            <a:schemeClr val="bg2">
              <a:lumMod val="90000"/>
              <a:alpha val="2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От двух станций, расстояние между                                                   которыми 30 км, одновременно в                                                   противоположных направлениях, удаляясь друг от друга, отправляются два поезда. Один идет со скоростью 55 км/ч, другой – 70 км/ч. Какое расстояние будет между ними: </a:t>
            </a:r>
            <a:endParaRPr lang="ru-RU" sz="2400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5940152" y="2492896"/>
            <a:ext cx="2286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через 2 часа?</a:t>
            </a:r>
            <a:endParaRPr lang="ru-RU" sz="2400" dirty="0"/>
          </a:p>
        </p:txBody>
      </p:sp>
      <p:cxnSp>
        <p:nvCxnSpPr>
          <p:cNvPr id="31" name="Прямая соединительная линия 30"/>
          <p:cNvCxnSpPr/>
          <p:nvPr/>
        </p:nvCxnSpPr>
        <p:spPr>
          <a:xfrm>
            <a:off x="177564" y="4032000"/>
            <a:ext cx="5327174" cy="0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1584000" y="3507227"/>
            <a:ext cx="0" cy="504056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2880000" y="3507227"/>
            <a:ext cx="0" cy="504056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2700000" y="3132000"/>
            <a:ext cx="41549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5" name="Прямая со стрелкой 34"/>
          <p:cNvCxnSpPr/>
          <p:nvPr/>
        </p:nvCxnSpPr>
        <p:spPr>
          <a:xfrm>
            <a:off x="2880000" y="3507227"/>
            <a:ext cx="1008072" cy="0"/>
          </a:xfrm>
          <a:prstGeom prst="straightConnector1">
            <a:avLst/>
          </a:prstGeom>
          <a:ln>
            <a:solidFill>
              <a:schemeClr val="accent4">
                <a:lumMod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 flipH="1">
            <a:off x="864000" y="3507227"/>
            <a:ext cx="720080" cy="0"/>
          </a:xfrm>
          <a:prstGeom prst="straightConnector1">
            <a:avLst/>
          </a:prstGeom>
          <a:ln>
            <a:solidFill>
              <a:schemeClr val="accent4">
                <a:lumMod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931681" y="3056308"/>
            <a:ext cx="11785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55 км/ч</a:t>
            </a:r>
            <a:endParaRPr lang="ru-RU" sz="2400" dirty="0"/>
          </a:p>
        </p:txBody>
      </p:sp>
      <p:sp>
        <p:nvSpPr>
          <p:cNvPr id="38" name="TextBox 37"/>
          <p:cNvSpPr txBox="1"/>
          <p:nvPr/>
        </p:nvSpPr>
        <p:spPr>
          <a:xfrm>
            <a:off x="2533626" y="3056308"/>
            <a:ext cx="11785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70 км/ч</a:t>
            </a:r>
            <a:endParaRPr lang="ru-RU" sz="2400" dirty="0"/>
          </a:p>
        </p:txBody>
      </p:sp>
      <p:cxnSp>
        <p:nvCxnSpPr>
          <p:cNvPr id="39" name="Прямая соединительная линия 38"/>
          <p:cNvCxnSpPr/>
          <p:nvPr/>
        </p:nvCxnSpPr>
        <p:spPr>
          <a:xfrm>
            <a:off x="900000" y="3960000"/>
            <a:ext cx="0" cy="180000"/>
          </a:xfrm>
          <a:prstGeom prst="line">
            <a:avLst/>
          </a:prstGeom>
          <a:ln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2156825" y="4317124"/>
            <a:ext cx="6158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2 ч</a:t>
            </a:r>
            <a:endParaRPr lang="ru-RU" sz="2400" dirty="0"/>
          </a:p>
        </p:txBody>
      </p:sp>
      <p:sp>
        <p:nvSpPr>
          <p:cNvPr id="47" name="TextBox 46"/>
          <p:cNvSpPr txBox="1"/>
          <p:nvPr/>
        </p:nvSpPr>
        <p:spPr>
          <a:xfrm>
            <a:off x="3851920" y="4797152"/>
            <a:ext cx="4748991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(55 + 70) ∙ 2+ 30 = 280 (км)</a:t>
            </a:r>
            <a:endParaRPr lang="ru-RU" sz="2400" dirty="0"/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953252" y="4880454"/>
            <a:ext cx="2610636" cy="360000"/>
          </a:xfrm>
          <a:prstGeom prst="round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1"/>
            <a:tileRect/>
          </a:gra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выражение</a:t>
            </a:r>
            <a:endParaRPr lang="ru-RU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404000" y="3132000"/>
            <a:ext cx="41549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1819498" y="3364304"/>
            <a:ext cx="964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30 км</a:t>
            </a:r>
            <a:endParaRPr lang="ru-RU" sz="2400" dirty="0"/>
          </a:p>
        </p:txBody>
      </p:sp>
      <p:sp>
        <p:nvSpPr>
          <p:cNvPr id="41" name="TextBox 40"/>
          <p:cNvSpPr txBox="1"/>
          <p:nvPr/>
        </p:nvSpPr>
        <p:spPr>
          <a:xfrm>
            <a:off x="4572000" y="3132000"/>
            <a:ext cx="41549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2432" y="3131999"/>
            <a:ext cx="41549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5" name="Прямая соединительная линия 44"/>
          <p:cNvCxnSpPr/>
          <p:nvPr/>
        </p:nvCxnSpPr>
        <p:spPr>
          <a:xfrm>
            <a:off x="3816000" y="3960000"/>
            <a:ext cx="0" cy="180000"/>
          </a:xfrm>
          <a:prstGeom prst="line">
            <a:avLst/>
          </a:prstGeom>
          <a:ln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Полилиния 50"/>
          <p:cNvSpPr/>
          <p:nvPr/>
        </p:nvSpPr>
        <p:spPr>
          <a:xfrm>
            <a:off x="243413" y="4049999"/>
            <a:ext cx="4500000" cy="288000"/>
          </a:xfrm>
          <a:custGeom>
            <a:avLst/>
            <a:gdLst>
              <a:gd name="connsiteX0" fmla="*/ 0 w 3414712"/>
              <a:gd name="connsiteY0" fmla="*/ 0 h 285765"/>
              <a:gd name="connsiteX1" fmla="*/ 1657350 w 3414712"/>
              <a:gd name="connsiteY1" fmla="*/ 285750 h 285765"/>
              <a:gd name="connsiteX2" fmla="*/ 3414712 w 3414712"/>
              <a:gd name="connsiteY2" fmla="*/ 14288 h 285765"/>
              <a:gd name="connsiteX3" fmla="*/ 3414712 w 3414712"/>
              <a:gd name="connsiteY3" fmla="*/ 14288 h 285765"/>
              <a:gd name="connsiteX4" fmla="*/ 3414712 w 3414712"/>
              <a:gd name="connsiteY4" fmla="*/ 28575 h 285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4712" h="285765">
                <a:moveTo>
                  <a:pt x="0" y="0"/>
                </a:moveTo>
                <a:cubicBezTo>
                  <a:pt x="544115" y="141684"/>
                  <a:pt x="1088231" y="283369"/>
                  <a:pt x="1657350" y="285750"/>
                </a:cubicBezTo>
                <a:cubicBezTo>
                  <a:pt x="2226469" y="288131"/>
                  <a:pt x="3414712" y="14288"/>
                  <a:pt x="3414712" y="14288"/>
                </a:cubicBezTo>
                <a:lnTo>
                  <a:pt x="3414712" y="14288"/>
                </a:lnTo>
                <a:lnTo>
                  <a:pt x="3414712" y="28575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олилиния 51"/>
          <p:cNvSpPr/>
          <p:nvPr/>
        </p:nvSpPr>
        <p:spPr>
          <a:xfrm flipV="1">
            <a:off x="1584000" y="3732165"/>
            <a:ext cx="1296000" cy="288000"/>
          </a:xfrm>
          <a:custGeom>
            <a:avLst/>
            <a:gdLst>
              <a:gd name="connsiteX0" fmla="*/ 0 w 3414712"/>
              <a:gd name="connsiteY0" fmla="*/ 0 h 285765"/>
              <a:gd name="connsiteX1" fmla="*/ 1657350 w 3414712"/>
              <a:gd name="connsiteY1" fmla="*/ 285750 h 285765"/>
              <a:gd name="connsiteX2" fmla="*/ 3414712 w 3414712"/>
              <a:gd name="connsiteY2" fmla="*/ 14288 h 285765"/>
              <a:gd name="connsiteX3" fmla="*/ 3414712 w 3414712"/>
              <a:gd name="connsiteY3" fmla="*/ 14288 h 285765"/>
              <a:gd name="connsiteX4" fmla="*/ 3414712 w 3414712"/>
              <a:gd name="connsiteY4" fmla="*/ 28575 h 285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4712" h="285765">
                <a:moveTo>
                  <a:pt x="0" y="0"/>
                </a:moveTo>
                <a:cubicBezTo>
                  <a:pt x="544115" y="141684"/>
                  <a:pt x="1088231" y="283369"/>
                  <a:pt x="1657350" y="285750"/>
                </a:cubicBezTo>
                <a:cubicBezTo>
                  <a:pt x="2226469" y="288131"/>
                  <a:pt x="3414712" y="14288"/>
                  <a:pt x="3414712" y="14288"/>
                </a:cubicBezTo>
                <a:lnTo>
                  <a:pt x="3414712" y="14288"/>
                </a:lnTo>
                <a:lnTo>
                  <a:pt x="3414712" y="28575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255325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</p:childTnLst>
        </p:cTn>
      </p:par>
    </p:tnLst>
    <p:bldLst>
      <p:bldP spid="4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avg-ekb.ru/gallery/product/1546/1094_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412776"/>
            <a:ext cx="5940425" cy="3960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" name="Text Box 2"/>
          <p:cNvSpPr txBox="1">
            <a:spLocks noChangeArrowheads="1"/>
          </p:cNvSpPr>
          <p:nvPr/>
        </p:nvSpPr>
        <p:spPr bwMode="auto">
          <a:xfrm>
            <a:off x="3707904" y="2780928"/>
            <a:ext cx="1085850" cy="2190750"/>
          </a:xfrm>
          <a:prstGeom prst="rect">
            <a:avLst/>
          </a:prstGeom>
          <a:solidFill>
            <a:srgbClr val="FFFFFF"/>
          </a:solidFill>
          <a:ln w="63500" cmpd="thickThin">
            <a:solidFill>
              <a:srgbClr val="C0504D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4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4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v*t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3851920" y="3717032"/>
            <a:ext cx="648072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0" y="0"/>
            <a:ext cx="9144000" cy="468000"/>
          </a:xfrm>
          <a:prstGeom prst="rect">
            <a:avLst/>
          </a:prstGeom>
          <a:solidFill>
            <a:srgbClr val="6F33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Группа 12"/>
          <p:cNvGrpSpPr/>
          <p:nvPr/>
        </p:nvGrpSpPr>
        <p:grpSpPr>
          <a:xfrm>
            <a:off x="0" y="5013176"/>
            <a:ext cx="8784976" cy="1200329"/>
            <a:chOff x="179512" y="4406340"/>
            <a:chExt cx="8784976" cy="1200329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179512" y="4406340"/>
              <a:ext cx="8784976" cy="120032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txBody>
            <a:bodyPr wrap="square">
              <a:spAutoFit/>
            </a:bodyPr>
            <a:lstStyle/>
            <a:p>
              <a:r>
                <a:rPr lang="ru-RU" sz="2400" dirty="0" smtClean="0"/>
                <a:t>           </a:t>
              </a:r>
              <a:r>
                <a:rPr lang="ru-RU" sz="3600" b="1" dirty="0" smtClean="0"/>
                <a:t>Учебник №202, стр. 64 №10а</a:t>
              </a:r>
              <a:r>
                <a:rPr lang="ru-RU" sz="3600" b="1" dirty="0"/>
                <a:t/>
              </a:r>
              <a:br>
                <a:rPr lang="ru-RU" sz="3600" b="1" dirty="0"/>
              </a:br>
              <a:endParaRPr lang="ru-RU" sz="3600" b="1" dirty="0"/>
            </a:p>
          </p:txBody>
        </p:sp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056" y="4478348"/>
              <a:ext cx="304923" cy="304923"/>
            </a:xfrm>
            <a:prstGeom prst="rect">
              <a:avLst/>
            </a:prstGeom>
          </p:spPr>
        </p:pic>
      </p:grpSp>
      <p:cxnSp>
        <p:nvCxnSpPr>
          <p:cNvPr id="37" name="Прямая соединительная линия 36"/>
          <p:cNvCxnSpPr/>
          <p:nvPr/>
        </p:nvCxnSpPr>
        <p:spPr>
          <a:xfrm>
            <a:off x="0" y="432000"/>
            <a:ext cx="9144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0" y="36000"/>
            <a:ext cx="9144000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91447" y="620688"/>
            <a:ext cx="8945049" cy="4104456"/>
          </a:xfrm>
          <a:prstGeom prst="snip2DiagRect">
            <a:avLst/>
          </a:prstGeom>
          <a:solidFill>
            <a:srgbClr val="FFFFCC"/>
          </a:soli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ru-RU" sz="2800" dirty="0">
              <a:solidFill>
                <a:srgbClr val="6F334D"/>
              </a:solidFill>
            </a:endParaRPr>
          </a:p>
        </p:txBody>
      </p:sp>
      <p:pic>
        <p:nvPicPr>
          <p:cNvPr id="1026" name="Picture 2" descr="E:\Школа1\Галя\00_матем_сфера_5\000_5матем_сферы_уроки\вставки\cat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248894"/>
            <a:ext cx="2190750" cy="9525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8680"/>
            <a:ext cx="1571625" cy="14287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548680"/>
            <a:ext cx="2886075" cy="180975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115616" y="1556792"/>
            <a:ext cx="7104830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Домашнее</a:t>
            </a:r>
          </a:p>
          <a:p>
            <a:pPr algn="ctr"/>
            <a:r>
              <a:rPr lang="ru-RU" sz="9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задание</a:t>
            </a:r>
            <a:endParaRPr lang="ru-RU" sz="9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1" name="Заголовок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59687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"/>
          <p:cNvSpPr>
            <a:spLocks noChangeArrowheads="1"/>
          </p:cNvSpPr>
          <p:nvPr/>
        </p:nvSpPr>
        <p:spPr bwMode="auto">
          <a:xfrm>
            <a:off x="251520" y="404664"/>
            <a:ext cx="7812087" cy="401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bIns="0" anchor="ctr">
            <a:spAutoFit/>
          </a:bodyPr>
          <a:lstStyle/>
          <a:p>
            <a:pPr eaLnBrk="0" hangingPunct="0"/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похож я на коня,</a:t>
            </a:r>
            <a:endParaRPr lang="ru-RU" sz="2400" b="1" dirty="0">
              <a:solidFill>
                <a:srgbClr val="002060"/>
              </a:solidFill>
              <a:cs typeface="Arial" pitchFamily="34" charset="0"/>
            </a:endParaRPr>
          </a:p>
          <a:p>
            <a:pPr eaLnBrk="0" hangingPunct="0"/>
            <a:r>
              <a:rPr lang="ru-RU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седло есть у меня.</a:t>
            </a:r>
            <a:endParaRPr lang="ru-RU" sz="2400" b="1" dirty="0">
              <a:solidFill>
                <a:srgbClr val="002060"/>
              </a:solidFill>
              <a:cs typeface="Arial" pitchFamily="34" charset="0"/>
            </a:endParaRPr>
          </a:p>
          <a:p>
            <a:pPr eaLnBrk="0" hangingPunct="0"/>
            <a:r>
              <a:rPr lang="ru-RU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Спицы есть. Они, признаться,</a:t>
            </a:r>
            <a:endParaRPr lang="ru-RU" sz="2400" b="1" dirty="0">
              <a:solidFill>
                <a:srgbClr val="002060"/>
              </a:solidFill>
              <a:cs typeface="Arial" pitchFamily="34" charset="0"/>
            </a:endParaRPr>
          </a:p>
          <a:p>
            <a:pPr eaLnBrk="0" hangingPunct="0"/>
            <a:r>
              <a:rPr lang="ru-RU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вязанья не годятся.</a:t>
            </a:r>
            <a:endParaRPr lang="ru-RU" sz="2400" b="1" dirty="0">
              <a:solidFill>
                <a:srgbClr val="002060"/>
              </a:solidFill>
              <a:cs typeface="Arial" pitchFamily="34" charset="0"/>
            </a:endParaRPr>
          </a:p>
          <a:p>
            <a:pPr eaLnBrk="0" hangingPunct="0"/>
            <a:r>
              <a:rPr lang="ru-RU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будильник, не трамвай,</a:t>
            </a:r>
            <a:endParaRPr lang="ru-RU" sz="2400" b="1" dirty="0">
              <a:solidFill>
                <a:srgbClr val="002060"/>
              </a:solidFill>
              <a:cs typeface="Arial" pitchFamily="34" charset="0"/>
            </a:endParaRPr>
          </a:p>
          <a:p>
            <a:pPr eaLnBrk="0" hangingPunct="0"/>
            <a:r>
              <a:rPr lang="ru-RU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 звоню я так и знай.</a:t>
            </a:r>
            <a:endParaRPr lang="ru-RU" sz="2400" b="1" dirty="0">
              <a:solidFill>
                <a:srgbClr val="002060"/>
              </a:solidFill>
              <a:cs typeface="Arial" pitchFamily="34" charset="0"/>
            </a:endParaRPr>
          </a:p>
          <a:p>
            <a:pPr eaLnBrk="0" hangingPunct="0"/>
            <a:endParaRPr lang="ru-RU" dirty="0"/>
          </a:p>
        </p:txBody>
      </p:sp>
      <p:pic>
        <p:nvPicPr>
          <p:cNvPr id="57347" name="Picture 3" descr="http://static.diary.ru/userdir/1/4/0/8/1408432/4832802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3952875"/>
            <a:ext cx="2771775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087216" y="404664"/>
            <a:ext cx="70567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5400" b="1" dirty="0">
                <a:solidFill>
                  <a:srgbClr val="002060"/>
                </a:solidFill>
              </a:rPr>
              <a:t>Рефлексия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32656"/>
            <a:ext cx="2716969" cy="619268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824473" y="1556792"/>
            <a:ext cx="5779975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1</a:t>
            </a:r>
            <a:r>
              <a:rPr lang="ru-RU" sz="2400" dirty="0" smtClean="0"/>
              <a:t>)           </a:t>
            </a:r>
            <a:r>
              <a:rPr lang="ru-RU" sz="2400" dirty="0"/>
              <a:t>Самым интересным сегодня на уроке </a:t>
            </a:r>
            <a:r>
              <a:rPr lang="ru-RU" sz="2400" dirty="0" smtClean="0"/>
              <a:t>было______</a:t>
            </a:r>
            <a:endParaRPr lang="ru-RU" sz="2400" dirty="0"/>
          </a:p>
          <a:p>
            <a:r>
              <a:rPr lang="ru-RU" sz="2400" dirty="0" smtClean="0"/>
              <a:t>2)      </a:t>
            </a:r>
            <a:r>
              <a:rPr lang="ru-RU" sz="2400" dirty="0"/>
              <a:t>Самым сложным для меня сегодня </a:t>
            </a:r>
            <a:r>
              <a:rPr lang="ru-RU" sz="2400" dirty="0" smtClean="0"/>
              <a:t>было________</a:t>
            </a:r>
            <a:endParaRPr lang="ru-RU" sz="2400" dirty="0"/>
          </a:p>
          <a:p>
            <a:r>
              <a:rPr lang="ru-RU" sz="2400" dirty="0" smtClean="0"/>
              <a:t>3)      </a:t>
            </a:r>
            <a:r>
              <a:rPr lang="ru-RU" sz="2400" dirty="0"/>
              <a:t>Сегодня на уроке я </a:t>
            </a:r>
            <a:r>
              <a:rPr lang="ru-RU" sz="2400" dirty="0" smtClean="0"/>
              <a:t>  почувствовал ______</a:t>
            </a:r>
            <a:endParaRPr lang="ru-RU" sz="2400" dirty="0"/>
          </a:p>
          <a:p>
            <a:r>
              <a:rPr lang="ru-RU" sz="2400" dirty="0" smtClean="0"/>
              <a:t>4)       </a:t>
            </a:r>
            <a:r>
              <a:rPr lang="ru-RU" sz="2400" dirty="0"/>
              <a:t>Сегодня я понял____________</a:t>
            </a:r>
          </a:p>
          <a:p>
            <a:r>
              <a:rPr lang="ru-RU" sz="2400" dirty="0" smtClean="0"/>
              <a:t>5)       </a:t>
            </a:r>
            <a:r>
              <a:rPr lang="ru-RU" sz="2400" dirty="0"/>
              <a:t>Сегодня я научился_________</a:t>
            </a:r>
          </a:p>
          <a:p>
            <a:r>
              <a:rPr lang="ru-RU" sz="2400" dirty="0" smtClean="0"/>
              <a:t>6)       </a:t>
            </a:r>
            <a:r>
              <a:rPr lang="ru-RU" sz="2400" dirty="0"/>
              <a:t>Сегодня я задумался_________</a:t>
            </a:r>
          </a:p>
          <a:p>
            <a:r>
              <a:rPr lang="ru-RU" sz="2400" dirty="0" smtClean="0"/>
              <a:t>7)       </a:t>
            </a:r>
            <a:r>
              <a:rPr lang="ru-RU" sz="2400" dirty="0"/>
              <a:t>Сегодняшний урок показал </a:t>
            </a:r>
            <a:r>
              <a:rPr lang="ru-RU" sz="2400" dirty="0" smtClean="0"/>
              <a:t>мне_________</a:t>
            </a:r>
            <a:endParaRPr lang="ru-RU" sz="2400" dirty="0"/>
          </a:p>
          <a:p>
            <a:r>
              <a:rPr lang="ru-RU" sz="2400" dirty="0" smtClean="0"/>
              <a:t>8) </a:t>
            </a:r>
            <a:r>
              <a:rPr lang="ru-RU" sz="2400" dirty="0"/>
              <a:t>На будущее мне надо иметь в </a:t>
            </a:r>
            <a:r>
              <a:rPr lang="ru-RU" sz="2400" dirty="0" smtClean="0"/>
              <a:t>виду_________</a:t>
            </a:r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2453627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19063" y="548680"/>
            <a:ext cx="8424937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/>
              <a:t>«Умение решать задачи – такое </a:t>
            </a:r>
            <a:r>
              <a:rPr lang="ru-RU" sz="3200" b="1" dirty="0" smtClean="0"/>
              <a:t>же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/>
              <a:t> </a:t>
            </a:r>
            <a:r>
              <a:rPr lang="ru-RU" sz="3200" b="1" dirty="0" smtClean="0"/>
              <a:t>практическое искусство, как </a:t>
            </a:r>
            <a:r>
              <a:rPr lang="ru-RU" sz="3200" b="1" dirty="0" smtClean="0"/>
              <a:t>умение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/>
              <a:t> </a:t>
            </a:r>
            <a:r>
              <a:rPr lang="ru-RU" sz="3200" b="1" dirty="0" smtClean="0"/>
              <a:t>плавать, или бегать на лыжах. </a:t>
            </a:r>
            <a:endParaRPr lang="ru-RU" sz="3200" b="1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/>
              <a:t>Ему </a:t>
            </a:r>
            <a:r>
              <a:rPr lang="ru-RU" sz="3200" b="1" dirty="0" smtClean="0"/>
              <a:t>можно научиться только </a:t>
            </a:r>
            <a:endParaRPr lang="ru-RU" sz="3200" b="1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/>
              <a:t>путем </a:t>
            </a:r>
            <a:r>
              <a:rPr lang="ru-RU" sz="3200" b="1" dirty="0" smtClean="0"/>
              <a:t>подражания или упражнения</a:t>
            </a:r>
            <a:r>
              <a:rPr lang="ru-RU" sz="3200" b="1" dirty="0" smtClean="0"/>
              <a:t>».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 smtClean="0"/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/>
              <a:t>Венгерский математик </a:t>
            </a:r>
            <a:r>
              <a:rPr lang="ru-RU" sz="2000" b="1" dirty="0" smtClean="0"/>
              <a:t>Д. </a:t>
            </a:r>
            <a:r>
              <a:rPr lang="ru-RU" sz="2000" b="1" dirty="0" smtClean="0"/>
              <a:t>Пойа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.</a:t>
            </a:r>
            <a:endParaRPr lang="ru-RU" sz="32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55776" y="1844824"/>
            <a:ext cx="5149166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7200" b="1" cap="none" spc="0" dirty="0" smtClean="0">
                <a:ln/>
                <a:solidFill>
                  <a:schemeClr val="accent3"/>
                </a:solidFill>
                <a:effectLst/>
              </a:rPr>
              <a:t>Спасибо </a:t>
            </a:r>
          </a:p>
          <a:p>
            <a:pPr algn="ctr"/>
            <a:r>
              <a:rPr lang="ru-RU" sz="7200" b="1" cap="none" spc="0" dirty="0" smtClean="0">
                <a:ln/>
                <a:solidFill>
                  <a:schemeClr val="accent3"/>
                </a:solidFill>
                <a:effectLst/>
              </a:rPr>
              <a:t>за работу!</a:t>
            </a:r>
            <a:endParaRPr lang="ru-RU" sz="72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Rectangle 1"/>
          <p:cNvSpPr>
            <a:spLocks noChangeArrowheads="1"/>
          </p:cNvSpPr>
          <p:nvPr/>
        </p:nvSpPr>
        <p:spPr bwMode="auto">
          <a:xfrm>
            <a:off x="323528" y="759421"/>
            <a:ext cx="5412700" cy="3924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Чтоб тебя я повёз,</a:t>
            </a:r>
            <a:b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Мне не нужен овёс.</a:t>
            </a:r>
            <a:b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Накорми меня бензином,</a:t>
            </a:r>
            <a:b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На копытца дай резину</a:t>
            </a:r>
            <a:b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И тогда, поднявши пыль,</a:t>
            </a:r>
            <a:b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Побежит …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://tsosh1.ucoz.ru/images/News/pdd/image0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500" y="2852936"/>
            <a:ext cx="47625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Rectangle 1"/>
          <p:cNvSpPr>
            <a:spLocks noChangeArrowheads="1"/>
          </p:cNvSpPr>
          <p:nvPr/>
        </p:nvSpPr>
        <p:spPr bwMode="auto">
          <a:xfrm>
            <a:off x="395536" y="1268760"/>
            <a:ext cx="6997108" cy="312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Братцы в гости снарядились,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Друг за друга прицепились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И помчались в путь далек,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Лишь оставили дымок.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     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 descr="http://papus666.narod.ru/clipart/p/poezd/poezd1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4149725"/>
            <a:ext cx="7440613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1620" y="2577678"/>
            <a:ext cx="886076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Задачи  на  движение</a:t>
            </a:r>
            <a:endParaRPr lang="ru-RU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Arial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431925" y="1849438"/>
            <a:ext cx="7407275" cy="17526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/>
          </a:p>
        </p:txBody>
      </p:sp>
      <p:pic>
        <p:nvPicPr>
          <p:cNvPr id="12292" name="Picture 4" descr="http://900igr.net/datai/obg/Pravila-dlja-velosipedistov/0001-001-Pravila-dorozhnogo-dvizhenija-dlja-velosipedisto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1500" y="3644900"/>
            <a:ext cx="2894013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6" descr="http://www.playcast.ru/uploads/2014/12/30/1136307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00" y="-136525"/>
            <a:ext cx="5229225" cy="2557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1042988" y="571500"/>
            <a:ext cx="7643812" cy="550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>
              <a:spcBef>
                <a:spcPct val="20000"/>
              </a:spcBef>
              <a:buFont typeface="Arial" pitchFamily="34" charset="0"/>
              <a:buNone/>
            </a:pPr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Цель урока:</a:t>
            </a:r>
          </a:p>
          <a:p>
            <a:pPr algn="just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36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Научиться  решать  различные  виды  задач  на  движение. </a:t>
            </a:r>
          </a:p>
          <a:p>
            <a:pPr algn="just">
              <a:spcBef>
                <a:spcPct val="20000"/>
              </a:spcBef>
            </a:pPr>
            <a:endParaRPr lang="ru-RU" sz="2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ct val="20000"/>
              </a:spcBef>
            </a:pPr>
            <a:endParaRPr lang="ru-RU" sz="2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МАТЕМАТИЧЕСКАЯ РАЗМИНКА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6349</TotalTime>
  <Words>1313</Words>
  <Application>Microsoft Office PowerPoint</Application>
  <PresentationFormat>Экран (4:3)</PresentationFormat>
  <Paragraphs>276</Paragraphs>
  <Slides>42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42</vt:i4>
      </vt:variant>
    </vt:vector>
  </HeadingPairs>
  <TitlesOfParts>
    <vt:vector size="44" baseType="lpstr">
      <vt:lpstr>Эркер</vt:lpstr>
      <vt:lpstr>Тема Office</vt:lpstr>
      <vt:lpstr>ДЕЙСТВИЯ С НАТУРАЛЬНЫМИ ЧИСЛАМИ</vt:lpstr>
      <vt:lpstr>Слайд 2</vt:lpstr>
      <vt:lpstr>Узнав ключевое слова, определите чем нам предстоит заниматься. </vt:lpstr>
      <vt:lpstr>Слайд 4</vt:lpstr>
      <vt:lpstr>Слайд 5</vt:lpstr>
      <vt:lpstr>Слайд 6</vt:lpstr>
      <vt:lpstr>Слайд 7</vt:lpstr>
      <vt:lpstr>Слайд 8</vt:lpstr>
      <vt:lpstr>МАТЕМАТИЧЕСКАЯ РАЗМИНКА</vt:lpstr>
      <vt:lpstr>ВЫЧИСЛИ!</vt:lpstr>
      <vt:lpstr>Выполни вычисление по схеме</vt:lpstr>
      <vt:lpstr>Транспорт Какие величины  характеризуют движение?</vt:lpstr>
      <vt:lpstr>Слайд 13</vt:lpstr>
      <vt:lpstr>Слайд 14</vt:lpstr>
      <vt:lpstr>Слайд 15</vt:lpstr>
      <vt:lpstr>Найди неизвестную величину</vt:lpstr>
      <vt:lpstr>Слайд 17</vt:lpstr>
      <vt:lpstr>Слайд 18</vt:lpstr>
      <vt:lpstr>Движение  навстречу друг другу</vt:lpstr>
      <vt:lpstr>Движение  в  противоположном   направлении </vt:lpstr>
      <vt:lpstr>Слайд 21</vt:lpstr>
      <vt:lpstr>Слайд 22</vt:lpstr>
      <vt:lpstr>«Найди ошибку»</vt:lpstr>
      <vt:lpstr>«Найди ошибку»</vt:lpstr>
      <vt:lpstr>Физминутка</vt:lpstr>
      <vt:lpstr>ДЕЙСТВИЯ С НАТУРАЛЬНЫМИ ЧИСЛАМИ</vt:lpstr>
      <vt:lpstr>        Два лыжника вышли с двух стартов, расстояние между которыми 50 км. Скорость первого лыжника 7 км/ч, а скорость второго – 8 км/ч. Чему равно  расстояние между ними через 2 часа?   </vt:lpstr>
      <vt:lpstr>Слайд 28</vt:lpstr>
      <vt:lpstr> Схема1</vt:lpstr>
      <vt:lpstr>     Решение задачи по схеме 2</vt:lpstr>
      <vt:lpstr>Работаем с рисунками</vt:lpstr>
      <vt:lpstr>Учебник</vt:lpstr>
      <vt:lpstr>Проверь себя…</vt:lpstr>
      <vt:lpstr>«Скажи мне – и я забуду,  покажи мне – и я запомню,   дай мне действовать самостоятельно –  и я научусь».</vt:lpstr>
      <vt:lpstr>Слайд 35</vt:lpstr>
      <vt:lpstr>Проверь !</vt:lpstr>
      <vt:lpstr>Слайд 37</vt:lpstr>
      <vt:lpstr>Слайд 38</vt:lpstr>
      <vt:lpstr>Слайд 39</vt:lpstr>
      <vt:lpstr>Слайд 40</vt:lpstr>
      <vt:lpstr>Слайд 41</vt:lpstr>
      <vt:lpstr>Слайд 42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uzer</cp:lastModifiedBy>
  <cp:revision>898</cp:revision>
  <dcterms:created xsi:type="dcterms:W3CDTF">2015-06-18T09:54:57Z</dcterms:created>
  <dcterms:modified xsi:type="dcterms:W3CDTF">2021-10-06T15:38:09Z</dcterms:modified>
</cp:coreProperties>
</file>