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68" r:id="rId2"/>
    <p:sldId id="261" r:id="rId3"/>
    <p:sldId id="265" r:id="rId4"/>
    <p:sldId id="262" r:id="rId5"/>
    <p:sldId id="266" r:id="rId6"/>
    <p:sldId id="263" r:id="rId7"/>
    <p:sldId id="267" r:id="rId8"/>
    <p:sldId id="269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E68900"/>
    <a:srgbClr val="008000"/>
    <a:srgbClr val="009900"/>
    <a:srgbClr val="0033CC"/>
    <a:srgbClr val="FF3399"/>
    <a:srgbClr val="6666FF"/>
    <a:srgbClr val="CC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51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14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43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01992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38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8720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947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202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287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1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009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0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9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93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24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807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91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04"/>
            <a:ext cx="1952272" cy="6853049"/>
            <a:chOff x="6627813" y="195650"/>
            <a:chExt cx="1952625" cy="5678101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65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31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gif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img.goodfon.ru/original/1920x1200/d/b8/ii-art-neiroset-tekstura-zelenyi-fon-vesna-vesennie-tsvety-8.jpg?_gl=1*1es7z2*_ga*NTUyMDMxMDAuMTc3NDc4MDQ4MA..*_ga_2KGT2PSK8H*czE3NzQ3ODA0NzkkbzEkZzEkdDE3NzQ3ODA1MjYkajEzJGwwJGgw" TargetMode="External"/><Relationship Id="rId3" Type="http://schemas.openxmlformats.org/officeDocument/2006/relationships/hyperlink" Target="https://zvukipro.com/priroda/493-zvuki-vesennej-kapeli.html" TargetMode="External"/><Relationship Id="rId7" Type="http://schemas.openxmlformats.org/officeDocument/2006/relationships/hyperlink" Target="https://avatars.mds.yandex.net/i?id=661e7bd3e85178d4f91b71fe60d15f1b_l-5280733-images-thumbs&amp;n=13" TargetMode="External"/><Relationship Id="rId2" Type="http://schemas.openxmlformats.org/officeDocument/2006/relationships/hyperlink" Target="https://zvukipro.com/priroda/119-zvuki-zhurchaniya-ruchya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zvukipro.com/situacii/374-zvuki-dlya-uvedomleniy-o-soobscheniyah.html" TargetMode="External"/><Relationship Id="rId11" Type="http://schemas.openxmlformats.org/officeDocument/2006/relationships/hyperlink" Target="https://99px.ru/sstorage/56/2015/01/mid_184712_7086.jpg" TargetMode="External"/><Relationship Id="rId5" Type="http://schemas.openxmlformats.org/officeDocument/2006/relationships/hyperlink" Target="https://zvukipro.com/music/1419-vesennjaja-muzyka-bez-slov.html" TargetMode="External"/><Relationship Id="rId10" Type="http://schemas.openxmlformats.org/officeDocument/2006/relationships/hyperlink" Target="https://c.pxhere.com/photos/e7/39/oiseau_paruline_croupions_jaunes_bird_yellow_rumped-264533.jpg!s2" TargetMode="External"/><Relationship Id="rId4" Type="http://schemas.openxmlformats.org/officeDocument/2006/relationships/hyperlink" Target="https://zvukipro.com/priroda/548-zvuki-vesny.html" TargetMode="External"/><Relationship Id="rId9" Type="http://schemas.openxmlformats.org/officeDocument/2006/relationships/hyperlink" Target="https://tatarstan.ru/file/news/1401_n1948050_big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2133600"/>
            <a:ext cx="7372692" cy="1752600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3486150" algn="ctr"/>
                <a:tab pos="4678680" algn="l"/>
              </a:tabLst>
            </a:pPr>
            <a:br>
              <a:rPr lang="ru-RU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kern="0" dirty="0">
                <a:solidFill>
                  <a:srgbClr val="006600"/>
                </a:solidFill>
                <a:latin typeface="+mn-lt"/>
                <a:ea typeface="Arial Unicode MS"/>
                <a:cs typeface="Times New Roman" panose="02020603050405020304" pitchFamily="18" charset="0"/>
              </a:rPr>
              <a:t>Образовательная квест-игра </a:t>
            </a:r>
            <a:br>
              <a:rPr lang="ru-RU" sz="1800" b="1" kern="0" dirty="0">
                <a:solidFill>
                  <a:srgbClr val="006600"/>
                </a:solidFill>
                <a:latin typeface="+mn-lt"/>
                <a:ea typeface="Arial Unicode MS"/>
                <a:cs typeface="Times New Roman" panose="02020603050405020304" pitchFamily="18" charset="0"/>
              </a:rPr>
            </a:br>
            <a:r>
              <a:rPr lang="ru-RU" sz="1800" b="1" kern="0" dirty="0">
                <a:solidFill>
                  <a:srgbClr val="006600"/>
                </a:solidFill>
                <a:latin typeface="+mn-lt"/>
                <a:ea typeface="Arial Unicode MS"/>
                <a:cs typeface="Times New Roman" panose="02020603050405020304" pitchFamily="18" charset="0"/>
              </a:rPr>
              <a:t>с использованием технологий интегрированного обучения </a:t>
            </a:r>
            <a:br>
              <a:rPr lang="ru-RU" sz="1800" kern="100" dirty="0">
                <a:solidFill>
                  <a:srgbClr val="0066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kern="0" dirty="0">
                <a:solidFill>
                  <a:srgbClr val="006600"/>
                </a:solidFill>
                <a:latin typeface="+mn-lt"/>
                <a:ea typeface="Arial Unicode MS"/>
                <a:cs typeface="Times New Roman" panose="02020603050405020304" pitchFamily="18" charset="0"/>
              </a:rPr>
              <a:t>для обучающихся 2-3 классов с ограниченными возможностями здоровья</a:t>
            </a:r>
            <a:br>
              <a:rPr lang="ru-RU" sz="1800" b="1" kern="0" dirty="0">
                <a:solidFill>
                  <a:srgbClr val="006600"/>
                </a:solidFill>
                <a:latin typeface="+mn-lt"/>
                <a:ea typeface="Arial Unicode MS"/>
                <a:cs typeface="Times New Roman" panose="02020603050405020304" pitchFamily="18" charset="0"/>
              </a:rPr>
            </a:br>
            <a:r>
              <a:rPr lang="ru-RU" sz="2000" b="1" kern="0" dirty="0">
                <a:solidFill>
                  <a:srgbClr val="E689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«В поисках Весны» </a:t>
            </a:r>
            <a:br>
              <a:rPr lang="ru-RU" sz="2000" kern="1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343400"/>
            <a:ext cx="6534492" cy="1828800"/>
          </a:xfrm>
        </p:spPr>
        <p:txBody>
          <a:bodyPr>
            <a:normAutofit fontScale="70000" lnSpcReduction="20000"/>
          </a:bodyPr>
          <a:lstStyle/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ru-RU" sz="2200" b="1" kern="0" dirty="0">
                <a:solidFill>
                  <a:srgbClr val="E68900"/>
                </a:solidFill>
                <a:latin typeface="+mj-lt"/>
                <a:ea typeface="Arial Unicode MS"/>
                <a:cs typeface="Times New Roman" panose="02020603050405020304" pitchFamily="18" charset="0"/>
              </a:rPr>
              <a:t>Зарубина Наталья Григорьевна</a:t>
            </a:r>
            <a:r>
              <a:rPr lang="ru-RU" sz="2200" b="1" kern="0" dirty="0">
                <a:solidFill>
                  <a:srgbClr val="006600"/>
                </a:solidFill>
                <a:latin typeface="+mj-lt"/>
                <a:ea typeface="Arial Unicode MS"/>
                <a:cs typeface="Times New Roman" panose="02020603050405020304" pitchFamily="18" charset="0"/>
              </a:rPr>
              <a:t>, </a:t>
            </a:r>
          </a:p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ru-RU" sz="2200" b="1" kern="0" dirty="0">
                <a:solidFill>
                  <a:srgbClr val="006600"/>
                </a:solidFill>
                <a:latin typeface="+mj-lt"/>
                <a:ea typeface="Arial Unicode MS"/>
                <a:cs typeface="Times New Roman" panose="02020603050405020304" pitchFamily="18" charset="0"/>
              </a:rPr>
              <a:t>должность: учитель-логопед, </a:t>
            </a:r>
          </a:p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ru-RU" sz="2200" b="1" kern="0" dirty="0">
                <a:solidFill>
                  <a:srgbClr val="E68900"/>
                </a:solidFill>
                <a:latin typeface="+mj-lt"/>
                <a:ea typeface="Arial Unicode MS"/>
                <a:cs typeface="Times New Roman" panose="02020603050405020304" pitchFamily="18" charset="0"/>
              </a:rPr>
              <a:t>Герасимович Наталья Анатольевна</a:t>
            </a:r>
            <a:r>
              <a:rPr lang="ru-RU" sz="2200" b="1" kern="0" dirty="0">
                <a:solidFill>
                  <a:srgbClr val="006600"/>
                </a:solidFill>
                <a:latin typeface="+mj-lt"/>
                <a:ea typeface="Arial Unicode MS"/>
                <a:cs typeface="Times New Roman" panose="02020603050405020304" pitchFamily="18" charset="0"/>
              </a:rPr>
              <a:t>,</a:t>
            </a:r>
          </a:p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ru-RU" sz="2200" b="1" kern="0" dirty="0">
                <a:solidFill>
                  <a:srgbClr val="006600"/>
                </a:solidFill>
                <a:latin typeface="+mj-lt"/>
                <a:ea typeface="Arial Unicode MS"/>
                <a:cs typeface="Times New Roman" panose="02020603050405020304" pitchFamily="18" charset="0"/>
              </a:rPr>
              <a:t>должность: учитель-дефектолог </a:t>
            </a:r>
          </a:p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ru-RU" sz="2200" b="1" kern="0" dirty="0">
                <a:solidFill>
                  <a:srgbClr val="006600"/>
                </a:solidFill>
                <a:latin typeface="+mj-lt"/>
                <a:ea typeface="Arial Unicode MS"/>
                <a:cs typeface="Times New Roman" panose="02020603050405020304" pitchFamily="18" charset="0"/>
              </a:rPr>
              <a:t>Муниципальное бюджетное </a:t>
            </a:r>
          </a:p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ru-RU" sz="2200" b="1" kern="0" dirty="0">
                <a:solidFill>
                  <a:srgbClr val="006600"/>
                </a:solidFill>
                <a:latin typeface="+mj-lt"/>
                <a:ea typeface="Arial Unicode MS"/>
                <a:cs typeface="Times New Roman" panose="02020603050405020304" pitchFamily="18" charset="0"/>
              </a:rPr>
              <a:t>учреждение города Тулуна </a:t>
            </a:r>
          </a:p>
          <a:p>
            <a:pPr algn="r">
              <a:lnSpc>
                <a:spcPct val="120000"/>
              </a:lnSpc>
              <a:spcBef>
                <a:spcPts val="0"/>
              </a:spcBef>
            </a:pPr>
            <a:r>
              <a:rPr lang="ru-RU" sz="2200" b="1" kern="0" dirty="0">
                <a:solidFill>
                  <a:srgbClr val="006600"/>
                </a:solidFill>
                <a:latin typeface="+mj-lt"/>
                <a:ea typeface="Arial Unicode MS"/>
                <a:cs typeface="Times New Roman" panose="02020603050405020304" pitchFamily="18" charset="0"/>
              </a:rPr>
              <a:t>«Средняя общеобразовательная школа № 4»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643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6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361" y="304800"/>
            <a:ext cx="8686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4800" i="1" dirty="0">
                <a:solidFill>
                  <a:srgbClr val="002060"/>
                </a:solidFill>
                <a:latin typeface="Gabriola" panose="04040605051002020D02" pitchFamily="82" charset="0"/>
                <a:ea typeface="Cascadia Mono SemiLight" panose="020B0609020000020004" pitchFamily="49" charset="0"/>
                <a:cs typeface="Cascadia Mono SemiLight" panose="020B0609020000020004" pitchFamily="49" charset="0"/>
              </a:rPr>
              <a:t>Добрый день, ребята! </a:t>
            </a:r>
          </a:p>
          <a:p>
            <a:pPr indent="180340" algn="just">
              <a:spcAft>
                <a:spcPts val="0"/>
              </a:spcAft>
            </a:pPr>
            <a:r>
              <a:rPr lang="ru-RU" sz="4800" i="1" dirty="0">
                <a:solidFill>
                  <a:srgbClr val="002060"/>
                </a:solidFill>
                <a:latin typeface="Gabriola" panose="04040605051002020D02" pitchFamily="82" charset="0"/>
                <a:ea typeface="Cascadia Mono SemiLight" panose="020B0609020000020004" pitchFamily="49" charset="0"/>
                <a:cs typeface="Cascadia Mono SemiLight" panose="020B0609020000020004" pitchFamily="49" charset="0"/>
              </a:rPr>
              <a:t>Я знаю, как вы ждёте нашей встречи, но, увы, попала в беду. Злая Зима заточила меня в своей избушке и не выпускает. Прошу, помогите мне выбраться! Если вы справитесь со всеми её испытаниями, то освободите меня из плена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umblr_myua5zscVp1tnq8qco1_50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269260" cy="6858000"/>
          </a:xfrm>
          <a:prstGeom prst="rect">
            <a:avLst/>
          </a:prstGeom>
        </p:spPr>
      </p:pic>
      <p:pic>
        <p:nvPicPr>
          <p:cNvPr id="3" name="1 руче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91400" y="2286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s://img1.picmix.com/output/stamp/normal/5/0/2/7/2447205_832f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4419600"/>
            <a:ext cx="19812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img1.picmix.com/output/stamp/normal/5/0/2/7/2447205_832f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2593975"/>
            <a:ext cx="1368425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s://img1.picmix.com/output/stamp/normal/5/0/2/7/2447205_832f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191000"/>
            <a:ext cx="1063625" cy="106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s://img1.picmix.com/output/stamp/normal/5/0/2/7/2447205_832f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410200"/>
            <a:ext cx="1463675" cy="146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s://img1.picmix.com/output/stamp/normal/5/0/2/7/2447205_832f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2441575"/>
            <a:ext cx="987425" cy="98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https://img1.picmix.com/output/stamp/normal/5/0/2/7/2447205_832fa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2324099"/>
            <a:ext cx="2362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https://img1.picmix.com/output/stamp/normal/5/0/2/7/2447205_832f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5426075"/>
            <a:ext cx="1965325" cy="196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8" descr="https://img1.picmix.com/output/stamp/normal/5/0/2/7/2447205_832f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5410201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8" descr="https://img1.picmix.com/output/stamp/normal/5/0/2/7/2447205_832f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6080125"/>
            <a:ext cx="1579562" cy="15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2 kape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01000" y="3048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Vesennee_-_penie_ptic_(x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152400"/>
            <a:ext cx="487363" cy="487363"/>
          </a:xfrm>
          <a:prstGeom prst="rect">
            <a:avLst/>
          </a:prstGeom>
        </p:spPr>
      </p:pic>
      <p:pic>
        <p:nvPicPr>
          <p:cNvPr id="3076" name="Picture 4" descr="https://stihi.ru/pics/2016/06/07/255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267200"/>
            <a:ext cx="990600" cy="115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536838slonce2k50y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волшебная музы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6096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050" y="0"/>
            <a:ext cx="919456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4671" y="762000"/>
            <a:ext cx="8550729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3600" dirty="0">
                <a:latin typeface="Cascadia Mono SemiLight" panose="020B0609020000020004" pitchFamily="49" charset="0"/>
                <a:ea typeface="Cascadia Mono SemiLight" panose="020B0609020000020004" pitchFamily="49" charset="0"/>
                <a:cs typeface="Cascadia Mono SemiLight" panose="020B0609020000020004" pitchFamily="49" charset="0"/>
              </a:rPr>
              <a:t> </a:t>
            </a:r>
            <a:r>
              <a:rPr lang="ru-RU" sz="4800" i="1" dirty="0">
                <a:solidFill>
                  <a:srgbClr val="006600"/>
                </a:solidFill>
                <a:latin typeface="Gabriola" panose="04040605051002020D02" pitchFamily="82" charset="0"/>
                <a:ea typeface="Cascadia Mono SemiLight" panose="020B0609020000020004" pitchFamily="49" charset="0"/>
                <a:cs typeface="Cascadia Mono SemiLight" panose="020B0609020000020004" pitchFamily="49" charset="0"/>
              </a:rPr>
              <a:t>Ребята, спасибо вам большое! Благодаря вам я освободилась от ледяных чар Зимы: вы справились со всеми её заданиями и нашли лучики для солнышка, которое согреет землю. Я вам очень признательна!</a:t>
            </a:r>
          </a:p>
          <a:p>
            <a:pPr indent="180340" algn="r">
              <a:spcAft>
                <a:spcPts val="0"/>
              </a:spcAft>
            </a:pPr>
            <a:r>
              <a:rPr lang="ru-RU" sz="4800" i="1" dirty="0">
                <a:solidFill>
                  <a:srgbClr val="006600"/>
                </a:solidFill>
                <a:latin typeface="Gabriola" panose="04040605051002020D02" pitchFamily="82" charset="0"/>
                <a:ea typeface="Cascadia Mono SemiLight" panose="020B0609020000020004" pitchFamily="49" charset="0"/>
                <a:cs typeface="Cascadia Mono SemiLight" panose="020B0609020000020004" pitchFamily="49" charset="0"/>
              </a:rPr>
              <a:t>Весна.</a:t>
            </a:r>
          </a:p>
          <a:p>
            <a:pPr indent="180340" algn="just">
              <a:spcAft>
                <a:spcPts val="0"/>
              </a:spcAft>
            </a:pPr>
            <a:endParaRPr lang="ru-RU" dirty="0">
              <a:solidFill>
                <a:srgbClr val="0066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zvuk-na-sms-attractive-sm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20597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28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762000"/>
            <a:ext cx="769620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E68900"/>
                </a:solidFill>
              </a:rPr>
              <a:t>Интернет источники</a:t>
            </a:r>
          </a:p>
          <a:p>
            <a:endParaRPr lang="ru-RU" b="1" dirty="0">
              <a:solidFill>
                <a:srgbClr val="E68900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Звук ручья </a:t>
            </a:r>
            <a:r>
              <a:rPr lang="en-US" sz="1400" dirty="0">
                <a:solidFill>
                  <a:srgbClr val="006600"/>
                </a:solidFill>
                <a:hlinkClick r:id="rId2"/>
              </a:rPr>
              <a:t>https://zvukipro.com/priroda/119-zvuki-zhurchaniya-ruchya.html</a:t>
            </a:r>
            <a:endParaRPr lang="ru-RU" sz="1400" dirty="0">
              <a:solidFill>
                <a:srgbClr val="006600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Звук </a:t>
            </a:r>
            <a:r>
              <a:rPr lang="en-US" sz="1400" dirty="0">
                <a:solidFill>
                  <a:srgbClr val="006600"/>
                </a:solidFill>
                <a:hlinkClick r:id="rId3"/>
              </a:rPr>
              <a:t>https://zvukipro.com/priroda/493-zvuki-vesennej-kapeli.html</a:t>
            </a:r>
            <a:endParaRPr lang="ru-RU" sz="1400" dirty="0">
              <a:solidFill>
                <a:srgbClr val="006600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Звук пения птиц </a:t>
            </a:r>
            <a:r>
              <a:rPr lang="en-US" sz="1400" dirty="0">
                <a:solidFill>
                  <a:srgbClr val="006600"/>
                </a:solidFill>
                <a:hlinkClick r:id="rId4"/>
              </a:rPr>
              <a:t>https://zvukipro.com/priroda/548-zvuki-vesny.html</a:t>
            </a:r>
            <a:endParaRPr lang="ru-RU" sz="1400" dirty="0">
              <a:solidFill>
                <a:srgbClr val="006600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Мелодия для солнышка </a:t>
            </a:r>
            <a:r>
              <a:rPr lang="en-US" sz="1400" dirty="0">
                <a:solidFill>
                  <a:srgbClr val="006600"/>
                </a:solidFill>
                <a:hlinkClick r:id="rId5"/>
              </a:rPr>
              <a:t>https://zvukipro.com/music/1419-vesennjaja-muzyka-bez-slov.html</a:t>
            </a:r>
            <a:endParaRPr lang="ru-RU" sz="1400" dirty="0">
              <a:solidFill>
                <a:srgbClr val="006600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Звук входящего сообщения </a:t>
            </a:r>
            <a:r>
              <a:rPr lang="en-US" sz="1400" dirty="0">
                <a:solidFill>
                  <a:srgbClr val="006600"/>
                </a:solidFill>
                <a:hlinkClick r:id="rId6"/>
              </a:rPr>
              <a:t>https://zvukipro.com/situacii/374-zvuki-dlya-uvedomleniy-o-soobscheniyah.html</a:t>
            </a:r>
            <a:endParaRPr lang="ru-RU" sz="1400" dirty="0">
              <a:solidFill>
                <a:srgbClr val="00660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Фон весенний </a:t>
            </a:r>
            <a:r>
              <a:rPr lang="en-US" sz="1400" dirty="0">
                <a:solidFill>
                  <a:srgbClr val="006600"/>
                </a:solidFill>
                <a:hlinkClick r:id="rId7"/>
              </a:rPr>
              <a:t>https://avatars.mds.yandex.net/i?id=661e7bd3e85178d4f91b71fe60d15f1b_l-5280733-images-thumbs&amp;n=13</a:t>
            </a:r>
            <a:endParaRPr lang="ru-RU" sz="1400" dirty="0">
              <a:solidFill>
                <a:srgbClr val="006600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Фон весенний </a:t>
            </a:r>
            <a:r>
              <a:rPr lang="en-US" sz="1400" dirty="0">
                <a:hlinkClick r:id="rId8"/>
              </a:rPr>
              <a:t>https://img.goodfon.ru/original/1920x1200/d/b8/ii-art-neiroset-tekstura-zelenyi-fon-vesna-vesennie-tsvety-8.jpg?_gl=1*1es7z2*_</a:t>
            </a:r>
            <a:r>
              <a:rPr lang="en-US" sz="1400" dirty="0" err="1">
                <a:hlinkClick r:id="rId8"/>
              </a:rPr>
              <a:t>ga</a:t>
            </a:r>
            <a:r>
              <a:rPr lang="en-US" sz="1400" dirty="0">
                <a:hlinkClick r:id="rId8"/>
              </a:rPr>
              <a:t>*NTUyMDMxMDAuMTc3NDc4MDQ4MA..*_ga_2KGT2PSK8H*czE3NzQ3ODA0NzkkbzEkZzEkdDE3NzQ3ODA1MjYkajEzJGwwJGgw</a:t>
            </a:r>
            <a:endParaRPr lang="ru-RU" sz="1400" dirty="0"/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Картинка капель с крыши </a:t>
            </a:r>
            <a:r>
              <a:rPr lang="en-US" sz="1400" dirty="0">
                <a:solidFill>
                  <a:srgbClr val="006600"/>
                </a:solidFill>
                <a:hlinkClick r:id="rId9"/>
              </a:rPr>
              <a:t>https://tatarstan.ru/file/news/1401_n1948050_big.jpg</a:t>
            </a:r>
            <a:endParaRPr lang="ru-RU" sz="1400" dirty="0">
              <a:solidFill>
                <a:srgbClr val="006600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Картинка птицы на дереве </a:t>
            </a:r>
            <a:r>
              <a:rPr lang="en-US" sz="1400" dirty="0">
                <a:solidFill>
                  <a:srgbClr val="006600"/>
                </a:solidFill>
                <a:hlinkClick r:id="rId10"/>
              </a:rPr>
              <a:t>https://c.pxhere.com/photos/e7/39/oiseau_paruline_croupions_jaunes_bird_yellow_rumped-264533.jpg!s2</a:t>
            </a:r>
            <a:endParaRPr lang="ru-RU" sz="1400" dirty="0">
              <a:solidFill>
                <a:srgbClr val="006600"/>
              </a:solidFill>
            </a:endParaRPr>
          </a:p>
          <a:p>
            <a:pPr marL="342900" indent="-342900">
              <a:buAutoNum type="arabicPeriod"/>
            </a:pPr>
            <a:r>
              <a:rPr lang="ru-RU" sz="1400" dirty="0">
                <a:solidFill>
                  <a:srgbClr val="006600"/>
                </a:solidFill>
              </a:rPr>
              <a:t>Анимация солнышка </a:t>
            </a:r>
            <a:r>
              <a:rPr lang="en-US" sz="1400" dirty="0">
                <a:solidFill>
                  <a:srgbClr val="006600"/>
                </a:solidFill>
                <a:hlinkClick r:id="rId11"/>
              </a:rPr>
              <a:t>https://99px.ru/sstorage/56/2015/01/mid_184712_7086.jpg</a:t>
            </a:r>
            <a:endParaRPr lang="ru-RU" sz="14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22380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423</TotalTime>
  <Words>341</Words>
  <Application>Microsoft Office PowerPoint</Application>
  <PresentationFormat>Экран (4:3)</PresentationFormat>
  <Paragraphs>24</Paragraphs>
  <Slides>8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Cascadia Mono SemiLight</vt:lpstr>
      <vt:lpstr>Century Gothic</vt:lpstr>
      <vt:lpstr>Gabriola</vt:lpstr>
      <vt:lpstr>Times New Roman</vt:lpstr>
      <vt:lpstr>Wingdings 3</vt:lpstr>
      <vt:lpstr>Легкий дым</vt:lpstr>
      <vt:lpstr> Образовательная квест-игра  с использованием технологий интегрированного обучения  для обучающихся 2-3 классов с ограниченными возможностями здоровья «В поисках Весны»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44</cp:revision>
  <dcterms:modified xsi:type="dcterms:W3CDTF">2026-05-15T02:25:49Z</dcterms:modified>
</cp:coreProperties>
</file>