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14630400" cy="8229600"/>
  <p:notesSz cx="8229600" cy="14630400"/>
  <p:embeddedFontLst>
    <p:embeddedFont>
      <p:font typeface="Merriweather" panose="020B0604020202020204" charset="-5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2" d="100"/>
          <a:sy n="62" d="100"/>
        </p:scale>
        <p:origin x="56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44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3798" y="1816656"/>
            <a:ext cx="7416403" cy="15425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Создание формул в текстовом документе</a:t>
            </a:r>
            <a:endParaRPr lang="en-US" sz="4850" dirty="0"/>
          </a:p>
        </p:txBody>
      </p:sp>
      <p:sp>
        <p:nvSpPr>
          <p:cNvPr id="4" name="Text 1"/>
          <p:cNvSpPr/>
          <p:nvPr/>
        </p:nvSpPr>
        <p:spPr>
          <a:xfrm>
            <a:off x="863798" y="3729395"/>
            <a:ext cx="7416403" cy="19740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Эта презентация посвящена созданию формул в текстовых документах. Мы рассмотрим различные методы и инструменты. Узнаем, как эффективно добавлять и форматировать математические выражения.</a:t>
            </a:r>
            <a:endParaRPr lang="en-US" sz="1900" dirty="0"/>
          </a:p>
        </p:txBody>
      </p:sp>
      <p:pic>
        <p:nvPicPr>
          <p:cNvPr id="8" name="Picture 2" descr="https://r1.nubex.ru/s12601-cce/f5200_03/da2a68f80be7f4f630d2e5fac9307c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1306" y="7191214"/>
            <a:ext cx="1498144" cy="103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1"/>
          <p:cNvSpPr/>
          <p:nvPr/>
        </p:nvSpPr>
        <p:spPr>
          <a:xfrm>
            <a:off x="396266" y="6689495"/>
            <a:ext cx="7416403" cy="19740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ru-RU" sz="19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Разработчик: Фокина А.С.</a:t>
            </a:r>
            <a:endParaRPr lang="ru-RU" sz="19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marL="0" indent="0">
              <a:lnSpc>
                <a:spcPts val="3100"/>
              </a:lnSpc>
              <a:buNone/>
            </a:pPr>
            <a:r>
              <a:rPr lang="ru-RU" sz="19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Преподаватель информатики КГБПОУ «Техникум горных разработок имени В.П. Астафьева»</a:t>
            </a:r>
            <a:endParaRPr lang="ru-RU" sz="1900" dirty="0" smtClean="0">
              <a:solidFill>
                <a:schemeClr val="accent2">
                  <a:lumMod val="40000"/>
                  <a:lumOff val="60000"/>
                </a:schemeClr>
              </a:solidFill>
              <a:latin typeface="Merriweather" pitchFamily="34" charset="0"/>
              <a:ea typeface="Merriweather" pitchFamily="34" charset="-122"/>
              <a:cs typeface="Merriweather" pitchFamily="34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3798" y="2203847"/>
            <a:ext cx="12709327" cy="7712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Зачем нужны формулы в документах?</a:t>
            </a:r>
            <a:endParaRPr lang="en-US" sz="4850" dirty="0"/>
          </a:p>
        </p:txBody>
      </p:sp>
      <p:sp>
        <p:nvSpPr>
          <p:cNvPr id="3" name="Text 1"/>
          <p:cNvSpPr/>
          <p:nvPr/>
        </p:nvSpPr>
        <p:spPr>
          <a:xfrm>
            <a:off x="863798" y="3592116"/>
            <a:ext cx="3423404" cy="385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Наука и образование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63798" y="4224457"/>
            <a:ext cx="3898940" cy="11844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Формулы необходимы для точного изложения научных теорий и концепций.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5372576" y="3592116"/>
            <a:ext cx="3420666" cy="385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Технические отчеты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5372576" y="4224457"/>
            <a:ext cx="3898940" cy="11844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Они позволяют четко представлять результаты расчетов и моделирований.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9881354" y="3592116"/>
            <a:ext cx="3334583" cy="385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Учебные материалы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9881354" y="4224457"/>
            <a:ext cx="3898940" cy="15792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Формулы помогают студентам понимать и применять математические принципы.</a:t>
            </a:r>
            <a:endParaRPr lang="en-US" sz="1900" dirty="0"/>
          </a:p>
        </p:txBody>
      </p:sp>
      <p:pic>
        <p:nvPicPr>
          <p:cNvPr id="1026" name="Picture 2" descr="https://r1.nubex.ru/s12601-cce/f5200_03/da2a68f80be7f4f630d2e5fac9307c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5106" y="6916602"/>
            <a:ext cx="1894344" cy="1312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0262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12721" y="3541633"/>
            <a:ext cx="13004959" cy="14513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700"/>
              </a:lnSpc>
              <a:buNone/>
            </a:pPr>
            <a:r>
              <a:rPr lang="en-US" sz="455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Редакторы формул и специальные символы</a:t>
            </a:r>
            <a:endParaRPr lang="en-US" sz="4550" dirty="0"/>
          </a:p>
        </p:txBody>
      </p:sp>
      <p:sp>
        <p:nvSpPr>
          <p:cNvPr id="4" name="Shape 1"/>
          <p:cNvSpPr/>
          <p:nvPr/>
        </p:nvSpPr>
        <p:spPr>
          <a:xfrm>
            <a:off x="812721" y="5602486"/>
            <a:ext cx="522446" cy="522446"/>
          </a:xfrm>
          <a:prstGeom prst="roundRect">
            <a:avLst>
              <a:gd name="adj" fmla="val 18668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97268" y="5689521"/>
            <a:ext cx="153353" cy="3482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7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1</a:t>
            </a:r>
            <a:endParaRPr lang="en-US" sz="2700" dirty="0"/>
          </a:p>
        </p:txBody>
      </p:sp>
      <p:sp>
        <p:nvSpPr>
          <p:cNvPr id="6" name="Text 3"/>
          <p:cNvSpPr/>
          <p:nvPr/>
        </p:nvSpPr>
        <p:spPr>
          <a:xfrm>
            <a:off x="1567339" y="5602486"/>
            <a:ext cx="2956441" cy="3627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2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Редакторы формул</a:t>
            </a:r>
            <a:endParaRPr lang="en-US" sz="2250" dirty="0"/>
          </a:p>
        </p:txBody>
      </p:sp>
      <p:sp>
        <p:nvSpPr>
          <p:cNvPr id="7" name="Text 4"/>
          <p:cNvSpPr/>
          <p:nvPr/>
        </p:nvSpPr>
        <p:spPr>
          <a:xfrm>
            <a:off x="1567339" y="6104573"/>
            <a:ext cx="3425547" cy="1485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endParaRPr lang="en-US" sz="1800" dirty="0"/>
          </a:p>
        </p:txBody>
      </p:sp>
      <p:sp>
        <p:nvSpPr>
          <p:cNvPr id="8" name="Shape 5"/>
          <p:cNvSpPr/>
          <p:nvPr/>
        </p:nvSpPr>
        <p:spPr>
          <a:xfrm>
            <a:off x="5225058" y="5602486"/>
            <a:ext cx="522446" cy="522446"/>
          </a:xfrm>
          <a:prstGeom prst="roundRect">
            <a:avLst>
              <a:gd name="adj" fmla="val 18668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5382101" y="5689521"/>
            <a:ext cx="208359" cy="3482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7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2</a:t>
            </a:r>
            <a:endParaRPr lang="en-US" sz="2700" dirty="0"/>
          </a:p>
        </p:txBody>
      </p:sp>
      <p:sp>
        <p:nvSpPr>
          <p:cNvPr id="10" name="Text 7"/>
          <p:cNvSpPr/>
          <p:nvPr/>
        </p:nvSpPr>
        <p:spPr>
          <a:xfrm>
            <a:off x="5979676" y="5602486"/>
            <a:ext cx="3425547" cy="7255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2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Специальные символы</a:t>
            </a:r>
            <a:endParaRPr lang="en-US" sz="2250" dirty="0"/>
          </a:p>
        </p:txBody>
      </p:sp>
      <p:sp>
        <p:nvSpPr>
          <p:cNvPr id="11" name="Text 8"/>
          <p:cNvSpPr/>
          <p:nvPr/>
        </p:nvSpPr>
        <p:spPr>
          <a:xfrm>
            <a:off x="5979676" y="6467356"/>
            <a:ext cx="3425547" cy="1114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1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Вставка символов из таблицы символов в текстовом редакторе.</a:t>
            </a:r>
            <a:endParaRPr lang="en-US" sz="1800" dirty="0"/>
          </a:p>
        </p:txBody>
      </p:sp>
      <p:sp>
        <p:nvSpPr>
          <p:cNvPr id="12" name="Shape 9"/>
          <p:cNvSpPr/>
          <p:nvPr/>
        </p:nvSpPr>
        <p:spPr>
          <a:xfrm>
            <a:off x="9637395" y="5602486"/>
            <a:ext cx="522446" cy="522446"/>
          </a:xfrm>
          <a:prstGeom prst="roundRect">
            <a:avLst>
              <a:gd name="adj" fmla="val 18668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9800987" y="5689521"/>
            <a:ext cx="195143" cy="3482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7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3</a:t>
            </a:r>
            <a:endParaRPr lang="en-US" sz="2700" dirty="0"/>
          </a:p>
        </p:txBody>
      </p:sp>
      <p:sp>
        <p:nvSpPr>
          <p:cNvPr id="14" name="Text 11"/>
          <p:cNvSpPr/>
          <p:nvPr/>
        </p:nvSpPr>
        <p:spPr>
          <a:xfrm>
            <a:off x="10392013" y="5602486"/>
            <a:ext cx="2902625" cy="3627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2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Онлайн-сервисы</a:t>
            </a:r>
            <a:endParaRPr lang="en-US" sz="2250" dirty="0"/>
          </a:p>
        </p:txBody>
      </p:sp>
      <p:sp>
        <p:nvSpPr>
          <p:cNvPr id="15" name="Text 12"/>
          <p:cNvSpPr/>
          <p:nvPr/>
        </p:nvSpPr>
        <p:spPr>
          <a:xfrm>
            <a:off x="10392013" y="6104573"/>
            <a:ext cx="3425547" cy="1485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1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Использование онлайн-редакторов формул для быстрого создания и вставки.</a:t>
            </a:r>
            <a:endParaRPr lang="en-US" sz="1800" dirty="0"/>
          </a:p>
        </p:txBody>
      </p:sp>
      <p:pic>
        <p:nvPicPr>
          <p:cNvPr id="16" name="Picture 2" descr="https://r1.nubex.ru/s12601-cce/f5200_03/da2a68f80be7f4f630d2e5fac9307c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600" y="7408189"/>
            <a:ext cx="1847849" cy="82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8790" y="974884"/>
            <a:ext cx="7546419" cy="21395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600"/>
              </a:lnSpc>
              <a:buNone/>
            </a:pPr>
            <a:r>
              <a:rPr lang="en-US" sz="445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Вставка символов: Греческие буквы и математические знаки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790" y="3456742"/>
            <a:ext cx="528638" cy="52863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8790" y="4213503"/>
            <a:ext cx="2287191" cy="713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Греческие буквы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798790" y="5063609"/>
            <a:ext cx="2287191" cy="18258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Использование символов α, β, γ и других для обозначения переменных.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286" y="3456742"/>
            <a:ext cx="528638" cy="52863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3428286" y="4213503"/>
            <a:ext cx="2287310" cy="713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Математические знаки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3428286" y="5063609"/>
            <a:ext cx="2287310" cy="18258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Вставка знаков +, -, ×, ÷, =, ≠ и других из таблицы символов.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7900" y="3456742"/>
            <a:ext cx="528638" cy="52863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057900" y="4213503"/>
            <a:ext cx="2287310" cy="713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Специальные символы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6057900" y="5063609"/>
            <a:ext cx="2287310" cy="2190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Использование символов ∫, ∂, ∞ и других для сложных математических выражений.</a:t>
            </a:r>
            <a:endParaRPr lang="en-US" sz="1750" dirty="0"/>
          </a:p>
        </p:txBody>
      </p:sp>
      <p:pic>
        <p:nvPicPr>
          <p:cNvPr id="13" name="Picture 2" descr="https://r1.nubex.ru/s12601-cce/f5200_03/da2a68f80be7f4f630d2e5fac9307c6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2752" y="7254597"/>
            <a:ext cx="1406697" cy="97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91382" y="672703"/>
            <a:ext cx="7534037" cy="21563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650"/>
              </a:lnSpc>
              <a:buNone/>
            </a:pPr>
            <a:r>
              <a:rPr lang="en-US" sz="450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Простые формулы: Создание дробей и индексов</a:t>
            </a:r>
            <a:endParaRPr lang="en-US" sz="4500" dirty="0"/>
          </a:p>
        </p:txBody>
      </p:sp>
      <p:sp>
        <p:nvSpPr>
          <p:cNvPr id="4" name="Shape 1"/>
          <p:cNvSpPr/>
          <p:nvPr/>
        </p:nvSpPr>
        <p:spPr>
          <a:xfrm>
            <a:off x="6291382" y="3173968"/>
            <a:ext cx="3652123" cy="2444472"/>
          </a:xfrm>
          <a:prstGeom prst="roundRect">
            <a:avLst>
              <a:gd name="adj" fmla="val 3952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528911" y="3411498"/>
            <a:ext cx="2875002" cy="3593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00"/>
              </a:lnSpc>
              <a:buNone/>
            </a:pPr>
            <a:r>
              <a:rPr lang="en-US" sz="22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Дроби</a:t>
            </a:r>
            <a:endParaRPr lang="en-US" sz="2250" dirty="0"/>
          </a:p>
        </p:txBody>
      </p:sp>
      <p:sp>
        <p:nvSpPr>
          <p:cNvPr id="6" name="Text 3"/>
          <p:cNvSpPr/>
          <p:nvPr/>
        </p:nvSpPr>
        <p:spPr>
          <a:xfrm>
            <a:off x="6528911" y="3908822"/>
            <a:ext cx="3177064" cy="14720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Использование косой черты (/) для представления простых дробей (например, 1/2).</a:t>
            </a:r>
            <a:endParaRPr lang="en-US" sz="1800" dirty="0"/>
          </a:p>
        </p:txBody>
      </p:sp>
      <p:sp>
        <p:nvSpPr>
          <p:cNvPr id="7" name="Shape 4"/>
          <p:cNvSpPr/>
          <p:nvPr/>
        </p:nvSpPr>
        <p:spPr>
          <a:xfrm>
            <a:off x="10173414" y="3173968"/>
            <a:ext cx="3652123" cy="2444472"/>
          </a:xfrm>
          <a:prstGeom prst="roundRect">
            <a:avLst>
              <a:gd name="adj" fmla="val 3952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410944" y="3411498"/>
            <a:ext cx="2875002" cy="3593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00"/>
              </a:lnSpc>
              <a:buNone/>
            </a:pPr>
            <a:r>
              <a:rPr lang="en-US" sz="22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Индексы</a:t>
            </a:r>
            <a:endParaRPr lang="en-US" sz="2250" dirty="0"/>
          </a:p>
        </p:txBody>
      </p:sp>
      <p:sp>
        <p:nvSpPr>
          <p:cNvPr id="9" name="Text 6"/>
          <p:cNvSpPr/>
          <p:nvPr/>
        </p:nvSpPr>
        <p:spPr>
          <a:xfrm>
            <a:off x="10410944" y="3908822"/>
            <a:ext cx="3177064" cy="14720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Использование символов верхнего и нижнего индекса (например, x², H₂O).</a:t>
            </a:r>
            <a:endParaRPr lang="en-US" sz="1800" dirty="0"/>
          </a:p>
        </p:txBody>
      </p:sp>
      <p:sp>
        <p:nvSpPr>
          <p:cNvPr id="10" name="Shape 7"/>
          <p:cNvSpPr/>
          <p:nvPr/>
        </p:nvSpPr>
        <p:spPr>
          <a:xfrm>
            <a:off x="6291382" y="5848349"/>
            <a:ext cx="8339018" cy="2381251"/>
          </a:xfrm>
          <a:prstGeom prst="roundRect">
            <a:avLst>
              <a:gd name="adj" fmla="val 5654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528911" y="6085880"/>
            <a:ext cx="2875002" cy="3593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00"/>
              </a:lnSpc>
              <a:buNone/>
            </a:pPr>
            <a:r>
              <a:rPr lang="en-US" sz="22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Комбинации</a:t>
            </a:r>
            <a:endParaRPr lang="en-US" sz="2250" dirty="0"/>
          </a:p>
        </p:txBody>
      </p:sp>
      <p:sp>
        <p:nvSpPr>
          <p:cNvPr id="12" name="Text 9"/>
          <p:cNvSpPr/>
          <p:nvPr/>
        </p:nvSpPr>
        <p:spPr>
          <a:xfrm>
            <a:off x="6528911" y="6583204"/>
            <a:ext cx="7058978" cy="7360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Сочетание дробей и индексов для создания более сложных выражений.</a:t>
            </a:r>
            <a:endParaRPr lang="en-US" sz="1800" dirty="0"/>
          </a:p>
        </p:txBody>
      </p:sp>
      <p:pic>
        <p:nvPicPr>
          <p:cNvPr id="13" name="Picture 2" descr="https://r1.nubex.ru/s12601-cce/f5200_03/da2a68f80be7f4f630d2e5fac9307c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5120" y="7457241"/>
            <a:ext cx="1114330" cy="77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8784" y="589240"/>
            <a:ext cx="7646432" cy="2005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250"/>
              </a:lnSpc>
              <a:buNone/>
            </a:pPr>
            <a:r>
              <a:rPr lang="en-US" sz="420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Сложные формулы: Интегралы, суммы и матрицы</a:t>
            </a:r>
            <a:endParaRPr lang="en-US" sz="42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784" y="2915722"/>
            <a:ext cx="1069658" cy="157484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139315" y="3129558"/>
            <a:ext cx="2674382" cy="334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Интегралы</a:t>
            </a:r>
            <a:endParaRPr lang="en-US" sz="2100" dirty="0"/>
          </a:p>
        </p:txBody>
      </p:sp>
      <p:sp>
        <p:nvSpPr>
          <p:cNvPr id="6" name="Text 2"/>
          <p:cNvSpPr/>
          <p:nvPr/>
        </p:nvSpPr>
        <p:spPr>
          <a:xfrm>
            <a:off x="2139315" y="3592116"/>
            <a:ext cx="6255901" cy="6846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Использование символа интеграла (∫) и указание пределов интегрирования.</a:t>
            </a:r>
            <a:endParaRPr lang="en-US" sz="16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784" y="4490561"/>
            <a:ext cx="1069658" cy="157484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139315" y="4704398"/>
            <a:ext cx="2674382" cy="334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Суммы</a:t>
            </a:r>
            <a:endParaRPr lang="en-US" sz="2100" dirty="0"/>
          </a:p>
        </p:txBody>
      </p:sp>
      <p:sp>
        <p:nvSpPr>
          <p:cNvPr id="9" name="Text 4"/>
          <p:cNvSpPr/>
          <p:nvPr/>
        </p:nvSpPr>
        <p:spPr>
          <a:xfrm>
            <a:off x="2139315" y="5166955"/>
            <a:ext cx="6255901" cy="6846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Использование символа суммы (∑) и указание индексов и пределов суммирования.</a:t>
            </a:r>
            <a:endParaRPr lang="en-US" sz="16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784" y="6065401"/>
            <a:ext cx="1069658" cy="157484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139315" y="6279237"/>
            <a:ext cx="2674382" cy="3342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Матрицы</a:t>
            </a:r>
            <a:endParaRPr lang="en-US" sz="2100" dirty="0"/>
          </a:p>
        </p:txBody>
      </p:sp>
      <p:sp>
        <p:nvSpPr>
          <p:cNvPr id="12" name="Text 6"/>
          <p:cNvSpPr/>
          <p:nvPr/>
        </p:nvSpPr>
        <p:spPr>
          <a:xfrm>
            <a:off x="2139315" y="6741795"/>
            <a:ext cx="6255901" cy="6846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Создание матриц с использованием редактора формул и указание размеров.</a:t>
            </a:r>
            <a:endParaRPr lang="en-US" sz="1650" dirty="0"/>
          </a:p>
        </p:txBody>
      </p:sp>
      <p:pic>
        <p:nvPicPr>
          <p:cNvPr id="13" name="Picture 2" descr="https://r1.nubex.ru/s12601-cce/f5200_03/da2a68f80be7f4f630d2e5fac9307c6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3558" y="7206638"/>
            <a:ext cx="1475891" cy="1022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3798" y="838676"/>
            <a:ext cx="12902803" cy="15425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Форматирование формул: Размер, шрифт и выравнивание</a:t>
            </a:r>
            <a:endParaRPr lang="en-US" sz="4850" dirty="0"/>
          </a:p>
        </p:txBody>
      </p:sp>
      <p:sp>
        <p:nvSpPr>
          <p:cNvPr id="3" name="Text 1"/>
          <p:cNvSpPr/>
          <p:nvPr/>
        </p:nvSpPr>
        <p:spPr>
          <a:xfrm>
            <a:off x="1478161" y="4273868"/>
            <a:ext cx="3085386" cy="385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30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Размер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63798" y="4807387"/>
            <a:ext cx="3699748" cy="11844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3100"/>
              </a:lnSpc>
              <a:buNone/>
            </a:pPr>
            <a:r>
              <a:rPr lang="en-US" sz="19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Изменение размера формулы для соответствия основному тексту.</a:t>
            </a:r>
            <a:endParaRPr lang="en-US" sz="19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180" y="2874883"/>
            <a:ext cx="4515922" cy="451592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5690116" y="4614267"/>
            <a:ext cx="135850" cy="493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85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1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9943267" y="2953583"/>
            <a:ext cx="3085386" cy="385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Шрифт</a:t>
            </a:r>
            <a:endParaRPr lang="en-US" sz="2400" dirty="0"/>
          </a:p>
        </p:txBody>
      </p:sp>
      <p:sp>
        <p:nvSpPr>
          <p:cNvPr id="8" name="Text 5"/>
          <p:cNvSpPr/>
          <p:nvPr/>
        </p:nvSpPr>
        <p:spPr>
          <a:xfrm>
            <a:off x="9943267" y="3487103"/>
            <a:ext cx="3823335" cy="15792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Выбор подходящего шрифта для формул (например, Times New Roman или Cambria Math).</a:t>
            </a:r>
            <a:endParaRPr lang="en-US" sz="1900" dirty="0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7180" y="2874883"/>
            <a:ext cx="4515922" cy="4515922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8236625" y="3673435"/>
            <a:ext cx="184547" cy="493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85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2</a:t>
            </a:r>
            <a:endParaRPr lang="en-US" sz="2400" dirty="0"/>
          </a:p>
        </p:txBody>
      </p:sp>
      <p:sp>
        <p:nvSpPr>
          <p:cNvPr id="11" name="Text 7"/>
          <p:cNvSpPr/>
          <p:nvPr/>
        </p:nvSpPr>
        <p:spPr>
          <a:xfrm>
            <a:off x="9943267" y="5594033"/>
            <a:ext cx="3085386" cy="385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Выравнивание</a:t>
            </a:r>
            <a:endParaRPr lang="en-US" sz="2400" dirty="0"/>
          </a:p>
        </p:txBody>
      </p:sp>
      <p:sp>
        <p:nvSpPr>
          <p:cNvPr id="12" name="Text 8"/>
          <p:cNvSpPr/>
          <p:nvPr/>
        </p:nvSpPr>
        <p:spPr>
          <a:xfrm>
            <a:off x="9943267" y="6127552"/>
            <a:ext cx="3823335" cy="11844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Выравнивание формулы по центру, левому или правому краю.</a:t>
            </a:r>
            <a:endParaRPr lang="en-US" sz="1900" dirty="0"/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7180" y="2874883"/>
            <a:ext cx="4515922" cy="4515922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7771805" y="6370320"/>
            <a:ext cx="172760" cy="493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85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3</a:t>
            </a:r>
            <a:endParaRPr lang="en-US" sz="2400" dirty="0"/>
          </a:p>
        </p:txBody>
      </p:sp>
      <p:pic>
        <p:nvPicPr>
          <p:cNvPr id="15" name="Picture 2" descr="https://r1.nubex.ru/s12601-cce/f5200_03/da2a68f80be7f4f630d2e5fac9307c6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8096" y="7311985"/>
            <a:ext cx="1801354" cy="91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322</Words>
  <Application>Microsoft Office PowerPoint</Application>
  <PresentationFormat>Произвольный</PresentationFormat>
  <Paragraphs>58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Merriweather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Царица</cp:lastModifiedBy>
  <cp:revision>2</cp:revision>
  <dcterms:created xsi:type="dcterms:W3CDTF">2025-02-16T09:26:25Z</dcterms:created>
  <dcterms:modified xsi:type="dcterms:W3CDTF">2025-02-16T09:30:30Z</dcterms:modified>
</cp:coreProperties>
</file>