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  <p:sldId id="269" r:id="rId15"/>
    <p:sldId id="271" r:id="rId16"/>
    <p:sldId id="270" r:id="rId17"/>
    <p:sldId id="272" r:id="rId18"/>
    <p:sldId id="273" r:id="rId19"/>
    <p:sldId id="281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  <p15:guide id="3" orient="horz" pos="680">
          <p15:clr>
            <a:srgbClr val="747775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2" roundtripDataSignature="AMtx7miiAPGkz+m53I4MbBEiOfwIhmtx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B350F9B-FBE5-413B-AE61-EBED02B78223}">
  <a:tblStyle styleId="{AB350F9B-FBE5-413B-AE61-EBED02B7822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napToGrid="0">
      <p:cViewPr varScale="1">
        <p:scale>
          <a:sx n="83" d="100"/>
          <a:sy n="83" d="100"/>
        </p:scale>
        <p:origin x="816" y="-240"/>
      </p:cViewPr>
      <p:guideLst>
        <p:guide orient="horz" pos="2160"/>
        <p:guide pos="2880"/>
        <p:guide orient="horz" pos="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0" name="Google Shape;10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5" name="Google Shape;24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8" name="Google Shape;2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1" name="Google Shape;27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3" name="Google Shape;20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5" name="Google Shape;28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13" name="Google Shape;3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99" name="Google Shape;29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0" name="Google Shape;3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286986b8e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7" name="Google Shape;327;g2286986b8e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286986b8e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27" name="Google Shape;327;g2286986b8e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20329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8" name="Google Shape;10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286986b8e7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4" name="Google Shape;334;g2286986b8e7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286986b8e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42" name="Google Shape;342;g2286986b8e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286986b8e7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0" name="Google Shape;350;g2286986b8e7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2286986b8e7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58" name="Google Shape;358;g2286986b8e7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2286986b8e7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65" name="Google Shape;365;g2286986b8e7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286986b8e7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2" name="Google Shape;372;g2286986b8e7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286986b8e7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9" name="Google Shape;379;g2286986b8e7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286986b8e7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5" name="Google Shape;175;g2286986b8e7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9" name="Google Shape;1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0" name="Google Shape;23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5/" TargetMode="External"/><Relationship Id="rId2" Type="http://schemas.openxmlformats.org/officeDocument/2006/relationships/hyperlink" Target="https://pixabay.com/ru/%D0%BA%D1%80%D0%B0%D1%81%D0%BE%D1%87%D0%BD%D1%8B%D0%B9-%D1%84%D0%BE%D0%BD-%D1%86%D0%B2%D0%B5%D1%82-%D0%BA%D1%80%D0%B0%D1%81%D0%BE%D1%87%D0%BD%D1%8B%D0%B5-%D0%BE%D0%B1%D0%BE%D0%B8-2650397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ctrTitle"/>
          </p:nvPr>
        </p:nvSpPr>
        <p:spPr>
          <a:xfrm>
            <a:off x="2971800" y="1447800"/>
            <a:ext cx="5486400" cy="1470025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4400"/>
              <a:buFont typeface="Verdana"/>
              <a:buNone/>
              <a:defRPr b="1" cap="none">
                <a:solidFill>
                  <a:srgbClr val="5E240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subTitle" idx="1"/>
          </p:nvPr>
        </p:nvSpPr>
        <p:spPr>
          <a:xfrm>
            <a:off x="2057400" y="4648200"/>
            <a:ext cx="6400800" cy="12192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75270B"/>
              </a:buClr>
              <a:buSzPts val="3200"/>
              <a:buNone/>
              <a:defRPr>
                <a:solidFill>
                  <a:srgbClr val="75270B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A58A89"/>
              </a:buClr>
              <a:buSzPts val="2800"/>
              <a:buNone/>
              <a:defRPr>
                <a:solidFill>
                  <a:srgbClr val="A58A89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58A89"/>
              </a:buClr>
              <a:buSzPts val="2400"/>
              <a:buNone/>
              <a:defRPr>
                <a:solidFill>
                  <a:srgbClr val="A58A89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>
                <a:solidFill>
                  <a:srgbClr val="A58A89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body" idx="2"/>
          </p:nvPr>
        </p:nvSpPr>
        <p:spPr>
          <a:xfrm>
            <a:off x="609600" y="533400"/>
            <a:ext cx="21336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marL="914400" lvl="1" indent="-22860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7"/>
          <p:cNvSpPr txBox="1">
            <a:spLocks noGrp="1"/>
          </p:cNvSpPr>
          <p:nvPr>
            <p:ph type="title"/>
          </p:nvPr>
        </p:nvSpPr>
        <p:spPr>
          <a:xfrm>
            <a:off x="1905000" y="4800600"/>
            <a:ext cx="5373688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7"/>
          <p:cNvSpPr>
            <a:spLocks noGrp="1"/>
          </p:cNvSpPr>
          <p:nvPr>
            <p:ph type="pic" idx="2"/>
          </p:nvPr>
        </p:nvSpPr>
        <p:spPr>
          <a:xfrm>
            <a:off x="1905000" y="761999"/>
            <a:ext cx="5373688" cy="396557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>
            <a:off x="1905000" y="5367338"/>
            <a:ext cx="5373688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 rot="5400000">
            <a:off x="2651919" y="243682"/>
            <a:ext cx="3992563" cy="77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9"/>
          <p:cNvSpPr txBox="1">
            <a:spLocks noGrp="1"/>
          </p:cNvSpPr>
          <p:nvPr>
            <p:ph type="title"/>
          </p:nvPr>
        </p:nvSpPr>
        <p:spPr>
          <a:xfrm rot="5400000">
            <a:off x="4899819" y="2491582"/>
            <a:ext cx="5364163" cy="19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9"/>
          <p:cNvSpPr txBox="1">
            <a:spLocks noGrp="1"/>
          </p:cNvSpPr>
          <p:nvPr>
            <p:ph type="body" idx="1"/>
          </p:nvPr>
        </p:nvSpPr>
        <p:spPr>
          <a:xfrm rot="5400000">
            <a:off x="937419" y="586582"/>
            <a:ext cx="5364163" cy="57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1" name="Google Shape;91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0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7" name="Google Shape;97;p30"/>
          <p:cNvSpPr txBox="1"/>
          <p:nvPr/>
        </p:nvSpPr>
        <p:spPr>
          <a:xfrm>
            <a:off x="762000" y="2209800"/>
            <a:ext cx="7772400" cy="39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Фон шаблона: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титульный слайд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ru-RU" sz="2400" b="0" i="0" u="sng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https://pixabay.com/ru/красочный-фон-цвет-красочные-обои-2650397/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образец макета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r>
              <a:rPr lang="ru-RU" sz="2400" b="0" i="0" u="sng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https://pixabay.com/ru/красочный-фон-цвет-красочные-обои-2650395/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Verdana"/>
              <a:buNone/>
            </a:pP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</a:pPr>
            <a:endParaRPr sz="4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>
  <p:cSld name="Заголовок и объект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 txBox="1">
            <a:spLocks noGrp="1"/>
          </p:cNvSpPr>
          <p:nvPr>
            <p:ph type="body" idx="1"/>
          </p:nvPr>
        </p:nvSpPr>
        <p:spPr>
          <a:xfrm>
            <a:off x="762000" y="2133600"/>
            <a:ext cx="7772400" cy="399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0"/>
          <p:cNvSpPr txBox="1">
            <a:spLocks noGrp="1"/>
          </p:cNvSpPr>
          <p:nvPr>
            <p:ph type="title"/>
          </p:nvPr>
        </p:nvSpPr>
        <p:spPr>
          <a:xfrm>
            <a:off x="762001" y="4406900"/>
            <a:ext cx="7732712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body" idx="1"/>
          </p:nvPr>
        </p:nvSpPr>
        <p:spPr>
          <a:xfrm>
            <a:off x="761999" y="2906713"/>
            <a:ext cx="7732713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A58A89"/>
              </a:buClr>
              <a:buSzPts val="2000"/>
              <a:buNone/>
              <a:defRPr sz="2000">
                <a:solidFill>
                  <a:srgbClr val="A58A89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58A89"/>
              </a:buClr>
              <a:buSzPts val="1800"/>
              <a:buNone/>
              <a:defRPr sz="1800">
                <a:solidFill>
                  <a:srgbClr val="A58A89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A58A89"/>
              </a:buClr>
              <a:buSzPts val="1600"/>
              <a:buNone/>
              <a:defRPr sz="1600">
                <a:solidFill>
                  <a:srgbClr val="A58A89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58A89"/>
              </a:buClr>
              <a:buSzPts val="1400"/>
              <a:buNone/>
              <a:defRPr sz="1400">
                <a:solidFill>
                  <a:srgbClr val="A58A89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1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1"/>
          </p:nvPr>
        </p:nvSpPr>
        <p:spPr>
          <a:xfrm>
            <a:off x="762000" y="1752600"/>
            <a:ext cx="37338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body" idx="2"/>
          </p:nvPr>
        </p:nvSpPr>
        <p:spPr>
          <a:xfrm>
            <a:off x="4648200" y="1752600"/>
            <a:ext cx="38862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2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1"/>
          </p:nvPr>
        </p:nvSpPr>
        <p:spPr>
          <a:xfrm>
            <a:off x="762000" y="1535113"/>
            <a:ext cx="37353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2"/>
          </p:nvPr>
        </p:nvSpPr>
        <p:spPr>
          <a:xfrm>
            <a:off x="762000" y="2174875"/>
            <a:ext cx="37353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38893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38893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3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4" name="Google Shape;54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5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2703513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1"/>
          </p:nvPr>
        </p:nvSpPr>
        <p:spPr>
          <a:xfrm>
            <a:off x="3575050" y="762000"/>
            <a:ext cx="4959350" cy="5364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body" idx="2"/>
          </p:nvPr>
        </p:nvSpPr>
        <p:spPr>
          <a:xfrm>
            <a:off x="762000" y="1752600"/>
            <a:ext cx="2703513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ри объекта с подписью">
  <p:cSld name="Заголовок и три объекта с подписью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6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762000" y="20574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body" idx="2"/>
          </p:nvPr>
        </p:nvSpPr>
        <p:spPr>
          <a:xfrm>
            <a:off x="762000" y="32766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body" idx="3"/>
          </p:nvPr>
        </p:nvSpPr>
        <p:spPr>
          <a:xfrm>
            <a:off x="762000" y="4495800"/>
            <a:ext cx="2286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body" idx="4"/>
          </p:nvPr>
        </p:nvSpPr>
        <p:spPr>
          <a:xfrm>
            <a:off x="3200400" y="20574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26"/>
          <p:cNvSpPr txBox="1">
            <a:spLocks noGrp="1"/>
          </p:cNvSpPr>
          <p:nvPr>
            <p:ph type="body" idx="5"/>
          </p:nvPr>
        </p:nvSpPr>
        <p:spPr>
          <a:xfrm>
            <a:off x="3200400" y="32766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 txBox="1">
            <a:spLocks noGrp="1"/>
          </p:cNvSpPr>
          <p:nvPr>
            <p:ph type="body" idx="6"/>
          </p:nvPr>
        </p:nvSpPr>
        <p:spPr>
          <a:xfrm>
            <a:off x="3200400" y="4495800"/>
            <a:ext cx="5334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 advClick="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 sz="4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762000" y="2133600"/>
            <a:ext cx="7772400" cy="399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A58A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Click="0">
    <p:wipe dir="d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20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16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xn--j1ahfl.xn--p1ai/library/universalnij_interaktivnij_shablon_dlya_sozdaniya_tr_161523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xford.ru/wiki/himiya/obschie-himicheskie-svoystva-kislot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slide" Target="slide10.xml"/><Relationship Id="rId18" Type="http://schemas.openxmlformats.org/officeDocument/2006/relationships/image" Target="../media/image10.jpg"/><Relationship Id="rId3" Type="http://schemas.openxmlformats.org/officeDocument/2006/relationships/slide" Target="slide5.xml"/><Relationship Id="rId21" Type="http://schemas.openxmlformats.org/officeDocument/2006/relationships/slide" Target="slide14.xml"/><Relationship Id="rId7" Type="http://schemas.openxmlformats.org/officeDocument/2006/relationships/slide" Target="slide7.xml"/><Relationship Id="rId12" Type="http://schemas.openxmlformats.org/officeDocument/2006/relationships/image" Target="../media/image7.jpg"/><Relationship Id="rId17" Type="http://schemas.openxmlformats.org/officeDocument/2006/relationships/slide" Target="slide12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.jpg"/><Relationship Id="rId20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11" Type="http://schemas.openxmlformats.org/officeDocument/2006/relationships/slide" Target="slide9.xml"/><Relationship Id="rId5" Type="http://schemas.openxmlformats.org/officeDocument/2006/relationships/slide" Target="slide6.xml"/><Relationship Id="rId15" Type="http://schemas.openxmlformats.org/officeDocument/2006/relationships/slide" Target="slide11.xml"/><Relationship Id="rId10" Type="http://schemas.openxmlformats.org/officeDocument/2006/relationships/image" Target="../media/image6.jpg"/><Relationship Id="rId19" Type="http://schemas.openxmlformats.org/officeDocument/2006/relationships/image" Target="../media/image11.jpg"/><Relationship Id="rId4" Type="http://schemas.openxmlformats.org/officeDocument/2006/relationships/image" Target="../media/image3.jpg"/><Relationship Id="rId9" Type="http://schemas.openxmlformats.org/officeDocument/2006/relationships/slide" Target="slide13.xml"/><Relationship Id="rId1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1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6.xm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4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jpg"/><Relationship Id="rId7" Type="http://schemas.openxmlformats.org/officeDocument/2006/relationships/slide" Target="slide1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2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slide" Target="slide4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13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"/>
          <p:cNvSpPr txBox="1">
            <a:spLocks noGrp="1"/>
          </p:cNvSpPr>
          <p:nvPr>
            <p:ph type="ctrTitle"/>
          </p:nvPr>
        </p:nvSpPr>
        <p:spPr>
          <a:xfrm>
            <a:off x="2971800" y="1800800"/>
            <a:ext cx="5486400" cy="20988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ct val="100000"/>
              <a:buFont typeface="Verdana"/>
              <a:buNone/>
            </a:pPr>
            <a:r>
              <a:rPr lang="ru-RU"/>
              <a:t>Кислоты органические и неорганические</a:t>
            </a:r>
            <a:endParaRPr/>
          </a:p>
        </p:txBody>
      </p:sp>
      <p:sp>
        <p:nvSpPr>
          <p:cNvPr id="103" name="Google Shape;103;p1"/>
          <p:cNvSpPr txBox="1">
            <a:spLocks noGrp="1"/>
          </p:cNvSpPr>
          <p:nvPr>
            <p:ph type="subTitle" idx="1"/>
          </p:nvPr>
        </p:nvSpPr>
        <p:spPr>
          <a:xfrm>
            <a:off x="2057400" y="4648200"/>
            <a:ext cx="6400800" cy="12192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270B"/>
              </a:buClr>
              <a:buSzPts val="2400"/>
              <a:buNone/>
            </a:pPr>
            <a:r>
              <a:rPr lang="ru-RU" sz="2400" b="1"/>
              <a:t>Автор: Егина О.В.</a:t>
            </a:r>
            <a:endParaRPr sz="2400"/>
          </a:p>
        </p:txBody>
      </p:sp>
      <p:sp>
        <p:nvSpPr>
          <p:cNvPr id="104" name="Google Shape;104;p1"/>
          <p:cNvSpPr txBox="1">
            <a:spLocks noGrp="1"/>
          </p:cNvSpPr>
          <p:nvPr>
            <p:ph type="body" idx="2"/>
          </p:nvPr>
        </p:nvSpPr>
        <p:spPr>
          <a:xfrm>
            <a:off x="609600" y="533400"/>
            <a:ext cx="23622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/>
              <a:t>Тренажер</a:t>
            </a:r>
            <a:endParaRPr/>
          </a:p>
        </p:txBody>
      </p:sp>
      <p:sp>
        <p:nvSpPr>
          <p:cNvPr id="105" name="Google Shape;105;p1">
            <a:hlinkClick r:id="" action="ppaction://hlinkshowjump?jump=nextslide"/>
          </p:cNvPr>
          <p:cNvSpPr/>
          <p:nvPr/>
        </p:nvSpPr>
        <p:spPr>
          <a:xfrm>
            <a:off x="77724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darken" extrusionOk="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none" extrusionOk="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0" descr="C:\Users\Александр\Desktop\Pixabay\icon-1714987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0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72200" cy="26364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 пробирку с раствором сильной кислоты </a:t>
            </a:r>
            <a:r>
              <a:rPr lang="ru-RU" sz="1950" b="1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добавили кусочек металла </a:t>
            </a:r>
            <a:r>
              <a:rPr lang="ru-RU" sz="1950" b="1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 В результате реакции наблюдали растворение металла и выделение газа. Из предложенного перечня выберите вещества </a:t>
            </a:r>
            <a:r>
              <a:rPr lang="ru-RU" sz="1950" b="1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X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</a:t>
            </a:r>
            <a:r>
              <a:rPr lang="ru-RU" sz="1950" b="1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Y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которые могут вступить в данную реакцию. </a:t>
            </a:r>
            <a:endParaRPr sz="1950" dirty="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H</a:t>
            </a:r>
            <a:r>
              <a:rPr lang="ru-RU" sz="1950" baseline="-2500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950" baseline="-2500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Mg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	3.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Cu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   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5. C</a:t>
            </a:r>
            <a:endParaRPr sz="1950" dirty="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0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50" name="Google Shape;250;p10" descr="C:\Users\Александр\Desktop\Pixabay\smile-3173976_960_720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0632" y="3810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0"/>
          <p:cNvSpPr/>
          <p:nvPr/>
        </p:nvSpPr>
        <p:spPr>
          <a:xfrm>
            <a:off x="1295400" y="352425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15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2" name="Google Shape;252;p10"/>
          <p:cNvSpPr/>
          <p:nvPr/>
        </p:nvSpPr>
        <p:spPr>
          <a:xfrm>
            <a:off x="1295400" y="430052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24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3" name="Google Shape;253;p10"/>
          <p:cNvSpPr/>
          <p:nvPr/>
        </p:nvSpPr>
        <p:spPr>
          <a:xfrm>
            <a:off x="1295400" y="50598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42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4" name="Google Shape;254;p10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55" name="Google Shape;255;p10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Google Shape;253;p10">
            <a:extLst>
              <a:ext uri="{FF2B5EF4-FFF2-40B4-BE49-F238E27FC236}">
                <a16:creationId xmlns:a16="http://schemas.microsoft.com/office/drawing/2014/main" id="{C19F2180-C592-0036-2BA6-86B38F814334}"/>
              </a:ext>
            </a:extLst>
          </p:cNvPr>
          <p:cNvSpPr/>
          <p:nvPr/>
        </p:nvSpPr>
        <p:spPr>
          <a:xfrm>
            <a:off x="1295400" y="516956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42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"/>
                  </p:tgtEl>
                </p:cond>
              </p:nextCondLst>
            </p:seq>
          </p:childTnLst>
        </p:cTn>
      </p:par>
    </p:tnLst>
    <p:bldLst>
      <p:bldP spid="251" grpId="0" animBg="1"/>
      <p:bldP spid="252" grpId="0" animBg="1"/>
      <p:bldP spid="253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11" descr="C:\Users\Александр\Desktop\Pixabay\icon-1714988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1"/>
          <p:cNvSpPr txBox="1">
            <a:spLocks noGrp="1"/>
          </p:cNvSpPr>
          <p:nvPr>
            <p:ph type="title"/>
          </p:nvPr>
        </p:nvSpPr>
        <p:spPr>
          <a:xfrm>
            <a:off x="2264675" y="762000"/>
            <a:ext cx="6269700" cy="19431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just" rtl="0">
              <a:lnSpc>
                <a:spcPct val="111111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ru-RU" sz="22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Из перечисленных веществ выберите два, с которыми взаимодействует ортофосфорная кислота:</a:t>
            </a:r>
            <a:endParaRPr sz="2250" dirty="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1. H</a:t>
            </a:r>
            <a:r>
              <a:rPr lang="ru-RU" sz="1950" baseline="-2500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 	</a:t>
            </a:r>
            <a:r>
              <a:rPr lang="en-US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Mg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	3.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CuО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	</a:t>
            </a:r>
            <a:r>
              <a:rPr lang="en-US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ru-RU" sz="1950" dirty="0" err="1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NaCl</a:t>
            </a:r>
            <a:r>
              <a:rPr lang="ru-RU" sz="1950" dirty="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	5. Au</a:t>
            </a:r>
            <a:endParaRPr sz="1350" dirty="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1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63" name="Google Shape;263;p11" descr="C:\Users\Александр\Desktop\Pixabay\smile-3173976_960_720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0127" y="3429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1"/>
          <p:cNvSpPr/>
          <p:nvPr/>
        </p:nvSpPr>
        <p:spPr>
          <a:xfrm>
            <a:off x="1295400" y="28956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5" name="Google Shape;265;p11"/>
          <p:cNvSpPr/>
          <p:nvPr/>
        </p:nvSpPr>
        <p:spPr>
          <a:xfrm>
            <a:off x="1295400" y="39624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24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6" name="Google Shape;266;p11"/>
          <p:cNvSpPr/>
          <p:nvPr/>
        </p:nvSpPr>
        <p:spPr>
          <a:xfrm>
            <a:off x="1295400" y="50292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15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7" name="Google Shape;267;p11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68" name="Google Shape;268;p11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Google Shape;264;p11">
            <a:extLst>
              <a:ext uri="{FF2B5EF4-FFF2-40B4-BE49-F238E27FC236}">
                <a16:creationId xmlns:a16="http://schemas.microsoft.com/office/drawing/2014/main" id="{B6B73379-73A3-0F40-B97A-A4260176E462}"/>
              </a:ext>
            </a:extLst>
          </p:cNvPr>
          <p:cNvSpPr/>
          <p:nvPr/>
        </p:nvSpPr>
        <p:spPr>
          <a:xfrm>
            <a:off x="1295400" y="3051533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</p:childTnLst>
        </p:cTn>
      </p:par>
    </p:tnLst>
    <p:bldLst>
      <p:bldP spid="264" grpId="0" animBg="1"/>
      <p:bldP spid="265" grpId="0" animBg="1"/>
      <p:bldP spid="26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12" descr="C:\Users\Александр\Desktop\Pixabay\icon-1714989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2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72200" cy="29385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1600" b="1">
                <a:solidFill>
                  <a:srgbClr val="99341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Установите соответствие между реагирующими веществами и углеродсодержащим продуктом, который образуется при взаимодействии этих веществ.</a:t>
            </a:r>
            <a:endParaRPr sz="1600" b="1">
              <a:solidFill>
                <a:srgbClr val="99341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endParaRPr sz="150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2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76" name="Google Shape;276;p12" descr="C:\Users\Александр\Desktop\Pixabay\smile-3173976_960_720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8600" y="342925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2"/>
          <p:cNvSpPr/>
          <p:nvPr/>
        </p:nvSpPr>
        <p:spPr>
          <a:xfrm>
            <a:off x="1295400" y="38542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123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8" name="Google Shape;278;p12"/>
          <p:cNvSpPr/>
          <p:nvPr/>
        </p:nvSpPr>
        <p:spPr>
          <a:xfrm>
            <a:off x="1295400" y="4555338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9" name="Google Shape;279;p12"/>
          <p:cNvSpPr/>
          <p:nvPr/>
        </p:nvSpPr>
        <p:spPr>
          <a:xfrm>
            <a:off x="1290638" y="530067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213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0" name="Google Shape;280;p12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1" name="Google Shape;281;p12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282" name="Google Shape;282;p12"/>
          <p:cNvGraphicFramePr/>
          <p:nvPr/>
        </p:nvGraphicFramePr>
        <p:xfrm>
          <a:off x="2362200" y="1524025"/>
          <a:ext cx="6248300" cy="1871827"/>
        </p:xfrm>
        <a:graphic>
          <a:graphicData uri="http://schemas.openxmlformats.org/drawingml/2006/table">
            <a:tbl>
              <a:tblPr>
                <a:noFill/>
                <a:tableStyleId>{AB350F9B-FBE5-413B-AE61-EBED02B78223}</a:tableStyleId>
              </a:tblPr>
              <a:tblGrid>
                <a:gridCol w="3138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9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875">
                <a:tc>
                  <a:txBody>
                    <a:bodyPr/>
                    <a:lstStyle/>
                    <a:p>
                      <a:pPr marL="190500" marR="190500" lvl="0" indent="-19050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а) уксусная кислота и карбонат натрия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1. формиат натрия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б) муравьиная кислота и гидроксид натрия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2. формиат меди (II)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в) муравьиная кислота и гидроксид меди (II) (при нагревании)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3. ацетат натрия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Google Shape;278;p12">
            <a:extLst>
              <a:ext uri="{FF2B5EF4-FFF2-40B4-BE49-F238E27FC236}">
                <a16:creationId xmlns:a16="http://schemas.microsoft.com/office/drawing/2014/main" id="{5666E563-83A1-B43F-EDC8-0180B856E98B}"/>
              </a:ext>
            </a:extLst>
          </p:cNvPr>
          <p:cNvSpPr/>
          <p:nvPr/>
        </p:nvSpPr>
        <p:spPr>
          <a:xfrm>
            <a:off x="1290638" y="462437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</p:childTnLst>
        </p:cTn>
      </p:par>
    </p:tnLst>
    <p:bldLst>
      <p:bldP spid="277" grpId="0" animBg="1"/>
      <p:bldP spid="278" grpId="0" animBg="1"/>
      <p:bldP spid="279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55904" y="2156785"/>
            <a:ext cx="1630975" cy="1533866"/>
          </a:xfrm>
          <a:prstGeom prst="rect">
            <a:avLst/>
          </a:prstGeom>
        </p:spPr>
      </p:pic>
      <p:sp>
        <p:nvSpPr>
          <p:cNvPr id="206" name="Google Shape;206;p7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344700" cy="25839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2500" b="1" dirty="0"/>
              <a:t>С какими из веществ, формулы которых: </a:t>
            </a:r>
            <a:endParaRPr sz="2500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en-US" sz="2500" b="1" dirty="0"/>
              <a:t>1</a:t>
            </a:r>
            <a:r>
              <a:rPr lang="ru-RU" sz="2500" b="1" dirty="0"/>
              <a:t>) </a:t>
            </a:r>
            <a:r>
              <a:rPr lang="ru-RU" sz="2500" b="1" dirty="0" err="1"/>
              <a:t>Cu</a:t>
            </a:r>
            <a:r>
              <a:rPr lang="ru-RU" sz="2500" b="1" dirty="0"/>
              <a:t>, </a:t>
            </a:r>
            <a:r>
              <a:rPr lang="en-US" sz="2500" b="1" dirty="0"/>
              <a:t>2</a:t>
            </a:r>
            <a:r>
              <a:rPr lang="ru-RU" sz="2500" b="1" dirty="0"/>
              <a:t>) </a:t>
            </a:r>
            <a:r>
              <a:rPr lang="ru-RU" sz="2500" b="1" dirty="0" err="1"/>
              <a:t>FeO</a:t>
            </a:r>
            <a:r>
              <a:rPr lang="ru-RU" sz="2500" b="1" dirty="0"/>
              <a:t>, </a:t>
            </a:r>
            <a:r>
              <a:rPr lang="en-US" sz="2500" b="1" dirty="0"/>
              <a:t>3</a:t>
            </a:r>
            <a:r>
              <a:rPr lang="ru-RU" sz="2500" b="1" dirty="0"/>
              <a:t>) SO</a:t>
            </a:r>
            <a:r>
              <a:rPr lang="ru-RU" sz="2500" b="1" baseline="-25000" dirty="0"/>
              <a:t>2</a:t>
            </a:r>
            <a:r>
              <a:rPr lang="ru-RU" sz="2500" b="1" dirty="0"/>
              <a:t>, </a:t>
            </a:r>
            <a:r>
              <a:rPr lang="en-US" sz="2500" b="1" dirty="0"/>
              <a:t>4</a:t>
            </a:r>
            <a:r>
              <a:rPr lang="ru-RU" sz="2500" b="1" dirty="0"/>
              <a:t>) </a:t>
            </a:r>
            <a:r>
              <a:rPr lang="ru-RU" sz="2500" b="1" dirty="0" err="1"/>
              <a:t>Cu</a:t>
            </a:r>
            <a:r>
              <a:rPr lang="ru-RU" sz="2500" b="1" dirty="0"/>
              <a:t>(OH)</a:t>
            </a:r>
            <a:r>
              <a:rPr lang="ru-RU" sz="2500" b="1" baseline="-25000" dirty="0"/>
              <a:t>2</a:t>
            </a:r>
            <a:r>
              <a:rPr lang="ru-RU" sz="2500" b="1" dirty="0"/>
              <a:t>, </a:t>
            </a:r>
            <a:r>
              <a:rPr lang="en-US" sz="2500" b="1" dirty="0"/>
              <a:t>5</a:t>
            </a:r>
            <a:r>
              <a:rPr lang="ru-RU" sz="2500" b="1" dirty="0"/>
              <a:t>) BaCl</a:t>
            </a:r>
            <a:r>
              <a:rPr lang="ru-RU" sz="2500" b="1" baseline="-25000" dirty="0"/>
              <a:t>2</a:t>
            </a:r>
            <a:r>
              <a:rPr lang="ru-RU" sz="2500" b="1" dirty="0"/>
              <a:t>,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2500" b="1" dirty="0"/>
              <a:t>будет взаимодействовать разбавленная серная кислота?</a:t>
            </a:r>
            <a:endParaRPr lang="ru-RU" sz="2500" dirty="0"/>
          </a:p>
        </p:txBody>
      </p:sp>
      <p:sp>
        <p:nvSpPr>
          <p:cNvPr id="207" name="Google Shape;207;p7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8" name="Google Shape;208;p7"/>
          <p:cNvSpPr/>
          <p:nvPr/>
        </p:nvSpPr>
        <p:spPr>
          <a:xfrm>
            <a:off x="1290638" y="4475638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245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9" name="Google Shape;209;p7"/>
          <p:cNvSpPr/>
          <p:nvPr/>
        </p:nvSpPr>
        <p:spPr>
          <a:xfrm>
            <a:off x="1290625" y="369065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235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0" name="Google Shape;210;p7"/>
          <p:cNvSpPr/>
          <p:nvPr/>
        </p:nvSpPr>
        <p:spPr>
          <a:xfrm>
            <a:off x="1279080" y="5294889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124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1" name="Google Shape;211;p7">
            <a:hlinkClick r:id="rId5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" name="Google Shape;213;p7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" name="Google Shape;145;p4" descr="C:\Users\Александр\Desktop\Pixabay\icon-1714990_960_720.jpg">
            <a:hlinkClick r:id="rId6" action="ppaction://hlinksldjump"/>
            <a:extLst>
              <a:ext uri="{FF2B5EF4-FFF2-40B4-BE49-F238E27FC236}">
                <a16:creationId xmlns:a16="http://schemas.microsoft.com/office/drawing/2014/main" id="{C30318C2-1799-EAC1-42A3-6007FB11A443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55904" y="791602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50;p10" descr="C:\Users\Александр\Desktop\Pixabay\smile-3173976_960_720.png">
            <a:extLst>
              <a:ext uri="{FF2B5EF4-FFF2-40B4-BE49-F238E27FC236}">
                <a16:creationId xmlns:a16="http://schemas.microsoft.com/office/drawing/2014/main" id="{44C353D1-3F1A-BA6E-90D7-BF2F5FF08A03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8496" y="389516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08;p7">
            <a:extLst>
              <a:ext uri="{FF2B5EF4-FFF2-40B4-BE49-F238E27FC236}">
                <a16:creationId xmlns:a16="http://schemas.microsoft.com/office/drawing/2014/main" id="{1D8C26BD-DE2A-E5C6-EC2A-B32504204F13}"/>
              </a:ext>
            </a:extLst>
          </p:cNvPr>
          <p:cNvSpPr/>
          <p:nvPr/>
        </p:nvSpPr>
        <p:spPr>
          <a:xfrm>
            <a:off x="1290625" y="455042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245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</p:childTnLst>
        </p:cTn>
      </p:par>
    </p:tnLst>
    <p:bldLst>
      <p:bldP spid="208" grpId="0" animBg="1"/>
      <p:bldP spid="209" grpId="0" animBg="1"/>
      <p:bldP spid="210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13" descr="C:\Users\Александр\Desktop\Pixabay\icon-1714990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3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72200" cy="28935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3800" b="1"/>
              <a:t>Выберите пару веществ, при взаимодействии которых образуется кислота</a:t>
            </a:r>
            <a:endParaRPr sz="3800"/>
          </a:p>
        </p:txBody>
      </p:sp>
      <p:sp>
        <p:nvSpPr>
          <p:cNvPr id="289" name="Google Shape;289;p13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0" name="Google Shape;290;p13">
            <a:hlinkClick r:id="rId5" action="ppaction://hlinksldjump"/>
          </p:cNvPr>
          <p:cNvSpPr/>
          <p:nvPr/>
        </p:nvSpPr>
        <p:spPr>
          <a:xfrm>
            <a:off x="1243000" y="39243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сернистый газ и вода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1" name="Google Shape;291;p13"/>
          <p:cNvSpPr/>
          <p:nvPr/>
        </p:nvSpPr>
        <p:spPr>
          <a:xfrm>
            <a:off x="1266825" y="465772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натрий и вода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2" name="Google Shape;292;p13"/>
          <p:cNvSpPr/>
          <p:nvPr/>
        </p:nvSpPr>
        <p:spPr>
          <a:xfrm>
            <a:off x="1266825" y="535067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оксид меди (II) и вода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3" name="Google Shape;293;p13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4" name="Google Shape;294;p13"/>
          <p:cNvSpPr txBox="1"/>
          <p:nvPr/>
        </p:nvSpPr>
        <p:spPr>
          <a:xfrm>
            <a:off x="1321700" y="1271800"/>
            <a:ext cx="419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5" name="Google Shape;295;p13"/>
          <p:cNvSpPr txBox="1"/>
          <p:nvPr/>
        </p:nvSpPr>
        <p:spPr>
          <a:xfrm>
            <a:off x="1072900" y="1129900"/>
            <a:ext cx="9144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D2D208"/>
                </a:solidFill>
                <a:highlight>
                  <a:srgbClr val="AF2B00"/>
                </a:highlight>
                <a:latin typeface="Verdana"/>
                <a:ea typeface="Verdana"/>
                <a:cs typeface="Verdana"/>
                <a:sym typeface="Verdana"/>
              </a:rPr>
              <a:t>10</a:t>
            </a:r>
            <a:endParaRPr sz="4000" b="1" dirty="0">
              <a:solidFill>
                <a:srgbClr val="D2D208"/>
              </a:solidFill>
              <a:highlight>
                <a:srgbClr val="AF2B00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6" name="Google Shape;296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81825" y="838712"/>
            <a:ext cx="1171575" cy="143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50;p10" descr="C:\Users\Александр\Desktop\Pixabay\smile-3173976_960_720.png">
            <a:extLst>
              <a:ext uri="{FF2B5EF4-FFF2-40B4-BE49-F238E27FC236}">
                <a16:creationId xmlns:a16="http://schemas.microsoft.com/office/drawing/2014/main" id="{AB690FCE-0788-B8CB-AE3B-EF81C0AEE88E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90632" y="3810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90;p13">
            <a:hlinkClick r:id="rId5" action="ppaction://hlinksldjump"/>
            <a:extLst>
              <a:ext uri="{FF2B5EF4-FFF2-40B4-BE49-F238E27FC236}">
                <a16:creationId xmlns:a16="http://schemas.microsoft.com/office/drawing/2014/main" id="{2A8F6F66-FC86-E0F7-7603-E6DB007FA833}"/>
              </a:ext>
            </a:extLst>
          </p:cNvPr>
          <p:cNvSpPr/>
          <p:nvPr/>
        </p:nvSpPr>
        <p:spPr>
          <a:xfrm>
            <a:off x="1266825" y="3983825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сернистый газ и вода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"/>
                  </p:tgtEl>
                </p:cond>
              </p:nextCondLst>
            </p:seq>
          </p:childTnLst>
        </p:cTn>
      </p:par>
    </p:tnLst>
    <p:bldLst>
      <p:bldP spid="290" grpId="0" animBg="1"/>
      <p:bldP spid="291" grpId="0" animBg="1"/>
      <p:bldP spid="29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"/>
          <p:cNvSpPr txBox="1">
            <a:spLocks noGrp="1"/>
          </p:cNvSpPr>
          <p:nvPr>
            <p:ph type="body" idx="1"/>
          </p:nvPr>
        </p:nvSpPr>
        <p:spPr>
          <a:xfrm>
            <a:off x="714348" y="1643050"/>
            <a:ext cx="7858180" cy="5214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ru-RU" sz="1800"/>
              <a:t>Универсальный интерактивный шаблон для создания тренажёра (предмет любой):</a:t>
            </a:r>
            <a:endParaRPr/>
          </a:p>
          <a:p>
            <a:pPr marL="44999" lvl="0" indent="-1143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</a:pPr>
            <a:r>
              <a:rPr lang="ru-RU" sz="1800"/>
              <a:t> </a:t>
            </a:r>
            <a:r>
              <a:rPr lang="ru-RU" sz="1400" u="sng">
                <a:solidFill>
                  <a:schemeClr val="hlink"/>
                </a:solidFill>
                <a:hlinkClick r:id="rId3"/>
              </a:rPr>
              <a:t>https://xn--j1ahfl.xn--p1ai/library/universalnij_interaktivnij_shablon_dlya_sozdaniya_tr_161523.html</a:t>
            </a:r>
            <a:r>
              <a:rPr lang="ru-RU" sz="1400"/>
              <a:t> </a:t>
            </a:r>
            <a:endParaRPr sz="140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/>
              <a:t>Материал для правил: электронный учебник "Химия" // Онлайн-школа Фоксфорд</a:t>
            </a:r>
            <a:endParaRPr sz="1800"/>
          </a:p>
          <a:p>
            <a:pPr marL="44999" lvl="0" indent="-571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Char char="■"/>
            </a:pPr>
            <a:r>
              <a:rPr lang="ru-RU" sz="1800"/>
              <a:t> </a:t>
            </a:r>
            <a:r>
              <a:rPr lang="ru-RU" sz="1400" u="sng">
                <a:solidFill>
                  <a:schemeClr val="hlink"/>
                </a:solidFill>
                <a:hlinkClick r:id="rId4"/>
              </a:rPr>
              <a:t>https://foxford.ru/wiki/himiya/obschie-himicheskie-svoystva-kislot</a:t>
            </a:r>
            <a:r>
              <a:rPr lang="ru-RU" sz="1400"/>
              <a:t> </a:t>
            </a:r>
            <a:endParaRPr sz="140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endParaRPr sz="1700" b="1">
              <a:solidFill>
                <a:srgbClr val="FF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endParaRPr sz="1700" b="1">
              <a:solidFill>
                <a:srgbClr val="FF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/>
          </a:p>
        </p:txBody>
      </p:sp>
      <p:sp>
        <p:nvSpPr>
          <p:cNvPr id="316" name="Google Shape;316;p15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809612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st="23000" dir="540000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Интернет-ресурсы</a:t>
            </a:r>
            <a:endParaRPr b="1"/>
          </a:p>
        </p:txBody>
      </p:sp>
      <p:sp>
        <p:nvSpPr>
          <p:cNvPr id="317" name="Google Shape;317;p15"/>
          <p:cNvSpPr/>
          <p:nvPr/>
        </p:nvSpPr>
        <p:spPr>
          <a:xfrm>
            <a:off x="7786710" y="6000768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4"/>
          <p:cNvSpPr txBox="1">
            <a:spLocks noGrp="1"/>
          </p:cNvSpPr>
          <p:nvPr>
            <p:ph type="title"/>
          </p:nvPr>
        </p:nvSpPr>
        <p:spPr>
          <a:xfrm>
            <a:off x="762000" y="2133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240E"/>
              </a:buClr>
              <a:buSzPts val="5400"/>
              <a:buFont typeface="Verdana"/>
              <a:buNone/>
            </a:pPr>
            <a:r>
              <a:rPr lang="ru-RU" sz="5400" b="1" cap="none">
                <a:solidFill>
                  <a:srgbClr val="5E240E"/>
                </a:solidFill>
              </a:rPr>
              <a:t>ПОЗДРАВЛЯЕМ!</a:t>
            </a:r>
            <a:br>
              <a:rPr lang="ru-RU" sz="5400" b="1" cap="none">
                <a:solidFill>
                  <a:srgbClr val="5E240E"/>
                </a:solidFill>
              </a:rPr>
            </a:br>
            <a:br>
              <a:rPr lang="ru-RU" sz="5400" b="1" cap="none">
                <a:solidFill>
                  <a:srgbClr val="5E240E"/>
                </a:solidFill>
              </a:rPr>
            </a:br>
            <a:r>
              <a:rPr lang="ru-RU" sz="5400" b="1" cap="none">
                <a:solidFill>
                  <a:srgbClr val="5E240E"/>
                </a:solidFill>
              </a:rPr>
              <a:t>ТРЕНАЖЁР ПРОЙДЕН УСПЕШНО!</a:t>
            </a:r>
            <a:endParaRPr sz="5400" b="1" cap="none">
              <a:solidFill>
                <a:srgbClr val="5E240E"/>
              </a:solidFill>
            </a:endParaRPr>
          </a:p>
        </p:txBody>
      </p:sp>
      <p:pic>
        <p:nvPicPr>
          <p:cNvPr id="302" name="Google Shape;302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0" y="44196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00" y="29718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78627" y="790864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10200" y="57912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08318" y="30861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858000"/>
            <a:ext cx="1447800" cy="28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4" descr="C:\Users\Александр\Desktop\Pixabay\balloons-1767513_960_72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24800" y="7848600"/>
            <a:ext cx="1447800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4">
            <a:hlinkClick r:id="rId4" action="ppaction://hlinksldjump"/>
          </p:cNvPr>
          <p:cNvSpPr/>
          <p:nvPr/>
        </p:nvSpPr>
        <p:spPr>
          <a:xfrm>
            <a:off x="77724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45000" y="48750"/>
                </a:lnTo>
                <a:lnTo>
                  <a:pt x="52500" y="48750"/>
                </a:lnTo>
                <a:lnTo>
                  <a:pt x="52500" y="88125"/>
                </a:lnTo>
                <a:lnTo>
                  <a:pt x="45000" y="88125"/>
                </a:lnTo>
                <a:lnTo>
                  <a:pt x="45000" y="93750"/>
                </a:lnTo>
                <a:lnTo>
                  <a:pt x="75000" y="93750"/>
                </a:lnTo>
                <a:lnTo>
                  <a:pt x="75000" y="88125"/>
                </a:lnTo>
                <a:lnTo>
                  <a:pt x="67500" y="88125"/>
                </a:lnTo>
                <a:lnTo>
                  <a:pt x="67500" y="43125"/>
                </a:lnTo>
                <a:close/>
              </a:path>
              <a:path w="120000" h="120000" fill="lighten" extrusionOk="0"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60000" y="15000"/>
                </a:lnTo>
                <a:cubicBezTo>
                  <a:pt x="82091" y="15000"/>
                  <a:pt x="100000" y="35147"/>
                  <a:pt x="100000" y="60000"/>
                </a:cubicBezTo>
                <a:cubicBezTo>
                  <a:pt x="100000" y="84853"/>
                  <a:pt x="82091" y="105000"/>
                  <a:pt x="60000" y="105000"/>
                </a:cubicBezTo>
                <a:cubicBezTo>
                  <a:pt x="37909" y="105000"/>
                  <a:pt x="20000" y="84853"/>
                  <a:pt x="20000" y="60000"/>
                </a:cubicBezTo>
                <a:cubicBezTo>
                  <a:pt x="20000" y="35147"/>
                  <a:pt x="37909" y="15000"/>
                  <a:pt x="60000" y="15000"/>
                </a:cubicBezTo>
                <a:close/>
                <a:moveTo>
                  <a:pt x="60000" y="17813"/>
                </a:moveTo>
                <a:cubicBezTo>
                  <a:pt x="64142" y="17813"/>
                  <a:pt x="67500" y="21590"/>
                  <a:pt x="67500" y="26250"/>
                </a:cubicBezTo>
                <a:cubicBezTo>
                  <a:pt x="67500" y="30910"/>
                  <a:pt x="64142" y="34688"/>
                  <a:pt x="60000" y="34688"/>
                </a:cubicBezTo>
                <a:cubicBezTo>
                  <a:pt x="55858" y="34688"/>
                  <a:pt x="52500" y="30910"/>
                  <a:pt x="52500" y="26250"/>
                </a:cubicBezTo>
                <a:cubicBezTo>
                  <a:pt x="52500" y="21590"/>
                  <a:pt x="55858" y="17813"/>
                  <a:pt x="60000" y="17813"/>
                </a:cubicBezTo>
                <a:moveTo>
                  <a:pt x="45000" y="43125"/>
                </a:moveTo>
                <a:lnTo>
                  <a:pt x="67500" y="43125"/>
                </a:lnTo>
                <a:lnTo>
                  <a:pt x="67500" y="88125"/>
                </a:lnTo>
                <a:lnTo>
                  <a:pt x="75000" y="88125"/>
                </a:lnTo>
                <a:lnTo>
                  <a:pt x="75000" y="93750"/>
                </a:lnTo>
                <a:lnTo>
                  <a:pt x="45000" y="93750"/>
                </a:lnTo>
                <a:lnTo>
                  <a:pt x="45000" y="88125"/>
                </a:lnTo>
                <a:lnTo>
                  <a:pt x="52500" y="88125"/>
                </a:lnTo>
                <a:lnTo>
                  <a:pt x="52500" y="48750"/>
                </a:lnTo>
                <a:lnTo>
                  <a:pt x="45000" y="4875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Google Shape;146;p4">
            <a:extLst>
              <a:ext uri="{FF2B5EF4-FFF2-40B4-BE49-F238E27FC236}">
                <a16:creationId xmlns:a16="http://schemas.microsoft.com/office/drawing/2014/main" id="{D0E8A5B7-81FA-0043-512C-68C3D53E7324}"/>
              </a:ext>
            </a:extLst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autoRev="1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2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6" dur="2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6"/>
          <p:cNvSpPr txBox="1">
            <a:spLocks noGrp="1"/>
          </p:cNvSpPr>
          <p:nvPr>
            <p:ph type="body" idx="1"/>
          </p:nvPr>
        </p:nvSpPr>
        <p:spPr>
          <a:xfrm>
            <a:off x="762000" y="2093352"/>
            <a:ext cx="7772400" cy="40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72" b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Кислоты - </a:t>
            </a:r>
            <a:r>
              <a:rPr lang="ru-RU" sz="2172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слож</a:t>
            </a: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ные вещества, молекулы которых состоят из атомов водорода и кислотного остатка. (с точки зрения атомно-молекулярного учения)</a:t>
            </a:r>
            <a:endParaRPr sz="2172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172" b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Кислоты</a:t>
            </a: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- это соединения, образующие при диссоциации в водном растворе из положительных ионов Н</a:t>
            </a:r>
            <a:r>
              <a:rPr lang="ru-RU" sz="2172" baseline="300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только ионы водорода (с точки зрения теории электролитической диссоциации). В водных растворах кислоты диссоциируют с образованием катионов водорода Н</a:t>
            </a:r>
            <a:r>
              <a:rPr lang="ru-RU" sz="2172" baseline="3000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вследствие чего изменяют окраску индикаторов (лакмус окрашивается кислотами в красный цвет):</a:t>
            </a:r>
            <a:endParaRPr sz="2172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72" b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Кислоты</a:t>
            </a:r>
            <a:r>
              <a:rPr lang="ru-RU" sz="2172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- это вещества или ионы, которые отдают (донируют) протоны, т.е. являются донорами катионов водорода.</a:t>
            </a:r>
            <a:endParaRPr/>
          </a:p>
        </p:txBody>
      </p:sp>
      <p:sp>
        <p:nvSpPr>
          <p:cNvPr id="323" name="Google Shape;323;p16">
            <a:hlinkClick r:id="rId3" action="ppaction://hlinksldjump"/>
          </p:cNvPr>
          <p:cNvSpPr/>
          <p:nvPr/>
        </p:nvSpPr>
        <p:spPr>
          <a:xfrm>
            <a:off x="7786710" y="5929330"/>
            <a:ext cx="714380" cy="64294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4" name="Google Shape;324;p16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st="23000" dir="540000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  <p:transition advClick="0"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286986b8e7_0_1"/>
          <p:cNvSpPr txBox="1">
            <a:spLocks noGrp="1"/>
          </p:cNvSpPr>
          <p:nvPr>
            <p:ph type="body" idx="1"/>
          </p:nvPr>
        </p:nvSpPr>
        <p:spPr>
          <a:xfrm>
            <a:off x="762000" y="1540575"/>
            <a:ext cx="7772400" cy="45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ru-RU" sz="140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Кислоты можно классифицировать следующим образом:</a:t>
            </a:r>
            <a:endParaRPr sz="1400" b="1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основности: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одноосновные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др.); многоосновные: двухосновные (сероводородная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др.), трёхосновные (ортофосфорная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 и т. д. Основность кислоты определяется количеством атомов водорода, способных отщепляться от молекулы кислоты в виде ионов водорода при диссоциации и замещаться на атомы металлов.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наличию или отсутствию атомов кислорода в молекуле кислоты: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бескислородные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фтороводородная HF,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иодоводородная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HI,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 и др.) и кислородсодержащие (азотистая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сернистая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растворимости в воде: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растворимые (азотная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бромоводородная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HBr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и др.) и нерастворимые (кремниевая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степени диссоциации в водных растворах: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сильные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бромоводородная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HBr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иодоводородная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HI,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хлорноватая HClO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хлорная HClO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 и слабые (фтороводородная HF,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азотистая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синильная HCN, органические кислоты и др.).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летучести: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летучие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уксусная CH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COOH и др.) и нелетучие (серная , кремниевая 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устойчивости: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устойчивые (серная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 и неустойчивые (угольная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сернистая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др.).</a:t>
            </a:r>
            <a:endParaRPr sz="2960" dirty="0"/>
          </a:p>
        </p:txBody>
      </p:sp>
      <p:sp>
        <p:nvSpPr>
          <p:cNvPr id="330" name="Google Shape;330;g2286986b8e7_0_1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1" name="Google Shape;331;g2286986b8e7_0_1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011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286986b8e7_0_1"/>
          <p:cNvSpPr txBox="1">
            <a:spLocks noGrp="1"/>
          </p:cNvSpPr>
          <p:nvPr>
            <p:ph type="body" idx="1"/>
          </p:nvPr>
        </p:nvSpPr>
        <p:spPr>
          <a:xfrm>
            <a:off x="762000" y="1540575"/>
            <a:ext cx="7772400" cy="45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ru-RU" sz="14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Кислоты можно классифицировать следующим образом:</a:t>
            </a:r>
            <a:endParaRPr sz="14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основности: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одноосновные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др.); многоосновные: двухосновные (сероводородная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др.), трёхосновные (ортофосфорная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 и т. д. Основность кислоты определяется количеством атомов водорода, способных отщепляться от молекулы кислоты в виде ионов водорода при диссоциации и замещаться на атомы металлов.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наличию или отсутствию атомов кислорода в молекуле кислоты: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бескислородные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фтороводородная HF,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иодоводородная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HI,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 и др.) и кислородсодержащие (азотистая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сернистая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растворимости в воде: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растворимые (азотная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бромоводородная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HBr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и др.) и нерастворимые (кремниевая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степени диссоциации в водных растворах: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сильные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бромоводородная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HBr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иодоводородная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HI, азотная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хлорноватая HClO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хлорная HClO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 и слабые (фтороводородная HF,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азотистая HNO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синильная HCN, органические кислоты и др.).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летучести: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летучие (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сероводородная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S, уксусная CH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COOH и др.) и нелетучие (серная , кремниевая ).</a:t>
            </a:r>
            <a:endParaRPr sz="111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180975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10"/>
              <a:buNone/>
            </a:pPr>
            <a:r>
              <a:rPr lang="ru-RU" sz="111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устойчивости: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устойчивые (серная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хлороводородная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111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HCl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 и неустойчивые (угольная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кремниевая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сернистая H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SO</a:t>
            </a:r>
            <a:r>
              <a:rPr lang="ru-RU" sz="1110" baseline="-250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ru-RU" sz="111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и др.).</a:t>
            </a:r>
            <a:endParaRPr sz="2960" dirty="0"/>
          </a:p>
        </p:txBody>
      </p:sp>
      <p:sp>
        <p:nvSpPr>
          <p:cNvPr id="330" name="Google Shape;330;g2286986b8e7_0_1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1" name="Google Shape;331;g2286986b8e7_0_1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011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  <p:extLst>
      <p:ext uri="{BB962C8B-B14F-4D97-AF65-F5344CB8AC3E}">
        <p14:creationId xmlns:p14="http://schemas.microsoft.com/office/powerpoint/2010/main" val="1242594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st="23000" dir="540000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60"/>
              <a:buFont typeface="Verdana"/>
              <a:buNone/>
            </a:pPr>
            <a:r>
              <a:rPr lang="ru-RU" sz="3459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Тема: Кислоты органические и неорганические</a:t>
            </a:r>
            <a:endParaRPr sz="3459" b="1"/>
          </a:p>
        </p:txBody>
      </p:sp>
      <p:sp>
        <p:nvSpPr>
          <p:cNvPr id="111" name="Google Shape;111;p2"/>
          <p:cNvSpPr txBox="1">
            <a:spLocks noGrp="1"/>
          </p:cNvSpPr>
          <p:nvPr>
            <p:ph type="body" idx="1"/>
          </p:nvPr>
        </p:nvSpPr>
        <p:spPr>
          <a:xfrm>
            <a:off x="762000" y="2133601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b="1"/>
              <a:t>Цель</a:t>
            </a:r>
            <a:r>
              <a:rPr lang="ru-RU"/>
              <a:t>: закрепить знания о кислотах</a:t>
            </a:r>
            <a:endParaRPr/>
          </a:p>
        </p:txBody>
      </p:sp>
      <p:sp>
        <p:nvSpPr>
          <p:cNvPr id="112" name="Google Shape;112;p2"/>
          <p:cNvSpPr txBox="1"/>
          <p:nvPr/>
        </p:nvSpPr>
        <p:spPr>
          <a:xfrm>
            <a:off x="1126200" y="3581400"/>
            <a:ext cx="69588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Задачи</a:t>
            </a:r>
            <a:r>
              <a:rPr lang="ru-RU"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99999" marR="0" lvl="0" indent="-570283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231"/>
              <a:buFont typeface="Noto Sans Symbols"/>
              <a:buChar char="❑"/>
            </a:pPr>
            <a:r>
              <a:rPr lang="ru-RU" sz="223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систематизировать и обобщить знания о номенклатуре, классификации и свойствах, способах получения неорганических и органических кислот</a:t>
            </a:r>
            <a:endParaRPr sz="223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3" name="Google Shape;113;p2">
            <a:hlinkClick r:id="" action="ppaction://hlinkshowjump?jump=nextslide"/>
          </p:cNvPr>
          <p:cNvSpPr/>
          <p:nvPr/>
        </p:nvSpPr>
        <p:spPr>
          <a:xfrm>
            <a:off x="77724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darken" extrusionOk="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none" extrusionOk="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286986b8e7_0_43"/>
          <p:cNvSpPr txBox="1">
            <a:spLocks noGrp="1"/>
          </p:cNvSpPr>
          <p:nvPr>
            <p:ph type="body" idx="1"/>
          </p:nvPr>
        </p:nvSpPr>
        <p:spPr>
          <a:xfrm>
            <a:off x="762000" y="2013527"/>
            <a:ext cx="7772400" cy="4112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b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Общие химические свойства кислот </a:t>
            </a: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обусловлены наличием </a:t>
            </a:r>
            <a:r>
              <a:rPr lang="ru-RU" sz="1700" i="1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катиона водорода </a:t>
            </a: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 их составе.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u="sng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 общим свойствам кислот относятся:</a:t>
            </a: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изменение окраски индикаторов;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взаимодействие с металлами, стоящими в электрохимическом ряду напряжений до водорода, с выделением водорода;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взаимодействие с основными и амфотерными оксидами, основаниями и амфотерными гидроксидами;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взаимодействие с солями, если в результате реакции образуются осадок, газ или </a:t>
            </a:r>
            <a:r>
              <a:rPr lang="ru-RU" sz="1700" dirty="0" err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малодиссоциирующее</a:t>
            </a: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соединение. </a:t>
            </a:r>
            <a:endParaRPr sz="1700" dirty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89999" lvl="0" indent="381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70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Специфические свойства кислот обусловлены особенностями анионов кислотного остатка. </a:t>
            </a:r>
            <a:endParaRPr sz="3700" dirty="0"/>
          </a:p>
        </p:txBody>
      </p:sp>
      <p:sp>
        <p:nvSpPr>
          <p:cNvPr id="337" name="Google Shape;337;g2286986b8e7_0_43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8" name="Google Shape;338;g2286986b8e7_0_43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286986b8e7_0_8"/>
          <p:cNvSpPr txBox="1">
            <a:spLocks noGrp="1"/>
          </p:cNvSpPr>
          <p:nvPr>
            <p:ph type="body" idx="1"/>
          </p:nvPr>
        </p:nvSpPr>
        <p:spPr>
          <a:xfrm>
            <a:off x="647700" y="1543248"/>
            <a:ext cx="7772400" cy="41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 sz="1200" b="1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Концентрированная серная кислота и азотная кислота любой концентрации реагируют с металлами по-особому, без выделения водорода.</a:t>
            </a:r>
            <a:endParaRPr sz="1200" b="1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12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g2286986b8e7_0_8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46" name="Google Shape;346;g2286986b8e7_0_8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503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  <p:pic>
        <p:nvPicPr>
          <p:cNvPr id="347" name="Google Shape;347;g2286986b8e7_0_8"/>
          <p:cNvPicPr preferRelativeResize="0"/>
          <p:nvPr/>
        </p:nvPicPr>
        <p:blipFill rotWithShape="1">
          <a:blip r:embed="rId4">
            <a:alphaModFix/>
          </a:blip>
          <a:srcRect t="2572"/>
          <a:stretch/>
        </p:blipFill>
        <p:spPr>
          <a:xfrm>
            <a:off x="1345975" y="2002850"/>
            <a:ext cx="6723776" cy="378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286986b8e7_0_15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53" name="Google Shape;353;g2286986b8e7_0_15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5385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  <p:pic>
        <p:nvPicPr>
          <p:cNvPr id="354" name="Google Shape;354;g2286986b8e7_0_15"/>
          <p:cNvPicPr preferRelativeResize="0"/>
          <p:nvPr/>
        </p:nvPicPr>
        <p:blipFill rotWithShape="1">
          <a:blip r:embed="rId4">
            <a:alphaModFix/>
          </a:blip>
          <a:srcRect l="6041"/>
          <a:stretch/>
        </p:blipFill>
        <p:spPr>
          <a:xfrm>
            <a:off x="920055" y="1967200"/>
            <a:ext cx="7303894" cy="3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g2286986b8e7_0_15"/>
          <p:cNvSpPr txBox="1"/>
          <p:nvPr/>
        </p:nvSpPr>
        <p:spPr>
          <a:xfrm>
            <a:off x="823925" y="1323975"/>
            <a:ext cx="7560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>
                <a:solidFill>
                  <a:srgbClr val="333333"/>
                </a:solidFill>
                <a:highlight>
                  <a:srgbClr val="FFFFFF"/>
                </a:highlight>
              </a:rPr>
              <a:t>Концентрированная серная кислота и азотная кислота любой концентрации реагируют с металлами по-особому, без выделения водорода.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286986b8e7_0_22"/>
          <p:cNvSpPr txBox="1">
            <a:spLocks noGrp="1"/>
          </p:cNvSpPr>
          <p:nvPr>
            <p:ph type="body" idx="1"/>
          </p:nvPr>
        </p:nvSpPr>
        <p:spPr>
          <a:xfrm>
            <a:off x="762000" y="2033798"/>
            <a:ext cx="7772400" cy="40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/>
              <a:t>!!!!!! </a:t>
            </a:r>
            <a:r>
              <a:rPr lang="ru-RU" b="1"/>
              <a:t>Вспомните </a:t>
            </a:r>
            <a:r>
              <a:rPr lang="ru-RU"/>
              <a:t>!!!!!!</a:t>
            </a:r>
            <a:endParaRPr/>
          </a:p>
          <a:p>
            <a:pPr marL="457200" lvl="0" indent="-4318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Char char="❖"/>
            </a:pPr>
            <a:r>
              <a:rPr lang="ru-RU" i="1"/>
              <a:t>классификацию кислот;</a:t>
            </a:r>
            <a:endParaRPr i="1"/>
          </a:p>
          <a:p>
            <a:pPr marL="457200" lvl="0" indent="-4318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3200"/>
              <a:buChar char="❖"/>
            </a:pPr>
            <a:r>
              <a:rPr lang="ru-RU" i="1"/>
              <a:t>химические свойства кислот</a:t>
            </a:r>
            <a:r>
              <a:rPr lang="ru-RU"/>
              <a:t> (взаимодействие с металлами)</a:t>
            </a:r>
            <a:endParaRPr/>
          </a:p>
        </p:txBody>
      </p:sp>
      <p:sp>
        <p:nvSpPr>
          <p:cNvPr id="361" name="Google Shape;361;g2286986b8e7_0_22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2" name="Google Shape;362;g2286986b8e7_0_22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286986b8e7_0_76"/>
          <p:cNvSpPr txBox="1">
            <a:spLocks noGrp="1"/>
          </p:cNvSpPr>
          <p:nvPr>
            <p:ph type="body" idx="1"/>
          </p:nvPr>
        </p:nvSpPr>
        <p:spPr>
          <a:xfrm>
            <a:off x="762000" y="2033798"/>
            <a:ext cx="7772400" cy="40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3429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!!!!!! </a:t>
            </a:r>
            <a:r>
              <a:rPr lang="ru-RU" b="1"/>
              <a:t>Вспомните </a:t>
            </a:r>
            <a:r>
              <a:rPr lang="ru-RU"/>
              <a:t>!!!!!!</a:t>
            </a:r>
            <a:endParaRPr/>
          </a:p>
          <a:p>
            <a:pPr marL="457200" lvl="0" indent="-3708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❖"/>
            </a:pPr>
            <a:r>
              <a:rPr lang="ru-RU" i="1"/>
              <a:t>классификацию кислот;</a:t>
            </a:r>
            <a:endParaRPr i="1"/>
          </a:p>
          <a:p>
            <a:pPr marL="457200" lvl="0" indent="-3708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❖"/>
            </a:pPr>
            <a:r>
              <a:rPr lang="ru-RU" i="1"/>
              <a:t>общие химические свойства кислот</a:t>
            </a:r>
            <a:endParaRPr i="1"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взаимодействие с металлами, стоящими в электрохимическом ряду напряжений до водорода, с выделением водорода; 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взаимодействие с основными и амфотерными оксидами, основаниями и амфотерными гидроксидами; 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ru-RU"/>
              <a:t>взаимодействие с солями, если в результате реакции образуются осадок, газ или малодиссоциирующее соединение.</a:t>
            </a:r>
            <a:endParaRPr/>
          </a:p>
        </p:txBody>
      </p:sp>
      <p:sp>
        <p:nvSpPr>
          <p:cNvPr id="368" name="Google Shape;368;g2286986b8e7_0_76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69" name="Google Shape;369;g2286986b8e7_0_76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286986b8e7_0_36"/>
          <p:cNvSpPr txBox="1">
            <a:spLocks noGrp="1"/>
          </p:cNvSpPr>
          <p:nvPr>
            <p:ph type="body" idx="1"/>
          </p:nvPr>
        </p:nvSpPr>
        <p:spPr>
          <a:xfrm>
            <a:off x="762000" y="2005223"/>
            <a:ext cx="7772400" cy="412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/>
              <a:t>!!!!!! </a:t>
            </a:r>
            <a:r>
              <a:rPr lang="ru-RU" b="1"/>
              <a:t>Вспомните </a:t>
            </a:r>
            <a:r>
              <a:rPr lang="ru-RU"/>
              <a:t>!!!!!!</a:t>
            </a:r>
            <a:endParaRPr/>
          </a:p>
          <a:p>
            <a:pPr marL="457200" lvl="0" indent="-370840" algn="l" rtl="0">
              <a:spcBef>
                <a:spcPts val="1000"/>
              </a:spcBef>
              <a:spcAft>
                <a:spcPts val="0"/>
              </a:spcAft>
              <a:buSzPct val="100000"/>
              <a:buChar char="❖"/>
            </a:pPr>
            <a:r>
              <a:rPr lang="ru-RU" i="1"/>
              <a:t>номенклатуру солей карбоновых кислот;</a:t>
            </a:r>
            <a:endParaRPr i="1"/>
          </a:p>
          <a:p>
            <a:pPr marL="457200" lvl="0" indent="-370840" algn="l" rtl="0">
              <a:spcBef>
                <a:spcPts val="1000"/>
              </a:spcBef>
              <a:spcAft>
                <a:spcPts val="0"/>
              </a:spcAft>
              <a:buSzPct val="100000"/>
              <a:buChar char="❖"/>
            </a:pPr>
            <a:r>
              <a:rPr lang="ru-RU" i="1"/>
              <a:t>общие химические свойства кислот</a:t>
            </a:r>
            <a:endParaRPr i="1"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взаимодействие с металлами, стоящими в электрохимическом ряду напряжений до водорода, с выделением водорода; 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взаимодействие с основными и амфотерными оксидами, основаниями и амфотерными гидроксидами; 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ru-RU"/>
              <a:t>взаимодействие с солями, если в результате реакции образуются осадок, газ или малодиссоциирующее соединение.</a:t>
            </a:r>
            <a:endParaRPr/>
          </a:p>
        </p:txBody>
      </p:sp>
      <p:sp>
        <p:nvSpPr>
          <p:cNvPr id="375" name="Google Shape;375;g2286986b8e7_0_36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6" name="Google Shape;376;g2286986b8e7_0_36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2286986b8e7_0_29"/>
          <p:cNvSpPr txBox="1">
            <a:spLocks noGrp="1"/>
          </p:cNvSpPr>
          <p:nvPr>
            <p:ph type="body" idx="1"/>
          </p:nvPr>
        </p:nvSpPr>
        <p:spPr>
          <a:xfrm>
            <a:off x="762000" y="2029048"/>
            <a:ext cx="7772400" cy="40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382" name="Google Shape;382;g2286986b8e7_0_29">
            <a:hlinkClick r:id="rId3" action="ppaction://hlinksldjump"/>
          </p:cNvPr>
          <p:cNvSpPr/>
          <p:nvPr/>
        </p:nvSpPr>
        <p:spPr>
          <a:xfrm>
            <a:off x="7786710" y="5929330"/>
            <a:ext cx="714300" cy="6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darken" extrusionOk="0">
                <a:moveTo>
                  <a:pt x="100500" y="37500"/>
                </a:moveTo>
                <a:lnTo>
                  <a:pt x="80250" y="15000"/>
                </a:lnTo>
                <a:lnTo>
                  <a:pt x="60000" y="37500"/>
                </a:lnTo>
                <a:lnTo>
                  <a:pt x="70125" y="37500"/>
                </a:lnTo>
                <a:lnTo>
                  <a:pt x="70125" y="71250"/>
                </a:lnTo>
                <a:cubicBezTo>
                  <a:pt x="70125" y="77463"/>
                  <a:pt x="65592" y="82500"/>
                  <a:pt x="60000" y="82500"/>
                </a:cubicBezTo>
                <a:lnTo>
                  <a:pt x="49875" y="82500"/>
                </a:lnTo>
                <a:cubicBezTo>
                  <a:pt x="44283" y="82500"/>
                  <a:pt x="39750" y="77463"/>
                  <a:pt x="39750" y="71250"/>
                </a:cubicBezTo>
                <a:lnTo>
                  <a:pt x="39750" y="37500"/>
                </a:lnTo>
                <a:lnTo>
                  <a:pt x="19500" y="37500"/>
                </a:lnTo>
                <a:lnTo>
                  <a:pt x="19500" y="71250"/>
                </a:lnTo>
                <a:lnTo>
                  <a:pt x="19500" y="71250"/>
                </a:lnTo>
                <a:cubicBezTo>
                  <a:pt x="19500" y="89890"/>
                  <a:pt x="33099" y="105000"/>
                  <a:pt x="49875" y="105000"/>
                </a:cubicBezTo>
                <a:lnTo>
                  <a:pt x="60000" y="105000"/>
                </a:lnTo>
                <a:cubicBezTo>
                  <a:pt x="76776" y="105000"/>
                  <a:pt x="90375" y="89890"/>
                  <a:pt x="90375" y="71250"/>
                </a:cubicBezTo>
                <a:lnTo>
                  <a:pt x="90375" y="37500"/>
                </a:lnTo>
                <a:close/>
              </a:path>
              <a:path w="120000" h="120000" fill="none" extrusionOk="0">
                <a:moveTo>
                  <a:pt x="100500" y="37500"/>
                </a:moveTo>
                <a:lnTo>
                  <a:pt x="90375" y="37500"/>
                </a:lnTo>
                <a:lnTo>
                  <a:pt x="90375" y="71250"/>
                </a:lnTo>
                <a:lnTo>
                  <a:pt x="90375" y="71250"/>
                </a:lnTo>
                <a:cubicBezTo>
                  <a:pt x="90375" y="89890"/>
                  <a:pt x="76776" y="105000"/>
                  <a:pt x="60000" y="105000"/>
                </a:cubicBezTo>
                <a:lnTo>
                  <a:pt x="49875" y="105000"/>
                </a:lnTo>
                <a:cubicBezTo>
                  <a:pt x="33099" y="105000"/>
                  <a:pt x="19500" y="89890"/>
                  <a:pt x="19500" y="71250"/>
                </a:cubicBezTo>
                <a:lnTo>
                  <a:pt x="19500" y="37500"/>
                </a:lnTo>
                <a:lnTo>
                  <a:pt x="39750" y="37500"/>
                </a:lnTo>
                <a:lnTo>
                  <a:pt x="39750" y="71250"/>
                </a:lnTo>
                <a:cubicBezTo>
                  <a:pt x="39750" y="77463"/>
                  <a:pt x="44283" y="82500"/>
                  <a:pt x="49875" y="82500"/>
                </a:cubicBezTo>
                <a:lnTo>
                  <a:pt x="60000" y="82500"/>
                </a:lnTo>
                <a:cubicBezTo>
                  <a:pt x="65592" y="82500"/>
                  <a:pt x="70125" y="77463"/>
                  <a:pt x="70125" y="71250"/>
                </a:cubicBezTo>
                <a:lnTo>
                  <a:pt x="70125" y="37500"/>
                </a:lnTo>
                <a:lnTo>
                  <a:pt x="60000" y="37500"/>
                </a:lnTo>
                <a:lnTo>
                  <a:pt x="8025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83" name="Google Shape;383;g2286986b8e7_0_29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38" scaled="0"/>
          </a:gradFill>
          <a:ln>
            <a:noFill/>
          </a:ln>
          <a:effectLst>
            <a:outerShdw blurRad="40000" dist="23000" dir="5400000">
              <a:srgbClr val="000000">
                <a:alpha val="34510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b="1"/>
          </a:p>
        </p:txBody>
      </p:sp>
      <p:graphicFrame>
        <p:nvGraphicFramePr>
          <p:cNvPr id="384" name="Google Shape;384;g2286986b8e7_0_29"/>
          <p:cNvGraphicFramePr/>
          <p:nvPr/>
        </p:nvGraphicFramePr>
        <p:xfrm>
          <a:off x="952500" y="2857500"/>
          <a:ext cx="7239000" cy="2473770"/>
        </p:xfrm>
        <a:graphic>
          <a:graphicData uri="http://schemas.openxmlformats.org/drawingml/2006/table">
            <a:tbl>
              <a:tblPr>
                <a:noFill/>
                <a:tableStyleId>{AB350F9B-FBE5-413B-AE61-EBED02B78223}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 grid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300" b="1">
                          <a:solidFill>
                            <a:srgbClr val="404040"/>
                          </a:solidFill>
                        </a:rPr>
                        <a:t>Методы получения кислот</a:t>
                      </a:r>
                      <a:endParaRPr sz="2300" b="1">
                        <a:solidFill>
                          <a:srgbClr val="404040"/>
                        </a:solidFill>
                      </a:endParaRPr>
                    </a:p>
                  </a:txBody>
                  <a:tcPr marL="142875" marR="142875" marT="95250" marB="142875">
                    <a:lnL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300" b="1">
                          <a:solidFill>
                            <a:srgbClr val="404040"/>
                          </a:solidFill>
                        </a:rPr>
                        <a:t>Бескислородных</a:t>
                      </a:r>
                      <a:endParaRPr sz="2300" b="1">
                        <a:solidFill>
                          <a:srgbClr val="404040"/>
                        </a:solidFill>
                      </a:endParaRPr>
                    </a:p>
                  </a:txBody>
                  <a:tcPr marL="142875" marR="142875" marT="95250" marB="142875">
                    <a:lnL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300" b="1">
                          <a:solidFill>
                            <a:srgbClr val="404040"/>
                          </a:solidFill>
                        </a:rPr>
                        <a:t>Кислородсодержащих</a:t>
                      </a:r>
                      <a:endParaRPr sz="2300" b="1">
                        <a:solidFill>
                          <a:srgbClr val="404040"/>
                        </a:solidFill>
                      </a:endParaRPr>
                    </a:p>
                  </a:txBody>
                  <a:tcPr marL="142875" marR="142875" marT="95250" marB="142875">
                    <a:lnL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rgbClr val="404040"/>
                          </a:solidFill>
                          <a:highlight>
                            <a:srgbClr val="FFFFFF"/>
                          </a:highlight>
                        </a:rPr>
                        <a:t>Растворением в воде соответствующих водородных соединений </a:t>
                      </a:r>
                      <a:endParaRPr sz="2000">
                        <a:solidFill>
                          <a:srgbClr val="404040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142875" marR="142875" marT="95250" marB="142875">
                    <a:lnL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rgbClr val="404040"/>
                          </a:solidFill>
                          <a:highlight>
                            <a:srgbClr val="FFFFFF"/>
                          </a:highlight>
                        </a:rPr>
                        <a:t>1) взаимодействием кислотных оксидов с водой</a:t>
                      </a:r>
                      <a:endParaRPr sz="2000">
                        <a:solidFill>
                          <a:srgbClr val="404040"/>
                        </a:solidFill>
                        <a:highlight>
                          <a:srgbClr val="FFFFFF"/>
                        </a:highlight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>
                          <a:solidFill>
                            <a:srgbClr val="404040"/>
                          </a:solidFill>
                          <a:highlight>
                            <a:srgbClr val="FFFFFF"/>
                          </a:highlight>
                        </a:rPr>
                        <a:t>2) по реакции обмена</a:t>
                      </a:r>
                      <a:endParaRPr sz="2000">
                        <a:solidFill>
                          <a:srgbClr val="404040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142875" marR="142875" marT="95250" marB="142875">
                    <a:lnL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1143000"/>
          </a:xfrm>
          <a:prstGeom prst="rect">
            <a:avLst/>
          </a:prstGeom>
          <a:gradFill>
            <a:gsLst>
              <a:gs pos="0">
                <a:srgbClr val="AF2B00"/>
              </a:gs>
              <a:gs pos="80000">
                <a:srgbClr val="E73700"/>
              </a:gs>
              <a:gs pos="100000">
                <a:srgbClr val="ED3600"/>
              </a:gs>
            </a:gsLst>
            <a:lin ang="16200000" scaled="0"/>
          </a:gradFill>
          <a:ln>
            <a:noFill/>
          </a:ln>
          <a:effectLst>
            <a:outerShdw blurRad="40000" dist="23000" dir="540000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Инструкция участника</a:t>
            </a:r>
            <a:endParaRPr b="1"/>
          </a:p>
        </p:txBody>
      </p:sp>
      <p:sp>
        <p:nvSpPr>
          <p:cNvPr id="120" name="Google Shape;120;p3"/>
          <p:cNvSpPr txBox="1">
            <a:spLocks noGrp="1"/>
          </p:cNvSpPr>
          <p:nvPr>
            <p:ph type="body" idx="1"/>
          </p:nvPr>
        </p:nvSpPr>
        <p:spPr>
          <a:xfrm>
            <a:off x="762000" y="1981200"/>
            <a:ext cx="77724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ru-RU"/>
              <a:t>Текст</a:t>
            </a:r>
            <a:endParaRPr/>
          </a:p>
        </p:txBody>
      </p:sp>
      <p:sp>
        <p:nvSpPr>
          <p:cNvPr id="121" name="Google Shape;121;p3">
            <a:hlinkClick r:id="" action="ppaction://hlinkshowjump?jump=nextslide"/>
          </p:cNvPr>
          <p:cNvSpPr/>
          <p:nvPr/>
        </p:nvSpPr>
        <p:spPr>
          <a:xfrm>
            <a:off x="77724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darken" extrusionOk="0">
                <a:moveTo>
                  <a:pt x="100000" y="60000"/>
                </a:moveTo>
                <a:lnTo>
                  <a:pt x="20000" y="15000"/>
                </a:lnTo>
                <a:lnTo>
                  <a:pt x="20000" y="105000"/>
                </a:lnTo>
                <a:close/>
              </a:path>
              <a:path w="120000" h="120000" fill="none" extrusionOk="0">
                <a:moveTo>
                  <a:pt x="100000" y="60000"/>
                </a:moveTo>
                <a:lnTo>
                  <a:pt x="20000" y="105000"/>
                </a:lnTo>
                <a:lnTo>
                  <a:pt x="2000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2" name="Google Shape;122;p3"/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3" name="Google Shape;123;p3"/>
          <p:cNvSpPr/>
          <p:nvPr/>
        </p:nvSpPr>
        <p:spPr>
          <a:xfrm>
            <a:off x="857224" y="3429000"/>
            <a:ext cx="447652" cy="42386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4" name="Google Shape;124;p3"/>
          <p:cNvSpPr txBox="1"/>
          <p:nvPr/>
        </p:nvSpPr>
        <p:spPr>
          <a:xfrm>
            <a:off x="1285852" y="3357562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перейти к следующему слайду 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5" name="Google Shape;125;p3"/>
          <p:cNvSpPr/>
          <p:nvPr/>
        </p:nvSpPr>
        <p:spPr>
          <a:xfrm>
            <a:off x="857224" y="4572008"/>
            <a:ext cx="447652" cy="48102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8122"/>
                </a:moveTo>
                <a:lnTo>
                  <a:pt x="15000" y="60000"/>
                </a:lnTo>
                <a:lnTo>
                  <a:pt x="26250" y="60000"/>
                </a:lnTo>
                <a:lnTo>
                  <a:pt x="26250" y="101878"/>
                </a:lnTo>
                <a:lnTo>
                  <a:pt x="93750" y="101878"/>
                </a:lnTo>
                <a:lnTo>
                  <a:pt x="93750" y="60000"/>
                </a:lnTo>
                <a:lnTo>
                  <a:pt x="105000" y="60000"/>
                </a:lnTo>
                <a:lnTo>
                  <a:pt x="88125" y="44296"/>
                </a:ln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</a:path>
              <a:path w="120000" h="120000" fill="darkenLess" extrusionOk="0">
                <a:moveTo>
                  <a:pt x="88125" y="44296"/>
                </a:moveTo>
                <a:lnTo>
                  <a:pt x="88125" y="23357"/>
                </a:lnTo>
                <a:lnTo>
                  <a:pt x="76875" y="23357"/>
                </a:lnTo>
                <a:lnTo>
                  <a:pt x="76875" y="33826"/>
                </a:lnTo>
                <a:close/>
                <a:moveTo>
                  <a:pt x="26250" y="60000"/>
                </a:moveTo>
                <a:lnTo>
                  <a:pt x="26250" y="101878"/>
                </a:lnTo>
                <a:lnTo>
                  <a:pt x="54375" y="101878"/>
                </a:ln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  <a:lnTo>
                  <a:pt x="93750" y="101878"/>
                </a:lnTo>
                <a:lnTo>
                  <a:pt x="93750" y="60000"/>
                </a:lnTo>
                <a:close/>
              </a:path>
              <a:path w="120000" h="120000" fill="darken" extrusionOk="0">
                <a:moveTo>
                  <a:pt x="60000" y="18122"/>
                </a:moveTo>
                <a:lnTo>
                  <a:pt x="15000" y="60000"/>
                </a:lnTo>
                <a:lnTo>
                  <a:pt x="105000" y="60000"/>
                </a:lnTo>
                <a:close/>
                <a:moveTo>
                  <a:pt x="54375" y="80939"/>
                </a:moveTo>
                <a:lnTo>
                  <a:pt x="65625" y="80939"/>
                </a:lnTo>
                <a:lnTo>
                  <a:pt x="65625" y="101878"/>
                </a:lnTo>
                <a:lnTo>
                  <a:pt x="54375" y="101878"/>
                </a:lnTo>
                <a:close/>
              </a:path>
              <a:path w="120000" h="120000" fill="none" extrusionOk="0">
                <a:moveTo>
                  <a:pt x="60000" y="18122"/>
                </a:moveTo>
                <a:lnTo>
                  <a:pt x="76875" y="33826"/>
                </a:lnTo>
                <a:lnTo>
                  <a:pt x="76875" y="23357"/>
                </a:lnTo>
                <a:lnTo>
                  <a:pt x="88125" y="23357"/>
                </a:lnTo>
                <a:lnTo>
                  <a:pt x="88125" y="44296"/>
                </a:lnTo>
                <a:lnTo>
                  <a:pt x="105000" y="60000"/>
                </a:lnTo>
                <a:lnTo>
                  <a:pt x="93750" y="60000"/>
                </a:lnTo>
                <a:lnTo>
                  <a:pt x="93750" y="101878"/>
                </a:lnTo>
                <a:lnTo>
                  <a:pt x="26250" y="101878"/>
                </a:lnTo>
                <a:lnTo>
                  <a:pt x="26250" y="60000"/>
                </a:lnTo>
                <a:lnTo>
                  <a:pt x="15000" y="60000"/>
                </a:lnTo>
                <a:close/>
                <a:moveTo>
                  <a:pt x="76875" y="33826"/>
                </a:moveTo>
                <a:lnTo>
                  <a:pt x="88125" y="44296"/>
                </a:lnTo>
                <a:moveTo>
                  <a:pt x="93750" y="60000"/>
                </a:moveTo>
                <a:lnTo>
                  <a:pt x="26250" y="60000"/>
                </a:lnTo>
                <a:moveTo>
                  <a:pt x="54375" y="101878"/>
                </a:moveTo>
                <a:lnTo>
                  <a:pt x="54375" y="80939"/>
                </a:lnTo>
                <a:lnTo>
                  <a:pt x="65625" y="80939"/>
                </a:lnTo>
                <a:lnTo>
                  <a:pt x="65625" y="101878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6" name="Google Shape;126;p3"/>
          <p:cNvSpPr txBox="1"/>
          <p:nvPr/>
        </p:nvSpPr>
        <p:spPr>
          <a:xfrm>
            <a:off x="1285852" y="4500570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завершить показ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857224" y="4000504"/>
            <a:ext cx="447652" cy="45244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w="120000" h="120000" fill="darken" extrusionOk="0">
                <a:moveTo>
                  <a:pt x="105000" y="37738"/>
                </a:moveTo>
                <a:lnTo>
                  <a:pt x="82500" y="15477"/>
                </a:lnTo>
                <a:lnTo>
                  <a:pt x="60000" y="37738"/>
                </a:lnTo>
                <a:lnTo>
                  <a:pt x="71250" y="37738"/>
                </a:lnTo>
                <a:lnTo>
                  <a:pt x="71250" y="71131"/>
                </a:lnTo>
                <a:cubicBezTo>
                  <a:pt x="71250" y="77278"/>
                  <a:pt x="66213" y="82262"/>
                  <a:pt x="60000" y="82262"/>
                </a:cubicBezTo>
                <a:lnTo>
                  <a:pt x="48750" y="82262"/>
                </a:lnTo>
                <a:cubicBezTo>
                  <a:pt x="42537" y="82262"/>
                  <a:pt x="37500" y="77278"/>
                  <a:pt x="37500" y="71131"/>
                </a:cubicBezTo>
                <a:lnTo>
                  <a:pt x="37500" y="37738"/>
                </a:lnTo>
                <a:lnTo>
                  <a:pt x="15000" y="37738"/>
                </a:lnTo>
                <a:lnTo>
                  <a:pt x="15000" y="71131"/>
                </a:lnTo>
                <a:cubicBezTo>
                  <a:pt x="15000" y="89573"/>
                  <a:pt x="30110" y="104523"/>
                  <a:pt x="48750" y="104523"/>
                </a:cubicBezTo>
                <a:lnTo>
                  <a:pt x="60000" y="104523"/>
                </a:lnTo>
                <a:cubicBezTo>
                  <a:pt x="78640" y="104523"/>
                  <a:pt x="93750" y="89573"/>
                  <a:pt x="93750" y="71131"/>
                </a:cubicBezTo>
                <a:lnTo>
                  <a:pt x="93750" y="37738"/>
                </a:lnTo>
                <a:close/>
              </a:path>
              <a:path w="120000" h="120000" fill="none" extrusionOk="0">
                <a:moveTo>
                  <a:pt x="105000" y="37738"/>
                </a:moveTo>
                <a:lnTo>
                  <a:pt x="93750" y="37738"/>
                </a:lnTo>
                <a:lnTo>
                  <a:pt x="93750" y="71131"/>
                </a:lnTo>
                <a:lnTo>
                  <a:pt x="93750" y="71131"/>
                </a:lnTo>
                <a:cubicBezTo>
                  <a:pt x="93750" y="89573"/>
                  <a:pt x="78640" y="104523"/>
                  <a:pt x="60000" y="104523"/>
                </a:cubicBezTo>
                <a:lnTo>
                  <a:pt x="48750" y="104523"/>
                </a:lnTo>
                <a:cubicBezTo>
                  <a:pt x="30110" y="104523"/>
                  <a:pt x="15000" y="89573"/>
                  <a:pt x="15000" y="71131"/>
                </a:cubicBezTo>
                <a:lnTo>
                  <a:pt x="15000" y="37738"/>
                </a:lnTo>
                <a:lnTo>
                  <a:pt x="37500" y="37738"/>
                </a:lnTo>
                <a:lnTo>
                  <a:pt x="37500" y="71131"/>
                </a:lnTo>
                <a:cubicBezTo>
                  <a:pt x="37500" y="77278"/>
                  <a:pt x="42537" y="82262"/>
                  <a:pt x="48750" y="82262"/>
                </a:cubicBezTo>
                <a:lnTo>
                  <a:pt x="60000" y="82262"/>
                </a:lnTo>
                <a:cubicBezTo>
                  <a:pt x="66213" y="82262"/>
                  <a:pt x="71250" y="77278"/>
                  <a:pt x="71250" y="71131"/>
                </a:cubicBezTo>
                <a:lnTo>
                  <a:pt x="71250" y="37738"/>
                </a:lnTo>
                <a:lnTo>
                  <a:pt x="60000" y="37738"/>
                </a:lnTo>
                <a:lnTo>
                  <a:pt x="82500" y="15477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8" name="Google Shape;128;p3"/>
          <p:cNvSpPr txBox="1"/>
          <p:nvPr/>
        </p:nvSpPr>
        <p:spPr>
          <a:xfrm>
            <a:off x="1285852" y="3929066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вернуться к слайду с задани</a:t>
            </a:r>
            <a:r>
              <a:rPr lang="ru-RU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е</a:t>
            </a: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9" name="Google Shape;129;p3">
            <a:hlinkClick r:id="rId3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857224" y="5143512"/>
            <a:ext cx="1500198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0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1" name="Google Shape;131;p3"/>
          <p:cNvSpPr txBox="1"/>
          <p:nvPr/>
        </p:nvSpPr>
        <p:spPr>
          <a:xfrm>
            <a:off x="2286000" y="5072074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ru-RU"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посмотреть правило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"/>
          <p:cNvSpPr txBox="1">
            <a:spLocks noGrp="1"/>
          </p:cNvSpPr>
          <p:nvPr>
            <p:ph type="title"/>
          </p:nvPr>
        </p:nvSpPr>
        <p:spPr>
          <a:xfrm>
            <a:off x="762000" y="762000"/>
            <a:ext cx="7772400" cy="7620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</a:pPr>
            <a:r>
              <a:rPr lang="ru-RU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Выберите задание</a:t>
            </a:r>
            <a:endParaRPr b="1"/>
          </a:p>
        </p:txBody>
      </p:sp>
      <p:pic>
        <p:nvPicPr>
          <p:cNvPr id="137" name="Google Shape;137;p4" descr="C:\Users\Александр\Desktop\Pixabay\icon-1714982_960_720.jpg">
            <a:hlinkClick r:id="rId3" action="ppaction://hlinksldjump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275" y="1628775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4" descr="C:\Users\Александр\Desktop\Pixabay\icon-1714983_960_720.jpg">
            <a:hlinkClick r:id="rId5" action="ppaction://hlinksldjump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00425" y="1594100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4" descr="C:\Users\Александр\Desktop\Pixabay\icon-1714985_960_720.jpg">
            <a:hlinkClick r:id="rId7" action="ppaction://hlinksldjump"/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643575" y="1600200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4" descr="C:\Users\Александр\Desktop\Pixabay\icon-1714984_960_720.jpg">
            <a:hlinkClick r:id="rId9" action="ppaction://hlinksldjump"/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967525" y="3068487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4" descr="C:\Users\Александр\Desktop\Pixabay\icon-1714986_960_720.jpg">
            <a:hlinkClick r:id="rId11" action="ppaction://hlinksldjump"/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529150" y="3068487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4" descr="C:\Users\Александр\Desktop\Pixabay\icon-1714987_960_720.jpg">
            <a:hlinkClick r:id="rId13" action="ppaction://hlinksldjump"/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353675" y="3068487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4" descr="C:\Users\Александр\Desktop\Pixabay\icon-1714988_960_720.jpg">
            <a:hlinkClick r:id="rId15" action="ppaction://hlinksldjump"/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66725" y="4561800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4" descr="C:\Users\Александр\Desktop\Pixabay\icon-1714989_960_720.jpg">
            <a:hlinkClick r:id="rId17" action="ppaction://hlinksldjump"/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2619362" y="4604675"/>
            <a:ext cx="1536192" cy="153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4" descr="C:\Users\Александр\Desktop\Pixabay\icon-1714990_960_720.jpg">
            <a:hlinkClick r:id="rId9" action="ppaction://hlinksldjump"/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4867275" y="466245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4"/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47" name="Google Shape;147;p4"/>
          <p:cNvCxnSpPr/>
          <p:nvPr/>
        </p:nvCxnSpPr>
        <p:spPr>
          <a:xfrm>
            <a:off x="2526800" y="2361400"/>
            <a:ext cx="685800" cy="15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48" name="Google Shape;148;p4"/>
          <p:cNvCxnSpPr/>
          <p:nvPr/>
        </p:nvCxnSpPr>
        <p:spPr>
          <a:xfrm>
            <a:off x="4867275" y="2361400"/>
            <a:ext cx="685800" cy="15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49" name="Google Shape;149;p4"/>
          <p:cNvCxnSpPr/>
          <p:nvPr/>
        </p:nvCxnSpPr>
        <p:spPr>
          <a:xfrm rot="10800000" flipH="1">
            <a:off x="2152675" y="5429500"/>
            <a:ext cx="474000" cy="3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0" name="Google Shape;150;p4"/>
          <p:cNvCxnSpPr/>
          <p:nvPr/>
        </p:nvCxnSpPr>
        <p:spPr>
          <a:xfrm>
            <a:off x="4304250" y="5428600"/>
            <a:ext cx="535500" cy="21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1" name="Google Shape;151;p4"/>
          <p:cNvCxnSpPr/>
          <p:nvPr/>
        </p:nvCxnSpPr>
        <p:spPr>
          <a:xfrm>
            <a:off x="7125494" y="2454694"/>
            <a:ext cx="459000" cy="6756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2" name="Google Shape;152;p4"/>
          <p:cNvCxnSpPr>
            <a:endCxn id="153" idx="1"/>
          </p:cNvCxnSpPr>
          <p:nvPr/>
        </p:nvCxnSpPr>
        <p:spPr>
          <a:xfrm>
            <a:off x="6379325" y="5431371"/>
            <a:ext cx="650100" cy="156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4" name="Google Shape;154;p4"/>
          <p:cNvCxnSpPr/>
          <p:nvPr/>
        </p:nvCxnSpPr>
        <p:spPr>
          <a:xfrm rot="10800000">
            <a:off x="6243625" y="3835813"/>
            <a:ext cx="685800" cy="15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155" name="Google Shape;155;p4"/>
          <p:cNvCxnSpPr/>
          <p:nvPr/>
        </p:nvCxnSpPr>
        <p:spPr>
          <a:xfrm rot="10800000">
            <a:off x="3889875" y="3835826"/>
            <a:ext cx="685800" cy="15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56" name="Google Shape;156;p4">
            <a:hlinkClick r:id="rId20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53" name="Google Shape;153;p4" descr="C:\Users\Александр\Desktop\Pixabay\icon-1714990_960_720.jpg">
            <a:hlinkClick r:id="rId21" action="ppaction://hlinksldjump"/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029425" y="4678875"/>
            <a:ext cx="1536192" cy="153619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4"/>
          <p:cNvCxnSpPr>
            <a:endCxn id="143" idx="0"/>
          </p:cNvCxnSpPr>
          <p:nvPr/>
        </p:nvCxnSpPr>
        <p:spPr>
          <a:xfrm flipH="1">
            <a:off x="1434821" y="3991200"/>
            <a:ext cx="872700" cy="570600"/>
          </a:xfrm>
          <a:prstGeom prst="straightConnector1">
            <a:avLst/>
          </a:prstGeom>
          <a:noFill/>
          <a:ln w="38100" cap="flat" cmpd="sng">
            <a:solidFill>
              <a:srgbClr val="75270B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58" name="Google Shape;158;p4"/>
          <p:cNvSpPr txBox="1"/>
          <p:nvPr/>
        </p:nvSpPr>
        <p:spPr>
          <a:xfrm>
            <a:off x="7355800" y="5030350"/>
            <a:ext cx="9144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D2D208"/>
                </a:solidFill>
                <a:highlight>
                  <a:srgbClr val="AF2B00"/>
                </a:highlight>
                <a:latin typeface="Verdana"/>
                <a:ea typeface="Verdana"/>
                <a:cs typeface="Verdana"/>
                <a:sym typeface="Verdana"/>
              </a:rPr>
              <a:t>10</a:t>
            </a:r>
            <a:endParaRPr sz="4000" b="1" dirty="0">
              <a:solidFill>
                <a:srgbClr val="D2D208"/>
              </a:solidFill>
              <a:highlight>
                <a:srgbClr val="AF2B00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8;p5">
            <a:extLst>
              <a:ext uri="{FF2B5EF4-FFF2-40B4-BE49-F238E27FC236}">
                <a16:creationId xmlns:a16="http://schemas.microsoft.com/office/drawing/2014/main" id="{1FC31291-CDBA-156D-487F-9DD096D51E1F}"/>
              </a:ext>
            </a:extLst>
          </p:cNvPr>
          <p:cNvSpPr/>
          <p:nvPr/>
        </p:nvSpPr>
        <p:spPr>
          <a:xfrm>
            <a:off x="1523988" y="4896112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х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Ко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3" name="Google Shape;163;p5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72200" cy="16764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lang="ru-RU" sz="4000" b="1"/>
              <a:t>Общая формула кислот</a:t>
            </a:r>
            <a:endParaRPr sz="4000" b="1"/>
          </a:p>
        </p:txBody>
      </p:sp>
      <p:pic>
        <p:nvPicPr>
          <p:cNvPr id="164" name="Google Shape;164;p5" descr="C:\Users\Александр\Desktop\Pixabay\icon-1714982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6858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5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1521900" y="4029468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Э</a:t>
            </a:r>
            <a:r>
              <a:rPr lang="ru-RU" sz="2400" baseline="-250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х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О</a:t>
            </a:r>
            <a:r>
              <a:rPr lang="ru-RU" sz="2400" baseline="-250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</a:t>
            </a:r>
            <a:endParaRPr sz="2400" b="0" i="0" u="none" strike="noStrike" cap="none" baseline="-25000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1521900" y="3156326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М</a:t>
            </a:r>
            <a:r>
              <a:rPr lang="ru-RU" sz="2400" baseline="-250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х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(Ко)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у</a:t>
            </a:r>
            <a:endParaRPr sz="2400" b="0" i="0" u="none" strike="noStrike" cap="none" baseline="-25000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9" name="Google Shape;169;p5">
            <a:hlinkClick r:id="rId5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0" name="Google Shape;170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60800" y="1415675"/>
            <a:ext cx="1676400" cy="1676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5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2" name="Google Shape;172;p5" descr="C:\Users\Александр\Desktop\Pixabay\smile-3173976_960_720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20386" y="272796"/>
            <a:ext cx="2438399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68;p5">
            <a:extLst>
              <a:ext uri="{FF2B5EF4-FFF2-40B4-BE49-F238E27FC236}">
                <a16:creationId xmlns:a16="http://schemas.microsoft.com/office/drawing/2014/main" id="{0742D093-1557-A8E0-19FF-D82E0E549413}"/>
              </a:ext>
            </a:extLst>
          </p:cNvPr>
          <p:cNvSpPr/>
          <p:nvPr/>
        </p:nvSpPr>
        <p:spPr>
          <a:xfrm>
            <a:off x="1530096" y="5041149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х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Ко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</p:childTnLst>
        </p:cTn>
      </p:par>
    </p:tnLst>
    <p:bldLst>
      <p:bldP spid="2" grpId="0" animBg="1"/>
      <p:bldP spid="166" grpId="0" animBg="1"/>
      <p:bldP spid="167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38;p4" descr="C:\Users\Александр\Desktop\Pixabay\icon-1714983_960_720.jpg">
            <a:hlinkClick r:id="rId3" action="ppaction://hlinksldjump"/>
            <a:extLst>
              <a:ext uri="{FF2B5EF4-FFF2-40B4-BE49-F238E27FC236}">
                <a16:creationId xmlns:a16="http://schemas.microsoft.com/office/drawing/2014/main" id="{73B30A08-3E9A-DD20-D0D7-521806F0C40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5892" y="74255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2286986b8e7_0_82"/>
          <p:cNvSpPr txBox="1">
            <a:spLocks noGrp="1"/>
          </p:cNvSpPr>
          <p:nvPr>
            <p:ph type="title"/>
          </p:nvPr>
        </p:nvSpPr>
        <p:spPr>
          <a:xfrm>
            <a:off x="2355175" y="738175"/>
            <a:ext cx="6443700" cy="16764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3400" b="1" dirty="0"/>
              <a:t>Только бескислородные кислоты перечислены в ряду:</a:t>
            </a:r>
            <a:endParaRPr sz="3400" b="1" dirty="0"/>
          </a:p>
        </p:txBody>
      </p:sp>
      <p:sp>
        <p:nvSpPr>
          <p:cNvPr id="179" name="Google Shape;179;g2286986b8e7_0_82">
            <a:hlinkClick r:id="rId5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0" name="Google Shape;180;g2286986b8e7_0_82"/>
          <p:cNvSpPr/>
          <p:nvPr/>
        </p:nvSpPr>
        <p:spPr>
          <a:xfrm>
            <a:off x="1523988" y="4997196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S, HF, H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CO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, HI, 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HCl</a:t>
            </a:r>
            <a:endParaRPr sz="2400" b="0" i="0" u="none" strike="noStrike" cap="none" baseline="-25000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1" name="Google Shape;181;g2286986b8e7_0_82"/>
          <p:cNvSpPr/>
          <p:nvPr/>
        </p:nvSpPr>
        <p:spPr>
          <a:xfrm>
            <a:off x="1523988" y="330135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,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S, HIO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, HF, HCl</a:t>
            </a:r>
            <a:endParaRPr sz="2400" b="0" i="0" u="none" strike="noStrike" cap="none" baseline="-2500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2" name="Google Shape;182;g2286986b8e7_0_82"/>
          <p:cNvSpPr/>
          <p:nvPr/>
        </p:nvSpPr>
        <p:spPr>
          <a:xfrm>
            <a:off x="1523988" y="4119547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S, HCN, HI, HF, 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HCl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3" name="Google Shape;183;g2286986b8e7_0_82">
            <a:hlinkClick r:id="rId6" action="ppaction://hlinksldjump"/>
          </p:cNvPr>
          <p:cNvSpPr/>
          <p:nvPr/>
        </p:nvSpPr>
        <p:spPr>
          <a:xfrm>
            <a:off x="2786050" y="6215082"/>
            <a:ext cx="3714900" cy="428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4" name="Google Shape;184;g2286986b8e7_0_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36625" y="1872900"/>
            <a:ext cx="1333875" cy="133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g2286986b8e7_0_82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6" name="Google Shape;186;g2286986b8e7_0_82" descr="C:\Users\Александр\Desktop\Pixabay\smile-3173976_960_720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1661" y="329546"/>
            <a:ext cx="2438399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82;g2286986b8e7_0_82">
            <a:extLst>
              <a:ext uri="{FF2B5EF4-FFF2-40B4-BE49-F238E27FC236}">
                <a16:creationId xmlns:a16="http://schemas.microsoft.com/office/drawing/2014/main" id="{F5127EBB-72DC-1104-3C26-7381947CE916}"/>
              </a:ext>
            </a:extLst>
          </p:cNvPr>
          <p:cNvSpPr/>
          <p:nvPr/>
        </p:nvSpPr>
        <p:spPr>
          <a:xfrm>
            <a:off x="1523988" y="4178999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Н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S, HCN, HI, HF, </a:t>
            </a:r>
            <a:r>
              <a:rPr lang="ru-RU" sz="2400" dirty="0" err="1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HCl</a:t>
            </a:r>
            <a:endParaRPr sz="2400" b="0" i="0" u="none" strike="noStrike" cap="none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4" name="Google Shape;179;g2286986b8e7_0_82">
            <a:hlinkClick r:id="rId5" action="ppaction://hlinksldjump"/>
            <a:extLst>
              <a:ext uri="{FF2B5EF4-FFF2-40B4-BE49-F238E27FC236}">
                <a16:creationId xmlns:a16="http://schemas.microsoft.com/office/drawing/2014/main" id="{82248AB7-523B-F812-78FD-B308EF60F05E}"/>
              </a:ext>
            </a:extLst>
          </p:cNvPr>
          <p:cNvSpPr/>
          <p:nvPr/>
        </p:nvSpPr>
        <p:spPr>
          <a:xfrm>
            <a:off x="838188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</p:childTnLst>
        </p:cTn>
      </p:par>
    </p:tnLst>
    <p:bldLst>
      <p:bldP spid="180" grpId="0" animBg="1"/>
      <p:bldP spid="181" grpId="0" animBg="1"/>
      <p:bldP spid="18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205;p7" descr="C:\Users\Александр\Desktop\Pixabay\icon-1714985_960_720.jpg">
            <a:extLst>
              <a:ext uri="{FF2B5EF4-FFF2-40B4-BE49-F238E27FC236}">
                <a16:creationId xmlns:a16="http://schemas.microsoft.com/office/drawing/2014/main" id="{E7D28918-1B84-6492-BBA7-428A235B924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904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6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04400" cy="1917000"/>
          </a:xfrm>
          <a:prstGeom prst="rect">
            <a:avLst/>
          </a:prstGeom>
          <a:noFill/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Verdana"/>
              <a:buNone/>
            </a:pPr>
            <a:r>
              <a:rPr lang="ru-RU" sz="240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Классифицируйте азотную кислоту по следующим признакам: </a:t>
            </a:r>
            <a:endParaRPr sz="240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Verdana"/>
              <a:buNone/>
            </a:pPr>
            <a:r>
              <a:rPr lang="ru-RU" sz="240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степени диссоциации;</a:t>
            </a:r>
            <a:endParaRPr sz="240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Verdana"/>
              <a:buNone/>
            </a:pPr>
            <a:r>
              <a:rPr lang="ru-RU" sz="240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числу атомов водорода;</a:t>
            </a:r>
            <a:endParaRPr sz="2400">
              <a:solidFill>
                <a:srgbClr val="40404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Verdana"/>
              <a:buNone/>
            </a:pPr>
            <a:r>
              <a:rPr lang="ru-RU" sz="2400">
                <a:solidFill>
                  <a:srgbClr val="40404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по наличию кислорода.</a:t>
            </a:r>
            <a:endParaRPr sz="4900" b="1"/>
          </a:p>
        </p:txBody>
      </p:sp>
      <p:sp>
        <p:nvSpPr>
          <p:cNvPr id="193" name="Google Shape;193;p6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4" name="Google Shape;194;p6" descr="C:\Users\Александр\Desktop\Pixabay\smile-3173976_960_720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437" y="3429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6"/>
          <p:cNvSpPr/>
          <p:nvPr/>
        </p:nvSpPr>
        <p:spPr>
          <a:xfrm>
            <a:off x="1295400" y="28956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1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сильная, одноосновная, кислородсодержащая</a:t>
            </a:r>
            <a:endParaRPr sz="21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6" name="Google Shape;196;p6"/>
          <p:cNvSpPr/>
          <p:nvPr/>
        </p:nvSpPr>
        <p:spPr>
          <a:xfrm>
            <a:off x="1295400" y="39624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1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сильная, одноосновная, бескислородная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7" name="Google Shape;197;p6"/>
          <p:cNvSpPr/>
          <p:nvPr/>
        </p:nvSpPr>
        <p:spPr>
          <a:xfrm>
            <a:off x="1295400" y="50292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1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сильная, двухосновная, кислородсодержащая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8" name="Google Shape;198;p6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/>
              </a:rPr>
              <a:t>правило</a:t>
            </a:r>
            <a:endParaRPr sz="2400" b="1" i="0" u="none" strike="noStrike" cap="none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9" name="Google Shape;199;p6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0" name="Google Shape;200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33100" y="1178675"/>
            <a:ext cx="1445000" cy="144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95;p6">
            <a:extLst>
              <a:ext uri="{FF2B5EF4-FFF2-40B4-BE49-F238E27FC236}">
                <a16:creationId xmlns:a16="http://schemas.microsoft.com/office/drawing/2014/main" id="{4ECF5113-44FF-A344-61DF-A5D2C441DF24}"/>
              </a:ext>
            </a:extLst>
          </p:cNvPr>
          <p:cNvSpPr/>
          <p:nvPr/>
        </p:nvSpPr>
        <p:spPr>
          <a:xfrm>
            <a:off x="1295400" y="304035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1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сильная, одноосновная, кислородсодержащая</a:t>
            </a:r>
            <a:endParaRPr sz="21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</p:childTnLst>
        </p:cTn>
      </p:par>
    </p:tnLst>
    <p:bldLst>
      <p:bldP spid="195" grpId="0" animBg="1"/>
      <p:bldP spid="196" grpId="0" animBg="1"/>
      <p:bldP spid="19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3375" y="840674"/>
            <a:ext cx="1200150" cy="120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8" descr="C:\Users\Александр\Desktop\Pixabay\icon-1714984_960_72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8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5922300" cy="1771800"/>
          </a:xfrm>
          <a:prstGeom prst="rect">
            <a:avLst/>
          </a:prstGeom>
          <a:noFill/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2700" b="1"/>
              <a:t>Формулы продуктов взаимодействия концентрированной </a:t>
            </a:r>
            <a:endParaRPr sz="27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Verdana"/>
              <a:buNone/>
            </a:pPr>
            <a:r>
              <a:rPr lang="ru-RU" sz="2700" b="1"/>
              <a:t>серной кислоты с серебром</a:t>
            </a:r>
            <a:endParaRPr sz="2700"/>
          </a:p>
        </p:txBody>
      </p:sp>
      <p:sp>
        <p:nvSpPr>
          <p:cNvPr id="221" name="Google Shape;221;p8">
            <a:hlinkClick r:id="rId5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2" name="Google Shape;222;p8" descr="C:\Users\Александр\Desktop\Pixabay\smile-3173976_960_720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1655" y="352500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8"/>
          <p:cNvSpPr/>
          <p:nvPr/>
        </p:nvSpPr>
        <p:spPr>
          <a:xfrm>
            <a:off x="1295400" y="28956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 и Ag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2400" b="0" i="0" u="none" strike="noStrike" cap="none" baseline="-2500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4" name="Google Shape;224;p8"/>
          <p:cNvSpPr/>
          <p:nvPr/>
        </p:nvSpPr>
        <p:spPr>
          <a:xfrm>
            <a:off x="1290638" y="3945038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H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S, H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O и Ag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" name="Google Shape;225;p8"/>
          <p:cNvSpPr/>
          <p:nvPr/>
        </p:nvSpPr>
        <p:spPr>
          <a:xfrm>
            <a:off x="1290638" y="4945992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, H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O и Ag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 dirty="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2400" dirty="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" name="Google Shape;226;p8">
            <a:hlinkClick r:id="rId7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7" name="Google Shape;227;p8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Google Shape;225;p8">
            <a:extLst>
              <a:ext uri="{FF2B5EF4-FFF2-40B4-BE49-F238E27FC236}">
                <a16:creationId xmlns:a16="http://schemas.microsoft.com/office/drawing/2014/main" id="{B3701CB1-D7E1-65AE-97B5-6B48910393FB}"/>
              </a:ext>
            </a:extLst>
          </p:cNvPr>
          <p:cNvSpPr/>
          <p:nvPr/>
        </p:nvSpPr>
        <p:spPr>
          <a:xfrm>
            <a:off x="1290638" y="5048400"/>
            <a:ext cx="67056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, H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O и Ag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SO</a:t>
            </a:r>
            <a:r>
              <a:rPr lang="ru-RU" sz="2400" baseline="-250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2400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</p:childTnLst>
        </p:cTn>
      </p:par>
    </p:tnLst>
    <p:bldLst>
      <p:bldP spid="223" grpId="0" animBg="1"/>
      <p:bldP spid="224" grpId="0" animBg="1"/>
      <p:bldP spid="22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9" descr="C:\Users\Александр\Desktop\Pixabay\icon-1714986_960_72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00" y="762000"/>
            <a:ext cx="1536192" cy="1536192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9"/>
          <p:cNvSpPr txBox="1">
            <a:spLocks noGrp="1"/>
          </p:cNvSpPr>
          <p:nvPr>
            <p:ph type="title"/>
          </p:nvPr>
        </p:nvSpPr>
        <p:spPr>
          <a:xfrm>
            <a:off x="2362200" y="762000"/>
            <a:ext cx="6172200" cy="3252900"/>
          </a:xfrm>
          <a:prstGeom prst="rect">
            <a:avLst/>
          </a:prstGeom>
          <a:solidFill>
            <a:schemeClr val="lt1"/>
          </a:solidFill>
          <a:ln w="254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r>
              <a:rPr lang="ru-RU" sz="1500" b="1"/>
              <a:t>Установите соответствие между реагирующими веществами и продуктами реакций: к каждой позиции, обозначенной буквой, подберите соответствующую позицию, обозначенную цифрой.</a:t>
            </a:r>
            <a:endParaRPr sz="1500" b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Verdana"/>
              <a:buNone/>
            </a:pPr>
            <a:endParaRPr sz="1500" b="1"/>
          </a:p>
        </p:txBody>
      </p:sp>
      <p:sp>
        <p:nvSpPr>
          <p:cNvPr id="234" name="Google Shape;234;p9">
            <a:hlinkClick r:id="rId4" action="ppaction://hlinksldjump"/>
          </p:cNvPr>
          <p:cNvSpPr/>
          <p:nvPr/>
        </p:nvSpPr>
        <p:spPr>
          <a:xfrm>
            <a:off x="838200" y="601980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60000" y="15000"/>
                </a:moveTo>
                <a:lnTo>
                  <a:pt x="20000" y="60000"/>
                </a:lnTo>
                <a:lnTo>
                  <a:pt x="30000" y="60000"/>
                </a:lnTo>
                <a:lnTo>
                  <a:pt x="30000" y="105000"/>
                </a:lnTo>
                <a:lnTo>
                  <a:pt x="90000" y="105000"/>
                </a:lnTo>
                <a:lnTo>
                  <a:pt x="90000" y="60000"/>
                </a:lnTo>
                <a:lnTo>
                  <a:pt x="100000" y="60000"/>
                </a:lnTo>
                <a:lnTo>
                  <a:pt x="85000" y="43125"/>
                </a:ln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</a:path>
              <a:path w="120000" h="120000" fill="darkenLess" extrusionOk="0">
                <a:moveTo>
                  <a:pt x="85000" y="43125"/>
                </a:moveTo>
                <a:lnTo>
                  <a:pt x="85000" y="20625"/>
                </a:lnTo>
                <a:lnTo>
                  <a:pt x="75000" y="20625"/>
                </a:lnTo>
                <a:lnTo>
                  <a:pt x="75000" y="31875"/>
                </a:lnTo>
                <a:close/>
                <a:moveTo>
                  <a:pt x="30000" y="60000"/>
                </a:moveTo>
                <a:lnTo>
                  <a:pt x="30000" y="105000"/>
                </a:lnTo>
                <a:lnTo>
                  <a:pt x="55000" y="105000"/>
                </a:ln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  <a:lnTo>
                  <a:pt x="90000" y="105000"/>
                </a:lnTo>
                <a:lnTo>
                  <a:pt x="90000" y="60000"/>
                </a:lnTo>
                <a:close/>
              </a:path>
              <a:path w="120000" h="120000" fill="darken" extrusionOk="0">
                <a:moveTo>
                  <a:pt x="60000" y="15000"/>
                </a:moveTo>
                <a:lnTo>
                  <a:pt x="20000" y="60000"/>
                </a:lnTo>
                <a:lnTo>
                  <a:pt x="100000" y="60000"/>
                </a:lnTo>
                <a:close/>
                <a:moveTo>
                  <a:pt x="55000" y="82500"/>
                </a:moveTo>
                <a:lnTo>
                  <a:pt x="65000" y="82500"/>
                </a:lnTo>
                <a:lnTo>
                  <a:pt x="65000" y="105000"/>
                </a:lnTo>
                <a:lnTo>
                  <a:pt x="55000" y="105000"/>
                </a:lnTo>
                <a:close/>
              </a:path>
              <a:path w="120000" h="120000" fill="none" extrusionOk="0">
                <a:moveTo>
                  <a:pt x="60000" y="15000"/>
                </a:moveTo>
                <a:lnTo>
                  <a:pt x="75000" y="31875"/>
                </a:lnTo>
                <a:lnTo>
                  <a:pt x="75000" y="20625"/>
                </a:lnTo>
                <a:lnTo>
                  <a:pt x="85000" y="20625"/>
                </a:lnTo>
                <a:lnTo>
                  <a:pt x="85000" y="43125"/>
                </a:lnTo>
                <a:lnTo>
                  <a:pt x="100000" y="60000"/>
                </a:lnTo>
                <a:lnTo>
                  <a:pt x="90000" y="60000"/>
                </a:lnTo>
                <a:lnTo>
                  <a:pt x="90000" y="105000"/>
                </a:lnTo>
                <a:lnTo>
                  <a:pt x="30000" y="105000"/>
                </a:lnTo>
                <a:lnTo>
                  <a:pt x="30000" y="60000"/>
                </a:lnTo>
                <a:lnTo>
                  <a:pt x="20000" y="60000"/>
                </a:lnTo>
                <a:close/>
                <a:moveTo>
                  <a:pt x="75000" y="31875"/>
                </a:moveTo>
                <a:lnTo>
                  <a:pt x="85000" y="43125"/>
                </a:lnTo>
                <a:moveTo>
                  <a:pt x="90000" y="60000"/>
                </a:moveTo>
                <a:lnTo>
                  <a:pt x="30000" y="60000"/>
                </a:lnTo>
                <a:moveTo>
                  <a:pt x="55000" y="105000"/>
                </a:moveTo>
                <a:lnTo>
                  <a:pt x="55000" y="82500"/>
                </a:lnTo>
                <a:lnTo>
                  <a:pt x="65000" y="82500"/>
                </a:lnTo>
                <a:lnTo>
                  <a:pt x="65000" y="105000"/>
                </a:lnTo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5" name="Google Shape;235;p9" descr="C:\Users\Александр\Desktop\Pixabay\smile-3173976_960_720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5750" y="375274"/>
            <a:ext cx="2438400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9"/>
          <p:cNvSpPr/>
          <p:nvPr/>
        </p:nvSpPr>
        <p:spPr>
          <a:xfrm>
            <a:off x="1215000" y="4282050"/>
            <a:ext cx="6705600" cy="490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241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7" name="Google Shape;237;p9"/>
          <p:cNvSpPr/>
          <p:nvPr/>
        </p:nvSpPr>
        <p:spPr>
          <a:xfrm>
            <a:off x="1215000" y="4886309"/>
            <a:ext cx="6705600" cy="46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213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" name="Google Shape;238;p9"/>
          <p:cNvSpPr/>
          <p:nvPr/>
        </p:nvSpPr>
        <p:spPr>
          <a:xfrm>
            <a:off x="1215000" y="5487514"/>
            <a:ext cx="6705600" cy="46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231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" name="Google Shape;239;p9">
            <a:hlinkClick r:id="rId6" action="ppaction://hlinksldjump"/>
          </p:cNvPr>
          <p:cNvSpPr/>
          <p:nvPr/>
        </p:nvSpPr>
        <p:spPr>
          <a:xfrm>
            <a:off x="2786050" y="6215082"/>
            <a:ext cx="3714776" cy="42862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правило</a:t>
            </a:r>
            <a:endParaRPr sz="24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0" name="Google Shape;240;p9">
            <a:hlinkClick r:id="" action="ppaction://hlinkshowjump?jump=nextslide"/>
          </p:cNvPr>
          <p:cNvSpPr/>
          <p:nvPr/>
        </p:nvSpPr>
        <p:spPr>
          <a:xfrm>
            <a:off x="7920600" y="6019800"/>
            <a:ext cx="613800" cy="60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darken" extrusionOk="0">
                <a:moveTo>
                  <a:pt x="102609" y="60000"/>
                </a:moveTo>
                <a:lnTo>
                  <a:pt x="17391" y="15000"/>
                </a:lnTo>
                <a:lnTo>
                  <a:pt x="17391" y="105000"/>
                </a:lnTo>
                <a:close/>
              </a:path>
              <a:path w="120000" h="120000" fill="none" extrusionOk="0">
                <a:moveTo>
                  <a:pt x="102609" y="60000"/>
                </a:moveTo>
                <a:lnTo>
                  <a:pt x="17391" y="105000"/>
                </a:lnTo>
                <a:lnTo>
                  <a:pt x="17391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241" name="Google Shape;241;p9"/>
          <p:cNvGraphicFramePr/>
          <p:nvPr/>
        </p:nvGraphicFramePr>
        <p:xfrm>
          <a:off x="2624150" y="1731375"/>
          <a:ext cx="5472250" cy="2034611"/>
        </p:xfrm>
        <a:graphic>
          <a:graphicData uri="http://schemas.openxmlformats.org/drawingml/2006/table">
            <a:tbl>
              <a:tblPr>
                <a:noFill/>
                <a:tableStyleId>{AB350F9B-FBE5-413B-AE61-EBED02B78223}</a:tableStyleId>
              </a:tblPr>
              <a:tblGrid>
                <a:gridCol w="273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390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ru-RU" sz="1300" b="1">
                          <a:solidFill>
                            <a:srgbClr val="404040"/>
                          </a:solidFill>
                          <a:highlight>
                            <a:srgbClr val="FFFFFF"/>
                          </a:highlight>
                        </a:rPr>
                        <a:t>РЕАГИРУЮЩИЕ ВЕЩЕСТВА</a:t>
                      </a:r>
                      <a:endParaRPr sz="1300">
                        <a:solidFill>
                          <a:srgbClr val="404040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139700" marR="139700" marT="101600" marB="139700">
                    <a:lnL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3900"/>
                        </a:spcBef>
                        <a:spcAft>
                          <a:spcPts val="1500"/>
                        </a:spcAft>
                        <a:buNone/>
                      </a:pPr>
                      <a:r>
                        <a:rPr lang="ru-RU" sz="1300" b="1">
                          <a:solidFill>
                            <a:srgbClr val="404040"/>
                          </a:solidFill>
                          <a:highlight>
                            <a:srgbClr val="FFFFFF"/>
                          </a:highlight>
                        </a:rPr>
                        <a:t>ПРОДУКТЫ РЕАКЦИЙ</a:t>
                      </a:r>
                      <a:endParaRPr sz="1300">
                        <a:solidFill>
                          <a:srgbClr val="404040"/>
                        </a:solidFill>
                        <a:highlight>
                          <a:srgbClr val="FFFFFF"/>
                        </a:highlight>
                      </a:endParaRPr>
                    </a:p>
                  </a:txBody>
                  <a:tcPr marL="139700" marR="139700" marT="101600" marB="139700">
                    <a:lnL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а) HNO</a:t>
                      </a:r>
                      <a:r>
                        <a:rPr lang="ru-RU" baseline="-25000"/>
                        <a:t>3 </a:t>
                      </a:r>
                      <a:r>
                        <a:rPr lang="ru-RU"/>
                        <a:t>(конц) + Mg ⟶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1. N</a:t>
                      </a:r>
                      <a:r>
                        <a:rPr lang="ru-RU" baseline="-25000"/>
                        <a:t>2 </a:t>
                      </a:r>
                      <a:r>
                        <a:rPr lang="ru-RU"/>
                        <a:t>+ соль + вода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E9E9E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б) HNO</a:t>
                      </a:r>
                      <a:r>
                        <a:rPr lang="ru-RU" baseline="-25000"/>
                        <a:t>3 </a:t>
                      </a:r>
                      <a:r>
                        <a:rPr lang="ru-RU"/>
                        <a:t>(разб) + Zn ⟶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2. NO + соль + вода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в) HNO</a:t>
                      </a:r>
                      <a:r>
                        <a:rPr lang="ru-RU" baseline="-25000"/>
                        <a:t>3 </a:t>
                      </a:r>
                      <a:r>
                        <a:rPr lang="ru-RU"/>
                        <a:t>(конц) + Сu ⟶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3. NO</a:t>
                      </a:r>
                      <a:r>
                        <a:rPr lang="ru-RU" baseline="-25000"/>
                        <a:t>2</a:t>
                      </a:r>
                      <a:r>
                        <a:rPr lang="ru-RU"/>
                        <a:t>+ соль + вода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/>
                        <a:t>4. соль + водород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42" name="Google Shape;242;p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8200" y="2784488"/>
            <a:ext cx="1445000" cy="144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37;p9">
            <a:extLst>
              <a:ext uri="{FF2B5EF4-FFF2-40B4-BE49-F238E27FC236}">
                <a16:creationId xmlns:a16="http://schemas.microsoft.com/office/drawing/2014/main" id="{0B225CBB-A7A7-3271-38E3-E3E0588E1DE6}"/>
              </a:ext>
            </a:extLst>
          </p:cNvPr>
          <p:cNvSpPr/>
          <p:nvPr/>
        </p:nvSpPr>
        <p:spPr>
          <a:xfrm>
            <a:off x="1223400" y="4957122"/>
            <a:ext cx="6705600" cy="46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DFF49A"/>
          </a:solidFill>
          <a:ln w="25400" cap="rnd" cmpd="sng">
            <a:solidFill>
              <a:srgbClr val="99341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>
                <a:solidFill>
                  <a:srgbClr val="75270B"/>
                </a:solidFill>
                <a:latin typeface="Verdana"/>
                <a:ea typeface="Verdana"/>
                <a:cs typeface="Verdana"/>
                <a:sym typeface="Verdana"/>
              </a:rPr>
              <a:t>213</a:t>
            </a:r>
            <a:endParaRPr sz="2400" b="0" i="0" u="none" strike="noStrike" cap="none">
              <a:solidFill>
                <a:srgbClr val="75270B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</p:childTnLst>
        </p:cTn>
      </p:par>
    </p:tnLst>
    <p:bldLst>
      <p:bldP spid="236" grpId="0" animBg="1"/>
      <p:bldP spid="237" grpId="0" animBg="1"/>
      <p:bldP spid="238" grpId="0" animBg="1"/>
      <p:bldP spid="2" grpId="0" animBg="1"/>
    </p:bldLst>
  </p:timing>
</p:sld>
</file>

<file path=ppt/theme/theme1.xml><?xml version="1.0" encoding="utf-8"?>
<a:theme xmlns:a="http://schemas.openxmlformats.org/drawingml/2006/main" name="Шаблон презентации. Коротких И.О.">
  <a:themeElements>
    <a:clrScheme name="Коротких И.О.">
      <a:dk1>
        <a:srgbClr val="742117"/>
      </a:dk1>
      <a:lt1>
        <a:srgbClr val="FFFFFF"/>
      </a:lt1>
      <a:dk2>
        <a:srgbClr val="4F1B08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1444</Words>
  <Application>Microsoft Office PowerPoint</Application>
  <PresentationFormat>Экран (4:3)</PresentationFormat>
  <Paragraphs>169</Paragraphs>
  <Slides>26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Noto Sans Symbols</vt:lpstr>
      <vt:lpstr>Verdana</vt:lpstr>
      <vt:lpstr>Шаблон презентации. Коротких И.О.</vt:lpstr>
      <vt:lpstr>Кислоты органические и неорганические</vt:lpstr>
      <vt:lpstr>Тема: Кислоты органические и неорганические</vt:lpstr>
      <vt:lpstr>Инструкция участника</vt:lpstr>
      <vt:lpstr>Выберите задание</vt:lpstr>
      <vt:lpstr>Общая формула кислот</vt:lpstr>
      <vt:lpstr>Только бескислородные кислоты перечислены в ряду:</vt:lpstr>
      <vt:lpstr>Классифицируйте азотную кислоту по следующим признакам:  по степени диссоциации; по числу атомов водорода; по наличию кислорода.</vt:lpstr>
      <vt:lpstr>Формулы продуктов взаимодействия концентрированной  серной кислоты с серебром</vt:lpstr>
      <vt:lpstr>Установите соответствие между реагирующими веществами и продуктами реакций: к каждой позиции, обозначенной буквой, подберите соответствующую позицию, обозначенную цифрой. </vt:lpstr>
      <vt:lpstr>В пробирку с раствором сильной кислоты Х добавили кусочек металла Y. В результате реакции наблюдали растворение металла и выделение газа. Из предложенного перечня выберите вещества X и Y, которые могут вступить в данную реакцию.  1. H2SO3        2. Mg  3. Cu        4. HCl          5. C</vt:lpstr>
      <vt:lpstr>Из перечисленных веществ выберите два, с которыми взаимодействует ортофосфорная кислота: 1. H2S       2. Mg  3. CuО       4. NaCl  5. Au</vt:lpstr>
      <vt:lpstr>Установите соответствие между реагирующими веществами и углеродсодержащим продуктом, который образуется при взаимодействии этих веществ. </vt:lpstr>
      <vt:lpstr>С какими из веществ, формулы которых:  1) Cu, 2) FeO, 3) SO2, 4) Cu(OH)2, 5) BaCl2,  будет взаимодействовать разбавленная серная кислота?</vt:lpstr>
      <vt:lpstr>Выберите пару веществ, при взаимодействии которых образуется кислота</vt:lpstr>
      <vt:lpstr>Интернет-ресурсы</vt:lpstr>
      <vt:lpstr>ПОЗДРАВЛЯЕМ!  ТРЕНАЖЁР ПРОЙДЕН УСПЕШНО!</vt:lpstr>
      <vt:lpstr>Правило</vt:lpstr>
      <vt:lpstr>Правило</vt:lpstr>
      <vt:lpstr>Правило</vt:lpstr>
      <vt:lpstr>Правило</vt:lpstr>
      <vt:lpstr>Правило</vt:lpstr>
      <vt:lpstr>Правило</vt:lpstr>
      <vt:lpstr>Правило</vt:lpstr>
      <vt:lpstr>Правило</vt:lpstr>
      <vt:lpstr>Правило</vt:lpstr>
      <vt:lpstr>Правило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Кислоты органические и неорганические</dc:title>
  <dc:creator>Коротких И.О.</dc:creator>
  <cp:lastModifiedBy>Виктория</cp:lastModifiedBy>
  <cp:revision>5</cp:revision>
  <dcterms:created xsi:type="dcterms:W3CDTF">2018-03-29T22:01:05Z</dcterms:created>
  <dcterms:modified xsi:type="dcterms:W3CDTF">2023-05-01T11:48:52Z</dcterms:modified>
</cp:coreProperties>
</file>