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9" r:id="rId9"/>
    <p:sldId id="263" r:id="rId10"/>
    <p:sldId id="283" r:id="rId11"/>
    <p:sldId id="282" r:id="rId12"/>
    <p:sldId id="306" r:id="rId13"/>
    <p:sldId id="264" r:id="rId14"/>
    <p:sldId id="265" r:id="rId15"/>
    <p:sldId id="290" r:id="rId16"/>
    <p:sldId id="295" r:id="rId17"/>
    <p:sldId id="296" r:id="rId18"/>
    <p:sldId id="297" r:id="rId19"/>
    <p:sldId id="298" r:id="rId20"/>
    <p:sldId id="299" r:id="rId21"/>
    <p:sldId id="300" r:id="rId22"/>
    <p:sldId id="307" r:id="rId23"/>
    <p:sldId id="308" r:id="rId24"/>
    <p:sldId id="266" r:id="rId25"/>
    <p:sldId id="267" r:id="rId26"/>
    <p:sldId id="284" r:id="rId27"/>
    <p:sldId id="285" r:id="rId28"/>
    <p:sldId id="268" r:id="rId29"/>
    <p:sldId id="269" r:id="rId30"/>
    <p:sldId id="270" r:id="rId31"/>
    <p:sldId id="274" r:id="rId32"/>
    <p:sldId id="271" r:id="rId33"/>
    <p:sldId id="272" r:id="rId34"/>
    <p:sldId id="273" r:id="rId35"/>
    <p:sldId id="304" r:id="rId36"/>
    <p:sldId id="305" r:id="rId37"/>
    <p:sldId id="275" r:id="rId38"/>
    <p:sldId id="286" r:id="rId39"/>
    <p:sldId id="287" r:id="rId40"/>
    <p:sldId id="301" r:id="rId41"/>
    <p:sldId id="302" r:id="rId42"/>
    <p:sldId id="277" r:id="rId43"/>
    <p:sldId id="289" r:id="rId44"/>
    <p:sldId id="292" r:id="rId45"/>
    <p:sldId id="293" r:id="rId46"/>
    <p:sldId id="278" r:id="rId47"/>
    <p:sldId id="294" r:id="rId48"/>
    <p:sldId id="291" r:id="rId49"/>
    <p:sldId id="309" r:id="rId50"/>
    <p:sldId id="310" r:id="rId51"/>
    <p:sldId id="288" r:id="rId52"/>
    <p:sldId id="311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832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132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691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133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570" y="931803"/>
            <a:ext cx="7588155" cy="2497197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1570" y="3548418"/>
            <a:ext cx="7588155" cy="982639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162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793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437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891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815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52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82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77672"/>
            <a:ext cx="7886700" cy="12130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rise" dir="t"/>
            </a:scene3d>
            <a:sp3d extrusionH="57150" contourW="12700" prstMaterial="matte">
              <a:bevelT w="38100" h="38100"/>
              <a:contourClr>
                <a:srgbClr val="565400"/>
              </a:contourClr>
            </a:sp3d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020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777400"/>
          </a:solidFill>
          <a:latin typeface="Intro " panose="020000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morost.ru/maps/country/rossiya/region/bashkortostan/district/ilishevskij-rajon/type/river/slug/216596846" TargetMode="External"/><Relationship Id="rId2" Type="http://schemas.openxmlformats.org/officeDocument/2006/relationships/hyperlink" Target="https://domorost.ru/maps/country/rossiya/region/bashkortostan/district/ilishevskij-rajon/type/river/slug/3707095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morost.ru/maps/country/rossiya/region/bashkortostan/district/ilishevskij-rajon/type/river/slug/224668935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search/?text=%D0%A3%D1%84%D0%B0%20%28%D0%B3%D0%BE%D1%80%D0%BE%D0%B4%29&amp;lr=101181&amp;clid=2270455&amp;win=463&amp;noreask=1&amp;ento=0oCghydXcxMzY1NhgCQhXQvNGD0YHQsCDQs9Cw0YDQtdC10LIUYiDa" TargetMode="External"/><Relationship Id="rId2" Type="http://schemas.openxmlformats.org/officeDocument/2006/relationships/hyperlink" Target="https://yandex.ru/search/?text=%D0%98%D0%BB%D1%8F%D0%BA%D1%88%D0%B8%D0%B4%D0%B5&amp;lr=101181&amp;clid=2270455&amp;win=463&amp;noreask=1&amp;ento=0oCgpydXcyNzMxNjUxGAJCFdC80YPRgdCwINCz0LDRgNC10LXQsv4H3hM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2362"/>
            <a:ext cx="7772400" cy="3530773"/>
          </a:xfrm>
        </p:spPr>
        <p:txBody>
          <a:bodyPr/>
          <a:lstStyle/>
          <a:p>
            <a:r>
              <a:rPr lang="ru-RU" dirty="0" smtClean="0"/>
              <a:t>Классный час </a:t>
            </a:r>
            <a:br>
              <a:rPr lang="ru-RU" dirty="0" smtClean="0"/>
            </a:br>
            <a:r>
              <a:rPr lang="ru-RU" dirty="0" smtClean="0"/>
              <a:t>на  тему </a:t>
            </a:r>
            <a:br>
              <a:rPr lang="ru-RU" dirty="0" smtClean="0"/>
            </a:br>
            <a:r>
              <a:rPr lang="ru-RU" dirty="0" smtClean="0"/>
              <a:t>«Горжусь  тобой  Башкортостан»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595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Башкирская юрта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4191322" cy="468052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700808"/>
            <a:ext cx="4668579" cy="4680520"/>
          </a:xfrm>
        </p:spPr>
      </p:pic>
    </p:spTree>
    <p:extLst>
      <p:ext uri="{BB962C8B-B14F-4D97-AF65-F5344CB8AC3E}">
        <p14:creationId xmlns:p14="http://schemas.microsoft.com/office/powerpoint/2010/main" val="148563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Занятия  Башкирского  народа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23528" y="1268760"/>
            <a:ext cx="4174654" cy="4920903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</a:rPr>
              <a:t>  Мужчина </a:t>
            </a:r>
            <a:r>
              <a:rPr lang="ru-RU" dirty="0">
                <a:solidFill>
                  <a:prstClr val="black"/>
                </a:solidFill>
              </a:rPr>
              <a:t>ухаживали за стадами лошадей, овец, коз, коров.</a:t>
            </a:r>
          </a:p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</a:rPr>
              <a:t>    Женщины занимались земледелием, домашним хозяйством, доили коров, кобылиц, делали из молока сыр, национальный напиток – кумыс.</a:t>
            </a:r>
          </a:p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</a:rPr>
              <a:t>  Было развито – пчеловодство.</a:t>
            </a:r>
          </a:p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412776"/>
            <a:ext cx="4191322" cy="4896544"/>
          </a:xfrm>
        </p:spPr>
      </p:pic>
    </p:spTree>
    <p:extLst>
      <p:ext uri="{BB962C8B-B14F-4D97-AF65-F5344CB8AC3E}">
        <p14:creationId xmlns:p14="http://schemas.microsoft.com/office/powerpoint/2010/main" val="195182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4499992" cy="6264696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2656"/>
            <a:ext cx="4176464" cy="6336704"/>
          </a:xfrm>
        </p:spPr>
      </p:pic>
    </p:spTree>
    <p:extLst>
      <p:ext uri="{BB962C8B-B14F-4D97-AF65-F5344CB8AC3E}">
        <p14:creationId xmlns:p14="http://schemas.microsoft.com/office/powerpoint/2010/main" val="351748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По территории Башкортостана насчитывается около 13 тысяч рек общей протяженностью свыше 57 тысяч километров.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Какие </a:t>
            </a:r>
            <a:r>
              <a:rPr lang="ru-RU" dirty="0"/>
              <a:t>реки протекают по нашему Илишевскому району?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987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Реки  Илишевского  района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Самые длинные реки</a:t>
            </a:r>
            <a:r>
              <a:rPr lang="ru-RU" b="1" dirty="0" smtClean="0"/>
              <a:t>:</a:t>
            </a:r>
          </a:p>
          <a:p>
            <a:r>
              <a:rPr lang="ru-RU" dirty="0" smtClean="0">
                <a:hlinkClick r:id="rId2"/>
              </a:rPr>
              <a:t>Белая</a:t>
            </a:r>
            <a:endParaRPr lang="ru-RU" dirty="0"/>
          </a:p>
          <a:p>
            <a:r>
              <a:rPr lang="ru-RU" dirty="0" err="1">
                <a:hlinkClick r:id="rId3"/>
              </a:rPr>
              <a:t>Сюнь</a:t>
            </a:r>
            <a:endParaRPr lang="ru-RU" dirty="0"/>
          </a:p>
          <a:p>
            <a:r>
              <a:rPr lang="ru-RU" dirty="0" err="1">
                <a:hlinkClick r:id="rId4"/>
              </a:rPr>
              <a:t>Аушта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Самые </a:t>
            </a:r>
            <a:r>
              <a:rPr lang="ru-RU" b="1" dirty="0"/>
              <a:t>короткие реки: </a:t>
            </a:r>
            <a:endParaRPr lang="ru-RU" b="1" dirty="0" smtClean="0"/>
          </a:p>
          <a:p>
            <a:pPr marL="0" indent="0">
              <a:buNone/>
            </a:pPr>
            <a:r>
              <a:rPr lang="ru-RU" dirty="0" err="1" smtClean="0"/>
              <a:t>Ашаеш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Кунь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Куваш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4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Назовите  самые известные  озера  Республики Башкортостан?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94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Банное(</a:t>
            </a:r>
            <a:r>
              <a:rPr lang="ru-RU" dirty="0" err="1" smtClean="0"/>
              <a:t>Яктыкуль</a:t>
            </a:r>
            <a:r>
              <a:rPr lang="ru-RU" dirty="0" smtClean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00330"/>
            <a:ext cx="6912768" cy="4076424"/>
          </a:xfrm>
        </p:spPr>
      </p:pic>
    </p:spTree>
    <p:extLst>
      <p:ext uri="{BB962C8B-B14F-4D97-AF65-F5344CB8AC3E}">
        <p14:creationId xmlns:p14="http://schemas.microsoft.com/office/powerpoint/2010/main" val="108945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Аслыкуль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222024"/>
            <a:ext cx="5334000" cy="3558540"/>
          </a:xfrm>
        </p:spPr>
      </p:pic>
    </p:spTree>
    <p:extLst>
      <p:ext uri="{BB962C8B-B14F-4D97-AF65-F5344CB8AC3E}">
        <p14:creationId xmlns:p14="http://schemas.microsoft.com/office/powerpoint/2010/main" val="286817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Карабалыкты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(Черная рыба)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99" y="1604456"/>
            <a:ext cx="6851059" cy="4560848"/>
          </a:xfrm>
        </p:spPr>
      </p:pic>
    </p:spTree>
    <p:extLst>
      <p:ext uri="{BB962C8B-B14F-4D97-AF65-F5344CB8AC3E}">
        <p14:creationId xmlns:p14="http://schemas.microsoft.com/office/powerpoint/2010/main" val="275955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Сабакты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74442"/>
            <a:ext cx="7464932" cy="4862870"/>
          </a:xfrm>
        </p:spPr>
      </p:pic>
    </p:spTree>
    <p:extLst>
      <p:ext uri="{BB962C8B-B14F-4D97-AF65-F5344CB8AC3E}">
        <p14:creationId xmlns:p14="http://schemas.microsoft.com/office/powerpoint/2010/main" val="187257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23528" y="908720"/>
            <a:ext cx="4032448" cy="528094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dirty="0"/>
              <a:t>Башкортостан горжусь тобою</a:t>
            </a:r>
          </a:p>
          <a:p>
            <a:pPr marL="0" indent="0">
              <a:buNone/>
            </a:pPr>
            <a:r>
              <a:rPr lang="ru-RU" dirty="0" smtClean="0"/>
              <a:t>  Сияньем </a:t>
            </a:r>
            <a:r>
              <a:rPr lang="ru-RU" dirty="0"/>
              <a:t>радостных твоих огней</a:t>
            </a:r>
          </a:p>
          <a:p>
            <a:pPr marL="0" indent="0">
              <a:buNone/>
            </a:pPr>
            <a:r>
              <a:rPr lang="ru-RU" dirty="0" smtClean="0"/>
              <a:t> Твоею </a:t>
            </a:r>
            <a:r>
              <a:rPr lang="ru-RU" dirty="0"/>
              <a:t>славою, твоей судьбою,</a:t>
            </a:r>
          </a:p>
          <a:p>
            <a:pPr marL="0" indent="0">
              <a:buNone/>
            </a:pPr>
            <a:r>
              <a:rPr lang="ru-RU" dirty="0" smtClean="0"/>
              <a:t> Тобой</a:t>
            </a:r>
            <a:r>
              <a:rPr lang="ru-RU" dirty="0"/>
              <a:t>, прекрасной родиной моей.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764704"/>
            <a:ext cx="4320480" cy="4601754"/>
          </a:xfrm>
        </p:spPr>
      </p:pic>
    </p:spTree>
    <p:extLst>
      <p:ext uri="{BB962C8B-B14F-4D97-AF65-F5344CB8AC3E}">
        <p14:creationId xmlns:p14="http://schemas.microsoft.com/office/powerpoint/2010/main" val="276999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Кандрыкуль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09"/>
            <a:ext cx="7416824" cy="4937486"/>
          </a:xfrm>
        </p:spPr>
      </p:pic>
    </p:spTree>
    <p:extLst>
      <p:ext uri="{BB962C8B-B14F-4D97-AF65-F5344CB8AC3E}">
        <p14:creationId xmlns:p14="http://schemas.microsoft.com/office/powerpoint/2010/main" val="238784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Шамсутдин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35" y="1484784"/>
            <a:ext cx="7247157" cy="4824536"/>
          </a:xfrm>
        </p:spPr>
      </p:pic>
    </p:spTree>
    <p:extLst>
      <p:ext uri="{BB962C8B-B14F-4D97-AF65-F5344CB8AC3E}">
        <p14:creationId xmlns:p14="http://schemas.microsoft.com/office/powerpoint/2010/main" val="270956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 по другому называется </a:t>
            </a:r>
            <a:br>
              <a:rPr lang="ru-RU" dirty="0" smtClean="0"/>
            </a:br>
            <a:r>
              <a:rPr lang="ru-RU" dirty="0" smtClean="0"/>
              <a:t>Капова  Пещера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772816"/>
            <a:ext cx="4186750" cy="4659945"/>
          </a:xfrm>
        </p:spPr>
      </p:pic>
    </p:spTree>
    <p:extLst>
      <p:ext uri="{BB962C8B-B14F-4D97-AF65-F5344CB8AC3E}">
        <p14:creationId xmlns:p14="http://schemas.microsoft.com/office/powerpoint/2010/main" val="280785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Капова  пещера(</a:t>
            </a:r>
            <a:r>
              <a:rPr lang="ru-RU" dirty="0" err="1" smtClean="0"/>
              <a:t>Шульган</a:t>
            </a:r>
            <a:r>
              <a:rPr lang="ru-RU" dirty="0" smtClean="0"/>
              <a:t> -</a:t>
            </a:r>
            <a:r>
              <a:rPr lang="ru-RU" dirty="0" err="1" smtClean="0"/>
              <a:t>Таш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554" y="1825625"/>
            <a:ext cx="2900892" cy="4351338"/>
          </a:xfrm>
        </p:spPr>
      </p:pic>
    </p:spTree>
    <p:extLst>
      <p:ext uri="{BB962C8B-B14F-4D97-AF65-F5344CB8AC3E}">
        <p14:creationId xmlns:p14="http://schemas.microsoft.com/office/powerpoint/2010/main" val="42935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– Кто является президентом РБ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233" y="1825625"/>
            <a:ext cx="3059534" cy="4351338"/>
          </a:xfrm>
        </p:spPr>
      </p:pic>
    </p:spTree>
    <p:extLst>
      <p:ext uri="{BB962C8B-B14F-4D97-AF65-F5344CB8AC3E}">
        <p14:creationId xmlns:p14="http://schemas.microsoft.com/office/powerpoint/2010/main" val="100566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Радий </a:t>
            </a:r>
            <a:r>
              <a:rPr lang="ru-RU" b="1" dirty="0" err="1"/>
              <a:t>Фаритович</a:t>
            </a:r>
            <a:r>
              <a:rPr lang="ru-RU" b="1" dirty="0"/>
              <a:t> </a:t>
            </a:r>
            <a:r>
              <a:rPr lang="ru-RU" b="1" dirty="0" err="1"/>
              <a:t>Хабиров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556792"/>
            <a:ext cx="4176464" cy="4970543"/>
          </a:xfrm>
        </p:spPr>
      </p:pic>
    </p:spTree>
    <p:extLst>
      <p:ext uri="{BB962C8B-B14F-4D97-AF65-F5344CB8AC3E}">
        <p14:creationId xmlns:p14="http://schemas.microsoft.com/office/powerpoint/2010/main" val="39253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 является главой  </a:t>
            </a:r>
            <a:r>
              <a:rPr lang="ru-RU" dirty="0" err="1" smtClean="0"/>
              <a:t>Илишевского</a:t>
            </a:r>
            <a:r>
              <a:rPr lang="ru-RU" dirty="0" smtClean="0"/>
              <a:t> района?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233" y="1825625"/>
            <a:ext cx="3059534" cy="4351338"/>
          </a:xfrm>
        </p:spPr>
      </p:pic>
    </p:spTree>
    <p:extLst>
      <p:ext uri="{BB962C8B-B14F-4D97-AF65-F5344CB8AC3E}">
        <p14:creationId xmlns:p14="http://schemas.microsoft.com/office/powerpoint/2010/main" val="352430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Мустафин</a:t>
            </a:r>
            <a:r>
              <a:rPr lang="ru-RU" dirty="0"/>
              <a:t> </a:t>
            </a:r>
            <a:r>
              <a:rPr lang="ru-RU" b="1" dirty="0"/>
              <a:t>Ильдар</a:t>
            </a:r>
            <a:r>
              <a:rPr lang="ru-RU" dirty="0"/>
              <a:t> </a:t>
            </a:r>
            <a:r>
              <a:rPr lang="ru-RU" b="1" dirty="0" err="1"/>
              <a:t>Иршатович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822" y="1825625"/>
            <a:ext cx="4580355" cy="4351338"/>
          </a:xfrm>
        </p:spPr>
      </p:pic>
    </p:spTree>
    <p:extLst>
      <p:ext uri="{BB962C8B-B14F-4D97-AF65-F5344CB8AC3E}">
        <p14:creationId xmlns:p14="http://schemas.microsoft.com/office/powerpoint/2010/main" val="244840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232345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Назовите символы государства</a:t>
            </a:r>
          </a:p>
        </p:txBody>
      </p:sp>
    </p:spTree>
    <p:extLst>
      <p:ext uri="{BB962C8B-B14F-4D97-AF65-F5344CB8AC3E}">
        <p14:creationId xmlns:p14="http://schemas.microsoft.com/office/powerpoint/2010/main" val="28374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825625"/>
            <a:ext cx="7687766" cy="435133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Флаг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герб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61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 наш народ отмечает большой праздник - День независимости Республики. Башкортостан.  Государственными языками являются башкирский и русский языки.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3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5206" y="476672"/>
            <a:ext cx="7886700" cy="259228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Флаг белый, синий, зеленый. Белый цвет флага обозначает чистоту воды, синий цвет обозначает чистоту воздуха, зеленый – чистоту Земли. Семь лепестков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обозначают 7 башкирских племен, которые выступили за вступление Башкортостана в состав России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780928"/>
            <a:ext cx="5801784" cy="388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84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Флаг  Республики Башкортостан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170267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203542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– Что изображено на гербе Башкортостана?</a:t>
            </a:r>
          </a:p>
        </p:txBody>
      </p:sp>
    </p:spTree>
    <p:extLst>
      <p:ext uri="{BB962C8B-B14F-4D97-AF65-F5344CB8AC3E}">
        <p14:creationId xmlns:p14="http://schemas.microsoft.com/office/powerpoint/2010/main" val="58003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20688"/>
            <a:ext cx="7886700" cy="55562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официальная эмблема государства. Герб утвержден в 1993 году. Герб представляет изображение памятника Салавату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Юлаеву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фоне восходящего солнца и его лучей, вписанное в круг, обрамленный национальным орнаментом. </a:t>
            </a: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708920"/>
            <a:ext cx="410798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26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Герб  Республики Башкортостана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009" y="1825625"/>
            <a:ext cx="4107982" cy="4351338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772816"/>
            <a:ext cx="410798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21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Сколько  лет  будет образованию Республики Башкортостан   в 2021 году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88" y="1825625"/>
            <a:ext cx="4000423" cy="4351338"/>
          </a:xfrm>
        </p:spPr>
      </p:pic>
    </p:spTree>
    <p:extLst>
      <p:ext uri="{BB962C8B-B14F-4D97-AF65-F5344CB8AC3E}">
        <p14:creationId xmlns:p14="http://schemas.microsoft.com/office/powerpoint/2010/main" val="207050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Образованию Республики Башкортостан</a:t>
            </a:r>
            <a:br>
              <a:rPr lang="ru-RU" dirty="0" smtClean="0"/>
            </a:br>
            <a:r>
              <a:rPr lang="ru-RU" dirty="0" smtClean="0"/>
              <a:t>102 лет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844824"/>
            <a:ext cx="4000423" cy="4555703"/>
          </a:xfrm>
        </p:spPr>
      </p:pic>
    </p:spTree>
    <p:extLst>
      <p:ext uri="{BB962C8B-B14F-4D97-AF65-F5344CB8AC3E}">
        <p14:creationId xmlns:p14="http://schemas.microsoft.com/office/powerpoint/2010/main" val="27425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Ребята, а </a:t>
            </a:r>
            <a:r>
              <a:rPr lang="ru-RU" dirty="0"/>
              <a:t>кто такой Салават </a:t>
            </a:r>
            <a:r>
              <a:rPr lang="ru-RU" dirty="0" smtClean="0"/>
              <a:t>Юлаев?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509" y="1825625"/>
            <a:ext cx="6542981" cy="4351338"/>
          </a:xfrm>
        </p:spPr>
      </p:pic>
    </p:spTree>
    <p:extLst>
      <p:ext uri="{BB962C8B-B14F-4D97-AF65-F5344CB8AC3E}">
        <p14:creationId xmlns:p14="http://schemas.microsoft.com/office/powerpoint/2010/main" val="143687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Салават  </a:t>
            </a:r>
            <a:r>
              <a:rPr lang="ru-RU" dirty="0" err="1" smtClean="0"/>
              <a:t>Юлаев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29842" y="1268760"/>
            <a:ext cx="3868340" cy="492090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Башкирский национальный герой и поэт-сказитель. </a:t>
            </a:r>
            <a:endParaRPr lang="ru-RU" dirty="0" smtClean="0"/>
          </a:p>
          <a:p>
            <a:r>
              <a:rPr lang="ru-RU" dirty="0" smtClean="0"/>
              <a:t>Участник </a:t>
            </a:r>
            <a:r>
              <a:rPr lang="ru-RU" dirty="0"/>
              <a:t>Крестьянской войны 1773-1775 годов, сподвижник Емельяна Пугачёва.</a:t>
            </a:r>
          </a:p>
          <a:p>
            <a:r>
              <a:rPr lang="ru-RU" dirty="0"/>
              <a:t>Родился: 16 июня 1754 г., </a:t>
            </a:r>
            <a:r>
              <a:rPr lang="ru-RU" dirty="0" err="1"/>
              <a:t>Текоево</a:t>
            </a:r>
            <a:endParaRPr lang="ru-RU" dirty="0"/>
          </a:p>
          <a:p>
            <a:r>
              <a:rPr lang="ru-RU" dirty="0"/>
              <a:t>Умер: 26 сентября 1800 г. (46 лет), </a:t>
            </a:r>
            <a:endParaRPr lang="ru-RU" dirty="0" smtClean="0"/>
          </a:p>
          <a:p>
            <a:r>
              <a:rPr lang="ru-RU" dirty="0" smtClean="0"/>
              <a:t>Родители</a:t>
            </a:r>
            <a:r>
              <a:rPr lang="ru-RU" dirty="0"/>
              <a:t>: </a:t>
            </a:r>
            <a:r>
              <a:rPr lang="ru-RU" dirty="0" err="1"/>
              <a:t>Юлай</a:t>
            </a:r>
            <a:r>
              <a:rPr lang="ru-RU" dirty="0"/>
              <a:t> </a:t>
            </a:r>
            <a:r>
              <a:rPr lang="ru-RU" dirty="0" err="1"/>
              <a:t>Азналин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268760"/>
            <a:ext cx="4328122" cy="5256584"/>
          </a:xfrm>
        </p:spPr>
      </p:pic>
    </p:spTree>
    <p:extLst>
      <p:ext uri="{BB962C8B-B14F-4D97-AF65-F5344CB8AC3E}">
        <p14:creationId xmlns:p14="http://schemas.microsoft.com/office/powerpoint/2010/main" val="221440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8424936" cy="5904656"/>
          </a:xfrm>
        </p:spPr>
      </p:pic>
    </p:spTree>
    <p:extLst>
      <p:ext uri="{BB962C8B-B14F-4D97-AF65-F5344CB8AC3E}">
        <p14:creationId xmlns:p14="http://schemas.microsoft.com/office/powerpoint/2010/main" val="52430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Ребята </a:t>
            </a:r>
            <a:r>
              <a:rPr lang="ru-RU" dirty="0"/>
              <a:t>скажите, какой город является столицей нашей республики? </a:t>
            </a:r>
          </a:p>
        </p:txBody>
      </p:sp>
    </p:spTree>
    <p:extLst>
      <p:ext uri="{BB962C8B-B14F-4D97-AF65-F5344CB8AC3E}">
        <p14:creationId xmlns:p14="http://schemas.microsoft.com/office/powerpoint/2010/main" val="200606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Муса </a:t>
            </a:r>
            <a:r>
              <a:rPr lang="ru-RU" b="1" dirty="0" err="1"/>
              <a:t>Гайсинович</a:t>
            </a:r>
            <a:r>
              <a:rPr lang="ru-RU" b="1" dirty="0"/>
              <a:t> Гареев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251520" y="1628800"/>
            <a:ext cx="4246662" cy="456086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Советский военный лётчик, полковник, дважды Герой Советского Союза, участник Великой </a:t>
            </a:r>
            <a:r>
              <a:rPr lang="ru-RU" dirty="0" smtClean="0"/>
              <a:t>Отечественной </a:t>
            </a:r>
            <a:r>
              <a:rPr lang="ru-RU" dirty="0"/>
              <a:t>войны</a:t>
            </a:r>
            <a:r>
              <a:rPr lang="ru-RU" dirty="0" smtClean="0"/>
              <a:t>.</a:t>
            </a:r>
          </a:p>
          <a:p>
            <a:r>
              <a:rPr lang="ru-RU" b="1" dirty="0"/>
              <a:t>Родился: </a:t>
            </a:r>
            <a:r>
              <a:rPr lang="ru-RU" dirty="0"/>
              <a:t>9 июня 1922 г., </a:t>
            </a:r>
            <a:r>
              <a:rPr lang="ru-RU" dirty="0" err="1">
                <a:hlinkClick r:id="rId2"/>
              </a:rPr>
              <a:t>Илякшиде</a:t>
            </a:r>
            <a:endParaRPr lang="ru-RU" dirty="0"/>
          </a:p>
          <a:p>
            <a:r>
              <a:rPr lang="ru-RU" b="1" dirty="0"/>
              <a:t>Умер: </a:t>
            </a:r>
            <a:r>
              <a:rPr lang="ru-RU" dirty="0"/>
              <a:t>17 сентября 1987 г. (65 лет), </a:t>
            </a:r>
            <a:r>
              <a:rPr lang="ru-RU" dirty="0">
                <a:hlinkClick r:id="rId3"/>
              </a:rPr>
              <a:t>Уфа</a:t>
            </a:r>
            <a:r>
              <a:rPr lang="ru-RU" dirty="0"/>
              <a:t>, Башкирская АССР, РСФСР, СССР</a:t>
            </a:r>
          </a:p>
          <a:p>
            <a:endParaRPr lang="ru-RU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72816"/>
            <a:ext cx="3816424" cy="4332660"/>
          </a:xfrm>
        </p:spPr>
      </p:pic>
    </p:spTree>
    <p:extLst>
      <p:ext uri="{BB962C8B-B14F-4D97-AF65-F5344CB8AC3E}">
        <p14:creationId xmlns:p14="http://schemas.microsoft.com/office/powerpoint/2010/main" val="411471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Анвар </a:t>
            </a:r>
            <a:r>
              <a:rPr lang="ru-RU" b="1" dirty="0" err="1"/>
              <a:t>Абдуллинович</a:t>
            </a:r>
            <a:r>
              <a:rPr lang="ru-RU" b="1" dirty="0"/>
              <a:t> </a:t>
            </a:r>
            <a:r>
              <a:rPr lang="ru-RU" b="1" dirty="0" smtClean="0"/>
              <a:t>Абдуллин</a:t>
            </a:r>
            <a:br>
              <a:rPr lang="ru-RU" b="1" dirty="0" smtClean="0"/>
            </a:br>
            <a:r>
              <a:rPr lang="ru-RU" b="1" dirty="0" smtClean="0"/>
              <a:t>1917-2002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628800"/>
            <a:ext cx="3868340" cy="4560863"/>
          </a:xfrm>
        </p:spPr>
        <p:txBody>
          <a:bodyPr>
            <a:normAutofit/>
          </a:bodyPr>
          <a:lstStyle/>
          <a:p>
            <a:r>
              <a:rPr lang="ru-RU" dirty="0"/>
              <a:t>старший сержант Рабоче-крестьянской Красной армии, участник Великой Отечественной и советско-японской войн: Герой Советского Союза и полный кавалер ордена Отечественной войны.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799" y="2505075"/>
            <a:ext cx="3070490" cy="3684588"/>
          </a:xfrm>
        </p:spPr>
      </p:pic>
    </p:spTree>
    <p:extLst>
      <p:ext uri="{BB962C8B-B14F-4D97-AF65-F5344CB8AC3E}">
        <p14:creationId xmlns:p14="http://schemas.microsoft.com/office/powerpoint/2010/main" val="261059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25625"/>
            <a:ext cx="8191822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– </a:t>
            </a:r>
            <a:r>
              <a:rPr lang="ru-RU" dirty="0" smtClean="0"/>
              <a:t>Какие   башкирские национальные  музыкальные инструменты вы </a:t>
            </a:r>
            <a:r>
              <a:rPr lang="ru-RU" dirty="0"/>
              <a:t>знаете? </a:t>
            </a:r>
          </a:p>
        </p:txBody>
      </p:sp>
    </p:spTree>
    <p:extLst>
      <p:ext uri="{BB962C8B-B14F-4D97-AF65-F5344CB8AC3E}">
        <p14:creationId xmlns:p14="http://schemas.microsoft.com/office/powerpoint/2010/main" val="149126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8064896" cy="5431458"/>
          </a:xfrm>
        </p:spPr>
      </p:pic>
    </p:spTree>
    <p:extLst>
      <p:ext uri="{BB962C8B-B14F-4D97-AF65-F5344CB8AC3E}">
        <p14:creationId xmlns:p14="http://schemas.microsoft.com/office/powerpoint/2010/main" val="99612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39" y="908720"/>
            <a:ext cx="8184909" cy="5598622"/>
          </a:xfrm>
        </p:spPr>
      </p:pic>
    </p:spTree>
    <p:extLst>
      <p:ext uri="{BB962C8B-B14F-4D97-AF65-F5344CB8AC3E}">
        <p14:creationId xmlns:p14="http://schemas.microsoft.com/office/powerpoint/2010/main" val="254863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08720"/>
            <a:ext cx="7848872" cy="5544616"/>
          </a:xfrm>
        </p:spPr>
      </p:pic>
    </p:spTree>
    <p:extLst>
      <p:ext uri="{BB962C8B-B14F-4D97-AF65-F5344CB8AC3E}">
        <p14:creationId xmlns:p14="http://schemas.microsoft.com/office/powerpoint/2010/main" val="12528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32656"/>
            <a:ext cx="7886700" cy="24482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Курай</a:t>
            </a:r>
            <a:br>
              <a:rPr lang="ru-RU" dirty="0" smtClean="0"/>
            </a:br>
            <a:r>
              <a:rPr lang="ru-RU" dirty="0"/>
              <a:t>башкирский национальный музыкальный инструмент. Его изготавливают из тростника, выбирают гладкий, пустой и чистый тростник и вырезают 5 отверстий.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780928"/>
            <a:ext cx="7886700" cy="3816424"/>
          </a:xfrm>
        </p:spPr>
      </p:pic>
    </p:spTree>
    <p:extLst>
      <p:ext uri="{BB962C8B-B14F-4D97-AF65-F5344CB8AC3E}">
        <p14:creationId xmlns:p14="http://schemas.microsoft.com/office/powerpoint/2010/main" val="127251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568952" cy="6264696"/>
          </a:xfrm>
        </p:spPr>
      </p:pic>
    </p:spTree>
    <p:extLst>
      <p:ext uri="{BB962C8B-B14F-4D97-AF65-F5344CB8AC3E}">
        <p14:creationId xmlns:p14="http://schemas.microsoft.com/office/powerpoint/2010/main" val="31966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Стихотворение </a:t>
            </a:r>
            <a:r>
              <a:rPr lang="ru-RU" dirty="0"/>
              <a:t>о </a:t>
            </a:r>
            <a:r>
              <a:rPr lang="ru-RU" dirty="0" err="1" smtClean="0"/>
              <a:t>курае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29842" y="1268760"/>
            <a:ext cx="3868340" cy="4920903"/>
          </a:xfrm>
        </p:spPr>
        <p:txBody>
          <a:bodyPr>
            <a:normAutofit/>
          </a:bodyPr>
          <a:lstStyle/>
          <a:p>
            <a:r>
              <a:rPr lang="ru-RU" dirty="0" smtClean="0"/>
              <a:t>Там</a:t>
            </a:r>
            <a:r>
              <a:rPr lang="ru-RU" dirty="0"/>
              <a:t>, где родились мы,</a:t>
            </a:r>
          </a:p>
          <a:p>
            <a:r>
              <a:rPr lang="ru-RU" dirty="0"/>
              <a:t>      И тростник поет</a:t>
            </a:r>
          </a:p>
          <a:p>
            <a:r>
              <a:rPr lang="ru-RU" dirty="0"/>
              <a:t>      Спросите, что это,</a:t>
            </a:r>
          </a:p>
          <a:p>
            <a:r>
              <a:rPr lang="ru-RU" dirty="0"/>
              <a:t>      Каждый назовет!</a:t>
            </a:r>
          </a:p>
          <a:p>
            <a:r>
              <a:rPr lang="ru-RU" dirty="0"/>
              <a:t>      Мелодичный мой </a:t>
            </a:r>
            <a:r>
              <a:rPr lang="ru-RU" dirty="0" err="1"/>
              <a:t>курай</a:t>
            </a:r>
            <a:r>
              <a:rPr lang="ru-RU" dirty="0"/>
              <a:t>,</a:t>
            </a:r>
          </a:p>
          <a:p>
            <a:r>
              <a:rPr lang="ru-RU" dirty="0"/>
              <a:t>      Прославляй любимый край.</a:t>
            </a:r>
          </a:p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484784"/>
            <a:ext cx="4320480" cy="4968552"/>
          </a:xfrm>
        </p:spPr>
      </p:pic>
    </p:spTree>
    <p:extLst>
      <p:ext uri="{BB962C8B-B14F-4D97-AF65-F5344CB8AC3E}">
        <p14:creationId xmlns:p14="http://schemas.microsoft.com/office/powerpoint/2010/main" val="319842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Кроме герба и флага к государственным символам относятся…?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825625"/>
            <a:ext cx="3401975" cy="4351338"/>
          </a:xfrm>
        </p:spPr>
      </p:pic>
    </p:spTree>
    <p:extLst>
      <p:ext uri="{BB962C8B-B14F-4D97-AF65-F5344CB8AC3E}">
        <p14:creationId xmlns:p14="http://schemas.microsoft.com/office/powerpoint/2010/main" val="409393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8"/>
            <a:ext cx="8100900" cy="5400600"/>
          </a:xfrm>
        </p:spPr>
      </p:pic>
    </p:spTree>
    <p:extLst>
      <p:ext uri="{BB962C8B-B14F-4D97-AF65-F5344CB8AC3E}">
        <p14:creationId xmlns:p14="http://schemas.microsoft.com/office/powerpoint/2010/main" val="98254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Государственный гимн Республики Башкортостан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был </a:t>
            </a:r>
            <a:r>
              <a:rPr lang="ru-RU" dirty="0"/>
              <a:t>принят 12 октября 1993 года. Гимном Республики Башкортостан является торжественная мелодия «Республика» на музыку </a:t>
            </a:r>
            <a:r>
              <a:rPr lang="ru-RU" dirty="0" err="1"/>
              <a:t>Фарита</a:t>
            </a:r>
            <a:r>
              <a:rPr lang="ru-RU" dirty="0"/>
              <a:t> Идрисова. </a:t>
            </a:r>
          </a:p>
        </p:txBody>
      </p:sp>
    </p:spTree>
    <p:extLst>
      <p:ext uri="{BB962C8B-B14F-4D97-AF65-F5344CB8AC3E}">
        <p14:creationId xmlns:p14="http://schemas.microsoft.com/office/powerpoint/2010/main" val="234762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352928" cy="6192688"/>
          </a:xfrm>
        </p:spPr>
      </p:pic>
    </p:spTree>
    <p:extLst>
      <p:ext uri="{BB962C8B-B14F-4D97-AF65-F5344CB8AC3E}">
        <p14:creationId xmlns:p14="http://schemas.microsoft.com/office/powerpoint/2010/main" val="243171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7920880" cy="6192688"/>
          </a:xfrm>
        </p:spPr>
      </p:pic>
    </p:spTree>
    <p:extLst>
      <p:ext uri="{BB962C8B-B14F-4D97-AF65-F5344CB8AC3E}">
        <p14:creationId xmlns:p14="http://schemas.microsoft.com/office/powerpoint/2010/main" val="330718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"Кто больше назовет городов нашей республики "Вам нужно написать на листочке все города Нашей республики.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89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середине XVI века башкиры присоединились к русскому государству. В те далекие времена на башкирские земли нападали кочевники.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Чтобы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защитить свой народ от грабительских набегов кочевников, 7 башкирских племен с письмом обратились к русскому царю Ивану Грозному с просьбой включить Башкортостан в состав Русского государства.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Иван Грозный подписал обращение и включил Башкортостан в состав России.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715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  Башкирских  племен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Мин</a:t>
            </a:r>
          </a:p>
          <a:p>
            <a:r>
              <a:rPr lang="ru-RU" dirty="0" err="1" smtClean="0"/>
              <a:t>Юрматы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err="1" smtClean="0"/>
              <a:t>Бурзян</a:t>
            </a:r>
            <a:endParaRPr lang="ru-RU" dirty="0" smtClean="0"/>
          </a:p>
          <a:p>
            <a:r>
              <a:rPr lang="ru-RU" dirty="0" err="1" smtClean="0"/>
              <a:t>Кыпсак</a:t>
            </a:r>
            <a:endParaRPr lang="ru-RU" dirty="0" smtClean="0"/>
          </a:p>
          <a:p>
            <a:r>
              <a:rPr lang="ru-RU" dirty="0" err="1" smtClean="0"/>
              <a:t>Усерган</a:t>
            </a:r>
            <a:endParaRPr lang="ru-RU" dirty="0" smtClean="0"/>
          </a:p>
          <a:p>
            <a:r>
              <a:rPr lang="ru-RU" dirty="0" err="1" smtClean="0"/>
              <a:t>Тамьян</a:t>
            </a:r>
            <a:endParaRPr lang="ru-RU" dirty="0" smtClean="0"/>
          </a:p>
          <a:p>
            <a:r>
              <a:rPr lang="ru-RU" dirty="0" err="1" smtClean="0"/>
              <a:t>Гайна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79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  жизни </a:t>
            </a:r>
            <a:r>
              <a:rPr lang="ru-RU" dirty="0" smtClean="0"/>
              <a:t>Башкирского  народа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– </a:t>
            </a:r>
            <a:r>
              <a:rPr lang="ru-RU" dirty="0"/>
              <a:t>Башкиры в древние времена вели кочевой образ жизни. Жили в юртах, сделанных из войлока и украшенных башкирским </a:t>
            </a:r>
            <a:r>
              <a:rPr lang="ru-RU" dirty="0" smtClean="0"/>
              <a:t>орнаментом.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068960"/>
            <a:ext cx="4968552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62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ни2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уни1.potx" id="{9518716F-B733-41B4-B1D7-C098FB6E3702}" vid="{7EB7DD9A-3463-49C8-81A2-1CD6FDB8A0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универ2</Template>
  <TotalTime>225</TotalTime>
  <Words>549</Words>
  <Application>Microsoft Office PowerPoint</Application>
  <PresentationFormat>Экран (4:3)</PresentationFormat>
  <Paragraphs>89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уни2</vt:lpstr>
      <vt:lpstr>Классный час  на  тему  «Горжусь  тобой  Башкортостан»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7  Башкирских  племен</vt:lpstr>
      <vt:lpstr>Образ  жизни Башкирского  народа</vt:lpstr>
      <vt:lpstr>Башкирская юрта</vt:lpstr>
      <vt:lpstr>Занятия  Башкирского  народа</vt:lpstr>
      <vt:lpstr>Презентация PowerPoint</vt:lpstr>
      <vt:lpstr>Презентация PowerPoint</vt:lpstr>
      <vt:lpstr>Реки  Илишевского  района</vt:lpstr>
      <vt:lpstr>Презентация PowerPoint</vt:lpstr>
      <vt:lpstr> Банное(Яктыкуль) </vt:lpstr>
      <vt:lpstr>Аслыкуль </vt:lpstr>
      <vt:lpstr>Карабалыкты (Черная рыба)</vt:lpstr>
      <vt:lpstr>Сабакты </vt:lpstr>
      <vt:lpstr>Кандрыкуль </vt:lpstr>
      <vt:lpstr>Шамсутдин </vt:lpstr>
      <vt:lpstr>Как  по другому называется  Капова  Пещера</vt:lpstr>
      <vt:lpstr>Капова  пещера(Шульган -Таш)</vt:lpstr>
      <vt:lpstr>– Кто является президентом РБ </vt:lpstr>
      <vt:lpstr>Радий Фаритович Хабиров</vt:lpstr>
      <vt:lpstr>Кто  является главой  Илишевского района?</vt:lpstr>
      <vt:lpstr>Мустафин Ильдар Иршатович</vt:lpstr>
      <vt:lpstr>Презентация PowerPoint</vt:lpstr>
      <vt:lpstr>Презентация PowerPoint</vt:lpstr>
      <vt:lpstr>Презентация PowerPoint</vt:lpstr>
      <vt:lpstr>Флаг  Республики Башкортостан</vt:lpstr>
      <vt:lpstr>Презентация PowerPoint</vt:lpstr>
      <vt:lpstr>Презентация PowerPoint</vt:lpstr>
      <vt:lpstr>Герб  Республики Башкортостана</vt:lpstr>
      <vt:lpstr>Сколько  лет  будет образованию Республики Башкортостан   в 2021 году</vt:lpstr>
      <vt:lpstr>Образованию Республики Башкортостан 102 лет</vt:lpstr>
      <vt:lpstr>Ребята, а кто такой Салават Юлаев? </vt:lpstr>
      <vt:lpstr>Салават  Юлаев</vt:lpstr>
      <vt:lpstr>Презентация PowerPoint</vt:lpstr>
      <vt:lpstr>Муса Гайсинович Гареев</vt:lpstr>
      <vt:lpstr>Анвар Абдуллинович Абдуллин 1917-2002</vt:lpstr>
      <vt:lpstr>Презентация PowerPoint</vt:lpstr>
      <vt:lpstr>Презентация PowerPoint</vt:lpstr>
      <vt:lpstr>Презентация PowerPoint</vt:lpstr>
      <vt:lpstr>Презентация PowerPoint</vt:lpstr>
      <vt:lpstr>Курай башкирский национальный музыкальный инструмент. Его изготавливают из тростника, выбирают гладкий, пустой и чистый тростник и вырезают 5 отверстий. </vt:lpstr>
      <vt:lpstr>Презентация PowerPoint</vt:lpstr>
      <vt:lpstr>Стихотворение о курае </vt:lpstr>
      <vt:lpstr>Кроме герба и флага к государственным символам относятся…? </vt:lpstr>
      <vt:lpstr>Государственный гимн Республики Башкортостан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 на  тему  «Горжусь  тобой  Башкортостан»</dc:title>
  <dc:creator>Acer</dc:creator>
  <cp:lastModifiedBy>Acer</cp:lastModifiedBy>
  <cp:revision>17</cp:revision>
  <dcterms:created xsi:type="dcterms:W3CDTF">2021-02-04T16:42:34Z</dcterms:created>
  <dcterms:modified xsi:type="dcterms:W3CDTF">2021-02-07T16:06:57Z</dcterms:modified>
</cp:coreProperties>
</file>