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4" r:id="rId2"/>
    <p:sldMasterId id="2147483706" r:id="rId3"/>
    <p:sldMasterId id="2147484465" r:id="rId4"/>
  </p:sldMasterIdLst>
  <p:notesMasterIdLst>
    <p:notesMasterId r:id="rId39"/>
  </p:notesMasterIdLst>
  <p:sldIdLst>
    <p:sldId id="298" r:id="rId5"/>
    <p:sldId id="299" r:id="rId6"/>
    <p:sldId id="301" r:id="rId7"/>
    <p:sldId id="300" r:id="rId8"/>
    <p:sldId id="302" r:id="rId9"/>
    <p:sldId id="303" r:id="rId10"/>
    <p:sldId id="304" r:id="rId11"/>
    <p:sldId id="297" r:id="rId12"/>
    <p:sldId id="258" r:id="rId13"/>
    <p:sldId id="259" r:id="rId14"/>
    <p:sldId id="272" r:id="rId15"/>
    <p:sldId id="273" r:id="rId16"/>
    <p:sldId id="274" r:id="rId17"/>
    <p:sldId id="276" r:id="rId18"/>
    <p:sldId id="277" r:id="rId19"/>
    <p:sldId id="278" r:id="rId20"/>
    <p:sldId id="279" r:id="rId21"/>
    <p:sldId id="309" r:id="rId22"/>
    <p:sldId id="310" r:id="rId23"/>
    <p:sldId id="282" r:id="rId24"/>
    <p:sldId id="283" r:id="rId25"/>
    <p:sldId id="284" r:id="rId26"/>
    <p:sldId id="285" r:id="rId27"/>
    <p:sldId id="311" r:id="rId28"/>
    <p:sldId id="287" r:id="rId29"/>
    <p:sldId id="312" r:id="rId30"/>
    <p:sldId id="289" r:id="rId31"/>
    <p:sldId id="313" r:id="rId32"/>
    <p:sldId id="314" r:id="rId33"/>
    <p:sldId id="305" r:id="rId34"/>
    <p:sldId id="306" r:id="rId35"/>
    <p:sldId id="307" r:id="rId36"/>
    <p:sldId id="308" r:id="rId37"/>
    <p:sldId id="294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33CC33"/>
    <a:srgbClr val="006600"/>
    <a:srgbClr val="FFFF00"/>
    <a:srgbClr val="DD23D4"/>
    <a:srgbClr val="40C929"/>
    <a:srgbClr val="32C832"/>
    <a:srgbClr val="D7EB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>
      <p:cViewPr varScale="1">
        <p:scale>
          <a:sx n="73" d="100"/>
          <a:sy n="73" d="100"/>
        </p:scale>
        <p:origin x="11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40502D8-3337-4E24-A0FC-A7A2AE06C59D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9A7CAE7-FF7D-41D0-8838-992F948F3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4096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AC0C5A6A-DA1A-46C7-9648-2A43F6207F88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B9C9E87-8ACC-4810-B560-2211D4747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3DB24-5AC1-431F-A2E3-6F486C8C0A22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3DE37-AB4E-482A-86F4-A64B1D29F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4A257-E72A-43D8-B80F-0281581C53DA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2D8A5-795D-4641-B242-C56E761DA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2F6A5-B5B9-4999-9154-4225A99F3578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C5393-76D8-4F75-A4EC-F9EC07892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2A923-ABDA-43B4-8CF0-326297C6E2D9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31624-F85F-46ED-A43B-2951D4EA4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66840-D967-4902-8DEE-0F27B8BF1AD9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835F4-1173-40C5-85F8-DEC119009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8EE49-506E-4227-BFF3-75133DD4D05F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90B1F-E4D4-44F2-8054-0CBBFDAB7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5C855-D466-4A89-A07A-BE6CE7534BE5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2C89F-2169-4A07-9A94-97FAEDED6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6A9F-7891-450D-9036-1B311F97B410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83118-4540-4F51-B4CE-282BEF5D0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0EBAF-36FD-4528-AB74-E489F1D1A813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9AA44-77DB-4800-BEA3-06A93D98C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29895-E8F4-42CA-ACE4-FCFE40DE801F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16953-1CCB-4671-912F-1A57A54EE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DBFD9-6D0C-4ADE-9047-EFF124C0016E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4D52A-BB6F-4EFB-9786-C41E8EF72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D9ED5-E504-4659-813D-7B32D0D92FB2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A491E-D4EC-4E4C-81B8-8EF9706B2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730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730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CE529-6667-48A3-81C7-1C94CFBD883B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FE4E4-3034-4DCF-9953-B077B81110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CE66F-76C2-479D-8505-4B64E4FE7429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4BC44-8737-4495-9F4C-097167851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1429A-76D7-451F-91B4-444BCC8A3219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B6BE6-76F0-4FCA-AA56-0711FEAC3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D3F93-8E05-4D99-B57C-233CBE66E7CA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64519-FD46-4D6F-9C90-5A33F916B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E9C97-5B9C-44F1-A620-E50FBB6D48E9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A797B-4D36-4FB3-B1BF-58A6657D3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36C5C-2643-4C1A-86C6-6CCFF380EDB3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FFD5D-A98C-46CC-911F-0DFB0C417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A97A8-1367-4D29-B501-8B4D03A99865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F61F1-DC45-46D3-A7E7-A4F92470E3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11158-A0F1-4088-99BD-2E451680D1A1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6B2B2-AB55-4078-A5C1-0A7F4A6E1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3BD76-6D73-4BE8-B727-81B9489DDDB0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D4505-CA17-4F57-A67F-68B74F549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63DFD-AE8D-414D-8DDD-FFB9E5A7144C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2B48D9F-0CB8-4611-BDC4-9FE7ED022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74145-64FF-441C-A414-77AB3AFDE959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BC891-897B-4C65-9CA9-A6AD1860A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BECF6-F968-40A9-85F6-CB7B14E0D48A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F9896-47FC-4A1D-8607-F5F537B0E9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379FC-92FF-4070-9C05-A23614542170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5DBBA-9BD5-428D-9298-84680F775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57043C9-6F41-4E8D-94EA-1645F3DCA9CB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BA6BD92-074F-4522-88D8-B740D2B1A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E6CC8-8E7A-43AC-8A41-6B8C3B67FBDE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FA0CF-467D-4514-8A03-BC6C14B8C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210D-3CD8-4D7E-9755-96CAC884EE88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E564C-E754-4108-AD56-C764482DF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F42E2-F15A-4A56-987C-C756F7FD0F51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41489-FD75-4A54-B37B-A661FF18E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98B9072-88EA-4CA7-941F-A6BBDC4D2063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07BDFEC-C4D6-4720-A61E-1BB6650F7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4841E-C25F-43B3-858D-BF978448670C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C9D59-C2BB-4DC1-A97E-667461489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F395B30-C195-44A7-BA11-85059EB2E498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0FE50FF-F609-457A-8260-12AF0A40C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88F9D-1D0C-49A4-9FCC-B0AD2EB7928D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61793-2BCB-472E-ABEB-86023A3DF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6457A09-6029-479F-A057-A50CCD50EACB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F9E3D96-66E4-453E-A36E-5A46B5925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318A8-A66C-4262-9257-DBE597973868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33B86-A80B-4173-8B89-22F9CF214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7B013-DFBA-4F37-88B2-7C26B53AE44D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68568-5DFB-4D62-A091-EE9A1858D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FAD14-145A-4749-993A-A7AA63C7D538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77474-BBDF-4220-AE19-BB9335BC5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2A2EDE3-BD6C-452D-9390-5B5FB713426D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C61E368-14DD-4E20-B5F5-C76FCDDA5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609A9A9-5026-4828-8D38-8386D4F664E5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D13248AA-3DD2-4CCD-9F0A-17B8ECC3E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41587-2A2E-4F5C-BBCF-A953E9A40CB2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65C27-2FDE-4AB4-A51E-C07604B36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D964-2294-4B76-AF83-B5C2131A2929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0FB88-1DB5-4240-92EB-4C7D14FDB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D7FA40F-6C5B-4674-BB1B-48B65E4598E3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D346780-04CD-4767-8AC9-C5EE9D794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27" r:id="rId1"/>
    <p:sldLayoutId id="2147484628" r:id="rId2"/>
    <p:sldLayoutId id="2147484629" r:id="rId3"/>
    <p:sldLayoutId id="2147484597" r:id="rId4"/>
    <p:sldLayoutId id="2147484598" r:id="rId5"/>
    <p:sldLayoutId id="2147484630" r:id="rId6"/>
    <p:sldLayoutId id="2147484631" r:id="rId7"/>
    <p:sldLayoutId id="2147484599" r:id="rId8"/>
    <p:sldLayoutId id="2147484600" r:id="rId9"/>
  </p:sldLayoutIdLst>
  <p:transition spd="med"/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D96C89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D96C89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CD91A0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AA09E6F0-881F-41B8-A1B3-EB25C6EDF5ED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72125922-BAE5-469B-8A1A-42C117848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601" r:id="rId1"/>
    <p:sldLayoutId id="2147484602" r:id="rId2"/>
    <p:sldLayoutId id="2147484603" r:id="rId3"/>
    <p:sldLayoutId id="2147484604" r:id="rId4"/>
    <p:sldLayoutId id="2147484605" r:id="rId5"/>
    <p:sldLayoutId id="2147484606" r:id="rId6"/>
    <p:sldLayoutId id="2147484607" r:id="rId7"/>
    <p:sldLayoutId id="2147484608" r:id="rId8"/>
    <p:sldLayoutId id="2147484609" r:id="rId9"/>
    <p:sldLayoutId id="2147484610" r:id="rId10"/>
    <p:sldLayoutId id="2147484611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9625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26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626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076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9626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9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9626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26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26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26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26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627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9627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27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27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27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27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27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627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628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C759F4E7-9A3C-4D73-9DDB-B06E5BBCB163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9628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8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FEFBF7C6-D62C-45CB-BFAD-A9D553CBC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632" r:id="rId1"/>
    <p:sldLayoutId id="2147484612" r:id="rId2"/>
    <p:sldLayoutId id="2147484613" r:id="rId3"/>
    <p:sldLayoutId id="2147484614" r:id="rId4"/>
    <p:sldLayoutId id="2147484615" r:id="rId5"/>
    <p:sldLayoutId id="2147484616" r:id="rId6"/>
    <p:sldLayoutId id="2147484617" r:id="rId7"/>
    <p:sldLayoutId id="2147484618" r:id="rId8"/>
    <p:sldLayoutId id="2147484619" r:id="rId9"/>
    <p:sldLayoutId id="2147484620" r:id="rId10"/>
    <p:sldLayoutId id="2147484621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C9D8F43A-B2E8-4E14-B36B-8C49453C3112}" type="datetimeFigureOut">
              <a:rPr lang="ru-RU"/>
              <a:pPr>
                <a:defRPr/>
              </a:pPr>
              <a:t>03.10.2022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24E64BC9-5023-4F5E-947A-B78663F69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3" r:id="rId1"/>
    <p:sldLayoutId id="2147484634" r:id="rId2"/>
    <p:sldLayoutId id="2147484635" r:id="rId3"/>
    <p:sldLayoutId id="2147484622" r:id="rId4"/>
    <p:sldLayoutId id="2147484623" r:id="rId5"/>
    <p:sldLayoutId id="2147484636" r:id="rId6"/>
    <p:sldLayoutId id="2147484624" r:id="rId7"/>
    <p:sldLayoutId id="2147484637" r:id="rId8"/>
    <p:sldLayoutId id="2147484638" r:id="rId9"/>
    <p:sldLayoutId id="2147484625" r:id="rId10"/>
    <p:sldLayoutId id="21474846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1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7" Type="http://schemas.openxmlformats.org/officeDocument/2006/relationships/image" Target="../media/image41.gif"/><Relationship Id="rId2" Type="http://schemas.openxmlformats.org/officeDocument/2006/relationships/slide" Target="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gif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1.xml"/><Relationship Id="rId18" Type="http://schemas.openxmlformats.org/officeDocument/2006/relationships/slide" Target="slide26.xml"/><Relationship Id="rId3" Type="http://schemas.openxmlformats.org/officeDocument/2006/relationships/slide" Target="slide11.xml"/><Relationship Id="rId21" Type="http://schemas.openxmlformats.org/officeDocument/2006/relationships/slide" Target="slide29.xml"/><Relationship Id="rId7" Type="http://schemas.openxmlformats.org/officeDocument/2006/relationships/slide" Target="slide15.xml"/><Relationship Id="rId12" Type="http://schemas.openxmlformats.org/officeDocument/2006/relationships/slide" Target="slide20.xml"/><Relationship Id="rId17" Type="http://schemas.openxmlformats.org/officeDocument/2006/relationships/slide" Target="slide25.xml"/><Relationship Id="rId2" Type="http://schemas.openxmlformats.org/officeDocument/2006/relationships/slide" Target="slide10.xml"/><Relationship Id="rId16" Type="http://schemas.openxmlformats.org/officeDocument/2006/relationships/slide" Target="slide24.xml"/><Relationship Id="rId20" Type="http://schemas.openxmlformats.org/officeDocument/2006/relationships/slide" Target="slide28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11" Type="http://schemas.openxmlformats.org/officeDocument/2006/relationships/slide" Target="slide19.xml"/><Relationship Id="rId5" Type="http://schemas.openxmlformats.org/officeDocument/2006/relationships/slide" Target="slide13.xml"/><Relationship Id="rId15" Type="http://schemas.openxmlformats.org/officeDocument/2006/relationships/slide" Target="slide23.xml"/><Relationship Id="rId10" Type="http://schemas.openxmlformats.org/officeDocument/2006/relationships/slide" Target="slide18.xml"/><Relationship Id="rId19" Type="http://schemas.openxmlformats.org/officeDocument/2006/relationships/slide" Target="slide27.xml"/><Relationship Id="rId4" Type="http://schemas.openxmlformats.org/officeDocument/2006/relationships/slide" Target="slide12.xml"/><Relationship Id="rId9" Type="http://schemas.openxmlformats.org/officeDocument/2006/relationships/slide" Target="slide17.xml"/><Relationship Id="rId14" Type="http://schemas.openxmlformats.org/officeDocument/2006/relationships/slide" Target="slide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2366" y="2967335"/>
            <a:ext cx="4139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Н И Р А Д О</a:t>
            </a:r>
            <a:endParaRPr lang="ru-RU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730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714375" y="428625"/>
            <a:ext cx="8215313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Century Gothic" pitchFamily="34" charset="0"/>
              </a:rPr>
              <a:t>2 балла</a:t>
            </a:r>
            <a:r>
              <a:rPr lang="ru-RU" sz="4400" dirty="0" smtClean="0">
                <a:solidFill>
                  <a:srgbClr val="FF0000"/>
                </a:solidFill>
                <a:latin typeface="Century Gothic" pitchFamily="34" charset="0"/>
              </a:rPr>
              <a:t>.</a:t>
            </a:r>
            <a:r>
              <a:rPr lang="ru-RU" sz="4400" dirty="0" smtClean="0">
                <a:solidFill>
                  <a:srgbClr val="FFFF00"/>
                </a:solidFill>
                <a:latin typeface="Century Gothic" pitchFamily="34" charset="0"/>
              </a:rPr>
              <a:t> </a:t>
            </a:r>
            <a:endParaRPr lang="ru-RU" sz="4400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defRPr/>
            </a:pPr>
            <a:endParaRPr lang="ru-RU" i="1" dirty="0">
              <a:solidFill>
                <a:srgbClr val="000099"/>
              </a:solidFill>
              <a:latin typeface="Century Gothic" pitchFamily="34" charset="0"/>
            </a:endParaRPr>
          </a:p>
          <a:p>
            <a:pPr>
              <a:defRPr/>
            </a:pPr>
            <a:endParaRPr lang="ru-RU" sz="4000" b="1" i="1" dirty="0">
              <a:solidFill>
                <a:srgbClr val="FFFF00"/>
              </a:solidFill>
              <a:latin typeface="Century Gothic" pitchFamily="34" charset="0"/>
            </a:endParaRPr>
          </a:p>
          <a:p>
            <a:pPr algn="ctr"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Река Салда в черте города образует именно его.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42938" y="3429000"/>
            <a:ext cx="792956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ru-RU" b="1" i="1" dirty="0" smtClean="0">
                <a:solidFill>
                  <a:srgbClr val="002060"/>
                </a:solidFill>
                <a:latin typeface="Century Gothic" pitchFamily="34" charset="0"/>
              </a:rPr>
              <a:t>(</a:t>
            </a:r>
            <a:r>
              <a:rPr lang="ru-RU" sz="2800" b="1" i="1" dirty="0" smtClean="0">
                <a:solidFill>
                  <a:srgbClr val="002060"/>
                </a:solidFill>
                <a:latin typeface="Century Gothic" pitchFamily="34" charset="0"/>
              </a:rPr>
              <a:t>Верхнесалдинский пруд)</a:t>
            </a:r>
            <a:endParaRPr lang="ru-RU" sz="2800" b="1" i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2150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5715000"/>
            <a:ext cx="792163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857250" y="785813"/>
            <a:ext cx="7572375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Century Gothic" pitchFamily="34" charset="0"/>
              </a:rPr>
              <a:t>4 балла. </a:t>
            </a:r>
            <a:endParaRPr lang="ru-RU" sz="4000" b="1" dirty="0">
              <a:solidFill>
                <a:srgbClr val="FF0000"/>
              </a:solidFill>
              <a:latin typeface="Century Gothic" pitchFamily="34" charset="0"/>
            </a:endParaRPr>
          </a:p>
          <a:p>
            <a:pPr>
              <a:defRPr/>
            </a:pPr>
            <a:endParaRPr lang="ru-RU" sz="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defRPr/>
            </a:pPr>
            <a:endParaRPr lang="ru-RU" sz="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ctr">
              <a:defRPr/>
            </a:pP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Примерная численность населения города Верхняя Салда.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1500" y="2967038"/>
            <a:ext cx="8143875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 algn="ctr"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 algn="ctr"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2800" b="1" i="1" dirty="0" smtClean="0">
                <a:solidFill>
                  <a:srgbClr val="002060"/>
                </a:solidFill>
                <a:latin typeface="Century Gothic" pitchFamily="34" charset="0"/>
              </a:rPr>
              <a:t>(43887) </a:t>
            </a:r>
            <a:endParaRPr lang="ru-RU" sz="2800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2253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2438" y="5715000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428625" y="357188"/>
            <a:ext cx="7000875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latin typeface="Century Gothic" pitchFamily="34" charset="0"/>
              </a:rPr>
              <a:t>        </a:t>
            </a:r>
            <a:r>
              <a:rPr lang="ru-RU" sz="4000" b="1" dirty="0" smtClean="0">
                <a:solidFill>
                  <a:srgbClr val="FF0000"/>
                </a:solidFill>
                <a:latin typeface="Century Gothic" pitchFamily="34" charset="0"/>
              </a:rPr>
              <a:t>6 </a:t>
            </a:r>
            <a:r>
              <a:rPr lang="ru-RU" sz="4000" b="1" dirty="0">
                <a:solidFill>
                  <a:srgbClr val="FF0000"/>
                </a:solidFill>
                <a:latin typeface="Century Gothic" pitchFamily="34" charset="0"/>
              </a:rPr>
              <a:t>баллов</a:t>
            </a:r>
            <a:r>
              <a:rPr lang="ru-RU" sz="4000" b="1" dirty="0">
                <a:solidFill>
                  <a:srgbClr val="C00000"/>
                </a:solidFill>
                <a:latin typeface="Century Gothic" pitchFamily="34" charset="0"/>
              </a:rPr>
              <a:t>. </a:t>
            </a:r>
          </a:p>
          <a:p>
            <a:pPr>
              <a:defRPr/>
            </a:pPr>
            <a:endParaRPr lang="ru-RU" i="1" dirty="0">
              <a:latin typeface="Century Gothic" pitchFamily="34" charset="0"/>
            </a:endParaRPr>
          </a:p>
          <a:p>
            <a:pPr>
              <a:defRPr/>
            </a:pPr>
            <a:endParaRPr lang="ru-RU" sz="800" i="1" dirty="0">
              <a:solidFill>
                <a:srgbClr val="000099"/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Сколько населенных пунктов входит в Верхнесалдинский городской округ?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42938" y="2828925"/>
            <a:ext cx="75723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002060"/>
                </a:solidFill>
                <a:latin typeface="Century Gothic" pitchFamily="34" charset="0"/>
              </a:rPr>
              <a:t>(19)</a:t>
            </a:r>
            <a:r>
              <a:rPr lang="ru-RU" sz="2400" b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23557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5715000"/>
            <a:ext cx="792163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500063" y="642938"/>
            <a:ext cx="8286750" cy="210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Century Gothic" pitchFamily="34" charset="0"/>
              </a:rPr>
              <a:t>8 </a:t>
            </a:r>
            <a:r>
              <a:rPr lang="ru-RU" sz="4000" b="1" dirty="0">
                <a:solidFill>
                  <a:srgbClr val="FF0000"/>
                </a:solidFill>
                <a:latin typeface="Century Gothic" pitchFamily="34" charset="0"/>
              </a:rPr>
              <a:t>баллов. </a:t>
            </a:r>
          </a:p>
          <a:p>
            <a:pPr>
              <a:defRPr/>
            </a:pPr>
            <a:endParaRPr lang="ru-RU" sz="1100" i="1" dirty="0">
              <a:solidFill>
                <a:srgbClr val="000099"/>
              </a:solidFill>
              <a:latin typeface="Century Gothic" pitchFamily="34" charset="0"/>
            </a:endParaRPr>
          </a:p>
          <a:p>
            <a:pPr algn="ctr">
              <a:defRPr/>
            </a:pPr>
            <a:r>
              <a:rPr lang="ru-RU" sz="4000" b="1" i="1" dirty="0">
                <a:solidFill>
                  <a:srgbClr val="FFFF00"/>
                </a:solidFill>
                <a:latin typeface="Century Gothic" pitchFamily="34" charset="0"/>
              </a:rPr>
              <a:t> 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Этот зверек водится в лесах Верхнесалдинского района.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77850" y="5045586"/>
            <a:ext cx="8215313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002060"/>
                </a:solidFill>
                <a:latin typeface="Century Gothic" pitchFamily="34" charset="0"/>
              </a:rPr>
              <a:t>(горностай)</a:t>
            </a:r>
            <a:endParaRPr lang="ru-RU" sz="2400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2458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5715000"/>
            <a:ext cx="792163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46" name="Picture 2" descr="Горностай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034391"/>
            <a:ext cx="4540999" cy="295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611560" y="548680"/>
            <a:ext cx="593378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latin typeface="Century Gothic" pitchFamily="34" charset="0"/>
              </a:rPr>
              <a:t>1</a:t>
            </a:r>
            <a:r>
              <a:rPr lang="ru-RU" sz="4000" b="1" dirty="0" smtClean="0">
                <a:solidFill>
                  <a:srgbClr val="FF0000"/>
                </a:solidFill>
                <a:latin typeface="Century Gothic" pitchFamily="34" charset="0"/>
              </a:rPr>
              <a:t>0 </a:t>
            </a:r>
            <a:r>
              <a:rPr lang="ru-RU" sz="4000" b="1" dirty="0">
                <a:solidFill>
                  <a:srgbClr val="FF0000"/>
                </a:solidFill>
                <a:latin typeface="Century Gothic" pitchFamily="34" charset="0"/>
              </a:rPr>
              <a:t>баллов</a:t>
            </a:r>
            <a:r>
              <a:rPr lang="ru-RU" sz="4000" b="1" dirty="0" smtClean="0">
                <a:solidFill>
                  <a:srgbClr val="FF0000"/>
                </a:solidFill>
                <a:latin typeface="Century Gothic" pitchFamily="34" charset="0"/>
              </a:rPr>
              <a:t>. </a:t>
            </a:r>
            <a:endParaRPr lang="ru-RU" sz="4000" b="1" dirty="0">
              <a:solidFill>
                <a:srgbClr val="FF0000"/>
              </a:solidFill>
              <a:latin typeface="Century Gothic" pitchFamily="34" charset="0"/>
            </a:endParaRPr>
          </a:p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Century Gothic" pitchFamily="34" charset="0"/>
              </a:rPr>
              <a:t>Именно этот уральский писатель дал лиричное описание </a:t>
            </a:r>
            <a:r>
              <a:rPr lang="ru-RU" sz="4000" b="1" dirty="0" err="1" smtClean="0">
                <a:solidFill>
                  <a:srgbClr val="FF0000"/>
                </a:solidFill>
                <a:latin typeface="Century Gothic" pitchFamily="34" charset="0"/>
              </a:rPr>
              <a:t>салдинским</a:t>
            </a:r>
            <a:r>
              <a:rPr lang="ru-RU" sz="4000" b="1" dirty="0" smtClean="0">
                <a:solidFill>
                  <a:srgbClr val="FF0000"/>
                </a:solidFill>
                <a:latin typeface="Century Gothic" pitchFamily="34" charset="0"/>
              </a:rPr>
              <a:t> лесам.</a:t>
            </a:r>
            <a:endParaRPr lang="ru-RU" sz="4000" b="1" dirty="0">
              <a:solidFill>
                <a:srgbClr val="FF0000"/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ru-RU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              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95536" y="4653136"/>
            <a:ext cx="7786688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i="1" dirty="0">
              <a:solidFill>
                <a:srgbClr val="33CC33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002060"/>
                </a:solidFill>
                <a:latin typeface="Century Gothic" pitchFamily="34" charset="0"/>
              </a:rPr>
              <a:t>(</a:t>
            </a:r>
            <a:r>
              <a:rPr lang="ru-RU" sz="2600" b="1" i="1" dirty="0" smtClean="0">
                <a:solidFill>
                  <a:srgbClr val="002060"/>
                </a:solidFill>
                <a:latin typeface="Century Gothic" pitchFamily="34" charset="0"/>
              </a:rPr>
              <a:t>Д.Н. Мамин – Сибиряк)</a:t>
            </a:r>
            <a:endParaRPr lang="ru-RU" sz="2600" b="1" i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2662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5715000"/>
            <a:ext cx="792163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4" descr="http://clubjewelers.com/attachment.php?attachmentid=656&amp;d=1362386351&amp;stc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633101"/>
            <a:ext cx="1370720" cy="198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23528" y="714375"/>
            <a:ext cx="7963222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2 балла</a:t>
            </a:r>
            <a:r>
              <a:rPr lang="ru-RU" sz="4000" b="1" dirty="0" smtClean="0">
                <a:latin typeface="Century Gothic" pitchFamily="34" charset="0"/>
              </a:rPr>
              <a:t>.</a:t>
            </a:r>
            <a:endParaRPr lang="ru-RU" sz="4000" b="1" dirty="0">
              <a:latin typeface="Century Gothic" pitchFamily="34" charset="0"/>
            </a:endParaRPr>
          </a:p>
          <a:p>
            <a:pPr>
              <a:defRPr/>
            </a:pPr>
            <a:endParaRPr lang="ru-RU" b="1" i="1" dirty="0">
              <a:solidFill>
                <a:schemeClr val="accent1"/>
              </a:solidFill>
              <a:latin typeface="Century Gothic" pitchFamily="34" charset="0"/>
            </a:endParaRPr>
          </a:p>
          <a:p>
            <a:pPr>
              <a:defRPr/>
            </a:pP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	Этот год считается датой основания Салды. Именно тогда началось строительство салдинского чугуноплавильного и железоделательного завода. Назовите год. 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947701" y="4036219"/>
            <a:ext cx="528859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6 </a:t>
            </a:r>
            <a:r>
              <a:rPr lang="ru-RU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декабря 1778 </a:t>
            </a:r>
            <a:r>
              <a:rPr lang="ru-RU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года</a:t>
            </a:r>
          </a:p>
        </p:txBody>
      </p:sp>
      <p:sp>
        <p:nvSpPr>
          <p:cNvPr id="27652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571500" y="571500"/>
            <a:ext cx="8358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4 балла.</a:t>
            </a:r>
            <a:r>
              <a:rPr lang="ru-RU" sz="3600" b="1" dirty="0" smtClean="0">
                <a:solidFill>
                  <a:srgbClr val="00B0F0"/>
                </a:solidFill>
                <a:latin typeface="Century Gothic" pitchFamily="34" charset="0"/>
              </a:rPr>
              <a:t> </a:t>
            </a:r>
            <a:endParaRPr lang="ru-RU" sz="3600" b="1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57188" y="2703513"/>
            <a:ext cx="850106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b="1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b="1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b="1" dirty="0">
              <a:solidFill>
                <a:srgbClr val="FFFF00"/>
              </a:solidFill>
              <a:latin typeface="Century Gothic" pitchFamily="34" charset="0"/>
            </a:endParaRPr>
          </a:p>
          <a:p>
            <a:pPr marL="514350" indent="-514350" algn="ctr">
              <a:spcBef>
                <a:spcPct val="50000"/>
              </a:spcBef>
              <a:buAutoNum type="arabicPeriod"/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«Яма», «болото», «топкое место»</a:t>
            </a:r>
          </a:p>
          <a:p>
            <a:pPr marL="514350" indent="-514350" algn="ctr">
              <a:spcBef>
                <a:spcPct val="50000"/>
              </a:spcBef>
              <a:buAutoNum type="arabicPeriod"/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«липа» «река» (река среди лип)</a:t>
            </a:r>
          </a:p>
          <a:p>
            <a:pPr algn="ctr">
              <a:spcBef>
                <a:spcPct val="50000"/>
              </a:spcBef>
              <a:defRPr/>
            </a:pPr>
            <a:endParaRPr lang="ru-RU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7030A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ru-RU" sz="2400" b="1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sp>
        <p:nvSpPr>
          <p:cNvPr id="22533" name="Прямоугольник 4"/>
          <p:cNvSpPr>
            <a:spLocks noChangeArrowheads="1"/>
          </p:cNvSpPr>
          <p:nvPr/>
        </p:nvSpPr>
        <p:spPr bwMode="auto">
          <a:xfrm>
            <a:off x="571500" y="1643063"/>
            <a:ext cx="8072438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800" b="1" dirty="0"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	Назовите известные вам версии происхождения названия города Салда.</a:t>
            </a:r>
          </a:p>
        </p:txBody>
      </p:sp>
      <p:sp>
        <p:nvSpPr>
          <p:cNvPr id="28678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1643063" y="500063"/>
            <a:ext cx="53578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6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баллов</a:t>
            </a:r>
            <a:r>
              <a:rPr lang="ru-RU" sz="4000" b="1" dirty="0">
                <a:solidFill>
                  <a:srgbClr val="FF0000"/>
                </a:solidFill>
                <a:latin typeface="Century Gothic" pitchFamily="34" charset="0"/>
              </a:rPr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ru-RU" sz="4800" b="1" i="1" dirty="0">
                <a:solidFill>
                  <a:srgbClr val="FF0000"/>
                </a:solidFill>
                <a:latin typeface="Century Gothic" pitchFamily="34" charset="0"/>
              </a:rPr>
              <a:t>    </a:t>
            </a:r>
            <a:endParaRPr lang="ru-RU" sz="5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571501" y="2525713"/>
            <a:ext cx="621506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 именами этих первых промышленников Урала связана история города Салда. Назовите фамилию. 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9702" name="Прямоугольник 6"/>
          <p:cNvSpPr>
            <a:spLocks noChangeArrowheads="1"/>
          </p:cNvSpPr>
          <p:nvPr/>
        </p:nvSpPr>
        <p:spPr bwMode="auto">
          <a:xfrm>
            <a:off x="2286000" y="3105150"/>
            <a:ext cx="61436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39776" y="3631263"/>
            <a:ext cx="778668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Демидовы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9704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264" y="1071546"/>
            <a:ext cx="1695048" cy="209762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1643063" y="500063"/>
            <a:ext cx="53578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8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баллов</a:t>
            </a:r>
            <a:r>
              <a:rPr lang="ru-RU" sz="4000" b="1" dirty="0">
                <a:solidFill>
                  <a:srgbClr val="FF0000"/>
                </a:solidFill>
                <a:latin typeface="Century Gothic" pitchFamily="34" charset="0"/>
              </a:rPr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ru-RU" sz="4800" b="1" i="1" dirty="0">
                <a:solidFill>
                  <a:srgbClr val="FF0000"/>
                </a:solidFill>
                <a:latin typeface="Century Gothic" pitchFamily="34" charset="0"/>
              </a:rPr>
              <a:t>    </a:t>
            </a:r>
            <a:endParaRPr lang="ru-RU" sz="5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571501" y="2525713"/>
            <a:ext cx="621506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dirty="0" smtClean="0"/>
              <a:t>Выдающийся русский металлург, оригинальный мыслитель и практик, разработавший 137 видов печей, отдавший многие годы заводам Урала.</a:t>
            </a:r>
            <a:r>
              <a:rPr lang="ru-RU" sz="4800" b="1" i="1" dirty="0" smtClean="0">
                <a:solidFill>
                  <a:srgbClr val="FFC000"/>
                </a:solidFill>
                <a:latin typeface="Century Gothic" pitchFamily="34" charset="0"/>
              </a:rPr>
              <a:t>   </a:t>
            </a:r>
          </a:p>
        </p:txBody>
      </p:sp>
      <p:sp>
        <p:nvSpPr>
          <p:cNvPr id="29702" name="Прямоугольник 6"/>
          <p:cNvSpPr>
            <a:spLocks noChangeArrowheads="1"/>
          </p:cNvSpPr>
          <p:nvPr/>
        </p:nvSpPr>
        <p:spPr bwMode="auto">
          <a:xfrm>
            <a:off x="2286000" y="3105150"/>
            <a:ext cx="61436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39776" y="3631263"/>
            <a:ext cx="778668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В.Е. </a:t>
            </a:r>
            <a:r>
              <a:rPr lang="ru-RU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Грум-Гржимайло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9704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538" y="1009502"/>
            <a:ext cx="1854200" cy="2540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1643063" y="500063"/>
            <a:ext cx="53578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10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баллов</a:t>
            </a:r>
            <a:r>
              <a:rPr lang="ru-RU" sz="4000" b="1" dirty="0">
                <a:solidFill>
                  <a:srgbClr val="FF0000"/>
                </a:solidFill>
                <a:latin typeface="Century Gothic" pitchFamily="34" charset="0"/>
              </a:rPr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ru-RU" sz="4800" b="1" i="1" dirty="0">
                <a:solidFill>
                  <a:srgbClr val="FF0000"/>
                </a:solidFill>
                <a:latin typeface="Century Gothic" pitchFamily="34" charset="0"/>
              </a:rPr>
              <a:t>    </a:t>
            </a:r>
            <a:endParaRPr lang="ru-RU" sz="5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571501" y="2525713"/>
            <a:ext cx="621506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Какое важное событие связано с датой 4 декабря 1938 года?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4800" b="1" i="1" dirty="0" smtClean="0">
                <a:solidFill>
                  <a:srgbClr val="FFC000"/>
                </a:solidFill>
                <a:latin typeface="Century Gothic" pitchFamily="34" charset="0"/>
              </a:rPr>
              <a:t>   </a:t>
            </a:r>
          </a:p>
        </p:txBody>
      </p:sp>
      <p:sp>
        <p:nvSpPr>
          <p:cNvPr id="29702" name="Прямоугольник 6"/>
          <p:cNvSpPr>
            <a:spLocks noChangeArrowheads="1"/>
          </p:cNvSpPr>
          <p:nvPr/>
        </p:nvSpPr>
        <p:spPr bwMode="auto">
          <a:xfrm>
            <a:off x="2286000" y="3105150"/>
            <a:ext cx="61436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739776" y="3631263"/>
            <a:ext cx="778668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 eaLnBrk="0" hangingPunct="0">
              <a:tabLst>
                <a:tab pos="161925" algn="l"/>
              </a:tabLst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(Рабочий поселок Верхняя Салда преобразован в город)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29704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tanichnik.org/wp-content/uploads/2015/01/sovremennaya_karta_Rossii_s_Krim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117285" cy="43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24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686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383821" y="211753"/>
            <a:ext cx="84296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2 балла.</a:t>
            </a:r>
            <a:endParaRPr lang="ru-RU" sz="4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Назовите </a:t>
            </a:r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фамилии героев Советского Союза города Верхняя Салда.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3795" name="Прямоугольник 2"/>
          <p:cNvSpPr>
            <a:spLocks noChangeArrowheads="1"/>
          </p:cNvSpPr>
          <p:nvPr/>
        </p:nvSpPr>
        <p:spPr bwMode="auto">
          <a:xfrm>
            <a:off x="214313" y="1997075"/>
            <a:ext cx="8929687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latin typeface="Century Gothic" pitchFamily="34" charset="0"/>
            </a:endParaRPr>
          </a:p>
          <a:p>
            <a:endParaRPr lang="ru-RU" b="1">
              <a:latin typeface="Century Gothic" pitchFamily="34" charset="0"/>
            </a:endParaRPr>
          </a:p>
          <a:p>
            <a:endParaRPr lang="ru-RU" b="1">
              <a:latin typeface="Century Gothic" pitchFamily="34" charset="0"/>
            </a:endParaRPr>
          </a:p>
          <a:p>
            <a:endParaRPr lang="ru-RU" b="1">
              <a:latin typeface="Century Gothic" pitchFamily="34" charset="0"/>
            </a:endParaRPr>
          </a:p>
          <a:p>
            <a:endParaRPr lang="ru-RU" b="1">
              <a:latin typeface="Century Gothic" pitchFamily="34" charset="0"/>
            </a:endParaRPr>
          </a:p>
          <a:p>
            <a:endParaRPr lang="ru-RU" b="1">
              <a:latin typeface="Century Gothic" pitchFamily="34" charset="0"/>
            </a:endParaRPr>
          </a:p>
        </p:txBody>
      </p:sp>
      <p:sp>
        <p:nvSpPr>
          <p:cNvPr id="28677" name="Прямоугольник 5"/>
          <p:cNvSpPr>
            <a:spLocks noChangeArrowheads="1"/>
          </p:cNvSpPr>
          <p:nvPr/>
        </p:nvSpPr>
        <p:spPr bwMode="auto">
          <a:xfrm>
            <a:off x="205082" y="5246819"/>
            <a:ext cx="86083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Евстигнеев А.А.  </a:t>
            </a:r>
            <a:r>
              <a:rPr lang="ru-RU" sz="16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Мантуров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М.Н.     Смирнов В.С.     Сабуров Г.П.        Устинов С.Г.   </a:t>
            </a:r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3798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" name="Объект 3" descr="C:\Users\Жека\Desktop\работа ани\нпк 2014\Память\нпк 2014\Evstigneev_AA.jp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2" y="3146314"/>
            <a:ext cx="1391488" cy="1749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Жека\Desktop\работа ани\нпк 2014\Память\нпк 2014\SaburovGeorgPav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177725"/>
            <a:ext cx="1292582" cy="1872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255" y="3161330"/>
            <a:ext cx="1249159" cy="19057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109" y="3157340"/>
            <a:ext cx="1280199" cy="1864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269" y="3104490"/>
            <a:ext cx="1386100" cy="18975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642938" y="214313"/>
            <a:ext cx="6143625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0000"/>
                </a:solidFill>
                <a:latin typeface="Century Gothic" pitchFamily="34" charset="0"/>
              </a:rPr>
              <a:t>           </a:t>
            </a:r>
            <a:r>
              <a:rPr lang="ru-RU" sz="4000" b="1" dirty="0" smtClean="0">
                <a:solidFill>
                  <a:srgbClr val="00B0F0"/>
                </a:solidFill>
                <a:latin typeface="Century Gothic" pitchFamily="34" charset="0"/>
              </a:rPr>
              <a:t>4 балла.</a:t>
            </a:r>
            <a:endParaRPr lang="ru-RU" sz="4000" b="1" dirty="0">
              <a:solidFill>
                <a:srgbClr val="00B0F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sz="800" b="1" dirty="0">
              <a:solidFill>
                <a:srgbClr val="0000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sz="2800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2922588" y="3244850"/>
            <a:ext cx="185737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</p:txBody>
      </p:sp>
      <p:sp>
        <p:nvSpPr>
          <p:cNvPr id="34821" name="Прямоугольник 5"/>
          <p:cNvSpPr>
            <a:spLocks noChangeArrowheads="1"/>
          </p:cNvSpPr>
          <p:nvPr/>
        </p:nvSpPr>
        <p:spPr bwMode="auto">
          <a:xfrm>
            <a:off x="827584" y="1196752"/>
            <a:ext cx="738772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 dirty="0"/>
              <a:t>В годы Великой Отечественной войны на территории города Верхняя Салда был размещен военный госпиталь. Где он находился?</a:t>
            </a:r>
            <a:r>
              <a:rPr lang="ru-RU" sz="2400" dirty="0"/>
              <a:t> </a:t>
            </a:r>
            <a:endParaRPr lang="ru-RU" sz="24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29702" name="Rectangle 1"/>
          <p:cNvSpPr>
            <a:spLocks noChangeArrowheads="1"/>
          </p:cNvSpPr>
          <p:nvPr/>
        </p:nvSpPr>
        <p:spPr bwMode="auto">
          <a:xfrm>
            <a:off x="142875" y="5975112"/>
            <a:ext cx="8072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Бывшее здание школы №1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. 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4823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18" name="Picture 2" descr="File:Мемориальная доска в память об эвакогоспитале № 1845. Средняя школа № 1, г. Верхняя&#10;Салда.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759276"/>
            <a:ext cx="3752999" cy="2499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1"/>
          <p:cNvSpPr>
            <a:spLocks noChangeArrowheads="1"/>
          </p:cNvSpPr>
          <p:nvPr/>
        </p:nvSpPr>
        <p:spPr bwMode="auto">
          <a:xfrm>
            <a:off x="214313" y="571500"/>
            <a:ext cx="8715375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00B0F0"/>
                </a:solidFill>
                <a:latin typeface="Century Gothic" pitchFamily="34" charset="0"/>
              </a:rPr>
              <a:t>6 </a:t>
            </a:r>
            <a:r>
              <a:rPr lang="ru-RU" sz="4000" b="1" dirty="0">
                <a:solidFill>
                  <a:srgbClr val="00B0F0"/>
                </a:solidFill>
                <a:latin typeface="Century Gothic" pitchFamily="34" charset="0"/>
              </a:rPr>
              <a:t>баллов.</a:t>
            </a:r>
          </a:p>
          <a:p>
            <a:pPr>
              <a:spcBef>
                <a:spcPct val="50000"/>
              </a:spcBef>
            </a:pPr>
            <a:r>
              <a:rPr lang="ru-RU" sz="3600" b="1" i="1" dirty="0">
                <a:solidFill>
                  <a:srgbClr val="FFFF00"/>
                </a:solidFill>
                <a:latin typeface="Century Gothic" pitchFamily="34" charset="0"/>
              </a:rPr>
              <a:t>  </a:t>
            </a:r>
            <a:r>
              <a:rPr lang="ru-RU" sz="3600" i="1" dirty="0"/>
              <a:t>Какую продукцию производил завод в годы войны?</a:t>
            </a:r>
            <a:r>
              <a:rPr lang="ru-RU" sz="3600" dirty="0"/>
              <a:t> </a:t>
            </a:r>
            <a:endParaRPr lang="ru-RU" sz="3600" b="1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81431" y="4713228"/>
            <a:ext cx="842962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                            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                                           </a:t>
            </a:r>
            <a:r>
              <a:rPr lang="ru-RU" sz="2000" dirty="0"/>
              <a:t>Завод производил профили, полосы, заготовки из меди и латуни для авиационной, танковой, артиллерийской, патронной и других отраслей оборонной </a:t>
            </a:r>
            <a:r>
              <a:rPr lang="ru-RU" sz="2000" dirty="0" smtClean="0"/>
              <a:t>промышленности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5845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42" name="Picture 2" descr="http://www.vsmpo.ru/files/images/articles/materialy/p2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132856"/>
            <a:ext cx="3851647" cy="269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785813" y="500063"/>
            <a:ext cx="600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0000"/>
                </a:solidFill>
                <a:latin typeface="Century Gothic" pitchFamily="34" charset="0"/>
              </a:rPr>
              <a:t>         </a:t>
            </a:r>
            <a:r>
              <a:rPr lang="ru-RU" sz="4000" b="1" dirty="0" smtClean="0">
                <a:solidFill>
                  <a:srgbClr val="00B0F0"/>
                </a:solidFill>
                <a:latin typeface="Century Gothic" pitchFamily="34" charset="0"/>
              </a:rPr>
              <a:t>8 </a:t>
            </a:r>
            <a:r>
              <a:rPr lang="ru-RU" sz="4000" b="1" dirty="0">
                <a:solidFill>
                  <a:srgbClr val="00B0F0"/>
                </a:solidFill>
                <a:latin typeface="Century Gothic" pitchFamily="34" charset="0"/>
              </a:rPr>
              <a:t>баллов.</a:t>
            </a:r>
          </a:p>
        </p:txBody>
      </p:sp>
      <p:sp>
        <p:nvSpPr>
          <p:cNvPr id="36867" name="Прямоугольник 3"/>
          <p:cNvSpPr>
            <a:spLocks noChangeArrowheads="1"/>
          </p:cNvSpPr>
          <p:nvPr/>
        </p:nvSpPr>
        <p:spPr bwMode="auto">
          <a:xfrm>
            <a:off x="539552" y="1820903"/>
            <a:ext cx="78581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</p:txBody>
      </p:sp>
      <p:sp>
        <p:nvSpPr>
          <p:cNvPr id="31749" name="Прямоугольник 7"/>
          <p:cNvSpPr>
            <a:spLocks noChangeArrowheads="1"/>
          </p:cNvSpPr>
          <p:nvPr/>
        </p:nvSpPr>
        <p:spPr bwMode="auto">
          <a:xfrm>
            <a:off x="291223" y="3879521"/>
            <a:ext cx="835478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 smtClean="0">
                <a:latin typeface="Comic Sans MS" pitchFamily="66" charset="0"/>
              </a:rPr>
              <a:t>      </a:t>
            </a:r>
            <a:endParaRPr lang="ru-RU" sz="2800" dirty="0">
              <a:latin typeface="Comic Sans MS" pitchFamily="66" charset="0"/>
            </a:endParaRPr>
          </a:p>
          <a:p>
            <a:pPr algn="ctr">
              <a:defRPr/>
            </a:pPr>
            <a:r>
              <a:rPr lang="ru-RU" sz="2800" b="1" dirty="0">
                <a:latin typeface="Comic Sans MS" pitchFamily="66" charset="0"/>
              </a:rPr>
              <a:t>     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Номера заводов, срочно эвакуированных в Верхнюю Салду в годы Великой Отечественной войны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750" name="Прямоугольник 8"/>
          <p:cNvSpPr>
            <a:spLocks noChangeArrowheads="1"/>
          </p:cNvSpPr>
          <p:nvPr/>
        </p:nvSpPr>
        <p:spPr bwMode="auto">
          <a:xfrm>
            <a:off x="3919538" y="1143000"/>
            <a:ext cx="47244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Comic Sans MS" pitchFamily="66" charset="0"/>
              </a:rPr>
              <a:t>                                    </a:t>
            </a:r>
          </a:p>
          <a:p>
            <a:pPr>
              <a:defRPr/>
            </a:pPr>
            <a:r>
              <a:rPr lang="ru-RU" dirty="0">
                <a:latin typeface="Comic Sans MS" pitchFamily="66" charset="0"/>
              </a:rPr>
              <a:t>                                  </a:t>
            </a: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>     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36872" name="Прямоугольник 10"/>
          <p:cNvSpPr>
            <a:spLocks noChangeArrowheads="1"/>
          </p:cNvSpPr>
          <p:nvPr/>
        </p:nvSpPr>
        <p:spPr bwMode="auto">
          <a:xfrm>
            <a:off x="251521" y="928688"/>
            <a:ext cx="8678168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600" b="1" i="1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200" b="1" i="1" dirty="0">
                <a:solidFill>
                  <a:srgbClr val="FFFF00"/>
                </a:solidFill>
                <a:latin typeface="Century Gothic" pitchFamily="34" charset="0"/>
              </a:rPr>
              <a:t>	№95 и №519. С какими важными событиями для нашего города связаны эти номера?</a:t>
            </a:r>
          </a:p>
        </p:txBody>
      </p:sp>
      <p:sp>
        <p:nvSpPr>
          <p:cNvPr id="36873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785813" y="500063"/>
            <a:ext cx="6000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0000"/>
                </a:solidFill>
                <a:latin typeface="Century Gothic" pitchFamily="34" charset="0"/>
              </a:rPr>
              <a:t>         </a:t>
            </a:r>
            <a:r>
              <a:rPr lang="ru-RU" sz="4000" b="1" dirty="0" smtClean="0">
                <a:solidFill>
                  <a:srgbClr val="00B0F0"/>
                </a:solidFill>
                <a:latin typeface="Century Gothic" pitchFamily="34" charset="0"/>
              </a:rPr>
              <a:t>10 </a:t>
            </a:r>
            <a:r>
              <a:rPr lang="ru-RU" sz="4000" b="1" dirty="0">
                <a:solidFill>
                  <a:srgbClr val="00B0F0"/>
                </a:solidFill>
                <a:latin typeface="Century Gothic" pitchFamily="34" charset="0"/>
              </a:rPr>
              <a:t>баллов.</a:t>
            </a:r>
          </a:p>
        </p:txBody>
      </p:sp>
      <p:sp>
        <p:nvSpPr>
          <p:cNvPr id="36867" name="Прямоугольник 3"/>
          <p:cNvSpPr>
            <a:spLocks noChangeArrowheads="1"/>
          </p:cNvSpPr>
          <p:nvPr/>
        </p:nvSpPr>
        <p:spPr bwMode="auto">
          <a:xfrm>
            <a:off x="539552" y="1820903"/>
            <a:ext cx="78581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ru-RU" b="1">
              <a:latin typeface="Century Gothic" pitchFamily="34" charset="0"/>
            </a:endParaRPr>
          </a:p>
        </p:txBody>
      </p:sp>
      <p:sp>
        <p:nvSpPr>
          <p:cNvPr id="31749" name="Прямоугольник 7"/>
          <p:cNvSpPr>
            <a:spLocks noChangeArrowheads="1"/>
          </p:cNvSpPr>
          <p:nvPr/>
        </p:nvSpPr>
        <p:spPr bwMode="auto">
          <a:xfrm>
            <a:off x="291223" y="3879521"/>
            <a:ext cx="835478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 smtClean="0">
                <a:latin typeface="Comic Sans MS" pitchFamily="66" charset="0"/>
              </a:rPr>
              <a:t>      </a:t>
            </a:r>
            <a:endParaRPr lang="ru-RU" sz="2800" dirty="0">
              <a:latin typeface="Comic Sans MS" pitchFamily="66" charset="0"/>
            </a:endParaRPr>
          </a:p>
          <a:p>
            <a:pPr algn="ctr">
              <a:defRPr/>
            </a:pPr>
            <a:r>
              <a:rPr lang="ru-RU" sz="2800" b="1" dirty="0">
                <a:latin typeface="Comic Sans MS" pitchFamily="66" charset="0"/>
              </a:rPr>
              <a:t>     </a:t>
            </a:r>
            <a:r>
              <a:rPr lang="ru-RU" sz="2800" b="1" dirty="0" smtClean="0">
                <a:latin typeface="Comic Sans MS" pitchFamily="66" charset="0"/>
              </a:rPr>
              <a:t>12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1750" name="Прямоугольник 8"/>
          <p:cNvSpPr>
            <a:spLocks noChangeArrowheads="1"/>
          </p:cNvSpPr>
          <p:nvPr/>
        </p:nvSpPr>
        <p:spPr bwMode="auto">
          <a:xfrm>
            <a:off x="3919538" y="1143000"/>
            <a:ext cx="47244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Comic Sans MS" pitchFamily="66" charset="0"/>
              </a:rPr>
              <a:t>                                    </a:t>
            </a:r>
          </a:p>
          <a:p>
            <a:pPr>
              <a:defRPr/>
            </a:pPr>
            <a:r>
              <a:rPr lang="ru-RU" dirty="0">
                <a:latin typeface="Comic Sans MS" pitchFamily="66" charset="0"/>
              </a:rPr>
              <a:t>                                  </a:t>
            </a: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endParaRPr lang="ru-RU" dirty="0">
              <a:latin typeface="Comic Sans MS" pitchFamily="66" charset="0"/>
            </a:endParaRPr>
          </a:p>
          <a:p>
            <a:pPr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>     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36873" name="AutoShape 1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69524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rgbClr val="FFFF00"/>
                </a:solidFill>
                <a:latin typeface="Century Gothic" pitchFamily="34" charset="0"/>
              </a:rPr>
              <a:t>В 1942 году Приказом директора Верхнесалдинского металлургического завода по инициативе рабочих был удлинен рабочий день. Из </a:t>
            </a:r>
            <a:r>
              <a:rPr lang="ru-RU" sz="2400" b="1" i="1" dirty="0" err="1" smtClean="0">
                <a:solidFill>
                  <a:srgbClr val="FFFF00"/>
                </a:solidFill>
                <a:latin typeface="Century Gothic" pitchFamily="34" charset="0"/>
              </a:rPr>
              <a:t>скольки</a:t>
            </a:r>
            <a:r>
              <a:rPr lang="ru-RU" sz="2400" b="1" i="1" dirty="0" smtClean="0">
                <a:solidFill>
                  <a:srgbClr val="FFFF00"/>
                </a:solidFill>
                <a:latin typeface="Century Gothic" pitchFamily="34" charset="0"/>
              </a:rPr>
              <a:t> часов стал состоять рабочий день?</a:t>
            </a:r>
            <a:endParaRPr lang="ru-RU" sz="2400" b="1" i="1" dirty="0">
              <a:solidFill>
                <a:srgbClr val="FFFF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1" y="357188"/>
            <a:ext cx="544066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+mn-lt"/>
              </a:rPr>
              <a:t>       2</a:t>
            </a:r>
            <a:r>
              <a:rPr lang="ru-RU" sz="4000" b="1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n-lt"/>
              </a:rPr>
              <a:t> балла.</a:t>
            </a:r>
            <a:endParaRPr lang="ru-RU" sz="4000" b="1" dirty="0">
              <a:solidFill>
                <a:schemeClr val="bg1">
                  <a:lumMod val="20000"/>
                  <a:lumOff val="80000"/>
                </a:schemeClr>
              </a:solidFill>
              <a:latin typeface="+mn-lt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Как называется памятник и кто его автор?</a:t>
            </a:r>
            <a:endParaRPr lang="ru-RU" sz="36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71501" y="2996952"/>
            <a:ext cx="500062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Девочка с ласточками, Неверов Л.Е.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8917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290" name="Picture 2" descr="http://artmanya.ru/image/55fe791c2ee9a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942" y="1582738"/>
            <a:ext cx="2678208" cy="399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xn----7sbapucamgwpycfeq1th.xn--p1ai/images/ludi/neverov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6672"/>
            <a:ext cx="1905000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1" y="428604"/>
            <a:ext cx="544066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+mn-lt"/>
              </a:rPr>
              <a:t>       </a:t>
            </a:r>
            <a:r>
              <a:rPr lang="ru-RU" sz="4000" b="1" dirty="0" smtClean="0">
                <a:solidFill>
                  <a:schemeClr val="bg1">
                    <a:lumMod val="20000"/>
                    <a:lumOff val="80000"/>
                  </a:schemeClr>
                </a:solidFill>
                <a:latin typeface="+mn-lt"/>
              </a:rPr>
              <a:t>4 балла.</a:t>
            </a:r>
            <a:endParaRPr lang="ru-RU" sz="4000" b="1" dirty="0">
              <a:solidFill>
                <a:schemeClr val="bg1">
                  <a:lumMod val="20000"/>
                  <a:lumOff val="80000"/>
                </a:schemeClr>
              </a:solidFill>
              <a:latin typeface="+mn-lt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Чему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посвящен данный памятник, где находится и кто является его автором?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71472" y="3857628"/>
            <a:ext cx="50006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>
              <a:defRPr/>
            </a:pPr>
            <a:endParaRPr lang="ru-RU" dirty="0">
              <a:latin typeface="Century Gothic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Ратным и трудовым подвигам заводчан в годы ВОВ, Неверов Л.Е.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8917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4" descr="http://xn----7sbapucamgwpycfeq1th.xn--p1ai/images/ludi/neverov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6672"/>
            <a:ext cx="1905000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emantic.uraic.ru/icons/getimage.ashx?id=27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2643182"/>
            <a:ext cx="3629836" cy="272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642938" y="500063"/>
            <a:ext cx="771525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chemeClr val="tx2"/>
                </a:solidFill>
                <a:latin typeface="Century Gothic" pitchFamily="34" charset="0"/>
              </a:rPr>
              <a:t>6 баллов</a:t>
            </a:r>
            <a:endParaRPr lang="ru-RU" sz="4000" b="1" dirty="0">
              <a:solidFill>
                <a:schemeClr val="tx2"/>
              </a:solidFill>
              <a:latin typeface="Century Gothic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Кому посвящен данный памятник и где он находится?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03848" y="2564905"/>
            <a:ext cx="5695677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Салдинцам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– Героям Советского Союза</a:t>
            </a:r>
          </a:p>
          <a:p>
            <a:pPr>
              <a:spcBef>
                <a:spcPct val="50000"/>
              </a:spcBef>
              <a:defRPr/>
            </a:pPr>
            <a:r>
              <a:rPr lang="ru-RU" sz="2800" dirty="0" smtClean="0"/>
              <a:t>Смирнов </a:t>
            </a:r>
            <a:r>
              <a:rPr lang="ru-RU" sz="2800" dirty="0"/>
              <a:t>Виталий Сергеевич, Сабуров Георгий Павлович, </a:t>
            </a:r>
            <a:r>
              <a:rPr lang="ru-RU" sz="2800" dirty="0" err="1"/>
              <a:t>Мантуров</a:t>
            </a:r>
            <a:r>
              <a:rPr lang="ru-RU" sz="2800" dirty="0"/>
              <a:t> Михаил </a:t>
            </a:r>
            <a:r>
              <a:rPr lang="ru-RU" sz="2800" dirty="0" err="1"/>
              <a:t>Никонович</a:t>
            </a:r>
            <a:r>
              <a:rPr lang="ru-RU" sz="2800" dirty="0"/>
              <a:t>, Евстигнеев Алексей Алексеевич, Устинов Степан Григорьевич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40967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" y="1832432"/>
            <a:ext cx="1845622" cy="388025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642938" y="500063"/>
            <a:ext cx="771525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chemeClr val="tx2"/>
                </a:solidFill>
                <a:latin typeface="Century Gothic" pitchFamily="34" charset="0"/>
              </a:rPr>
              <a:t>8 баллов</a:t>
            </a:r>
            <a:endParaRPr lang="ru-RU" sz="4000" b="1" dirty="0">
              <a:solidFill>
                <a:schemeClr val="tx2"/>
              </a:solidFill>
              <a:latin typeface="Century Gothic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Кому посвящен данный памятник и где он находится?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214942" y="2928934"/>
            <a:ext cx="375602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Павшим за Советскую власть, ул. Ленина.</a:t>
            </a:r>
          </a:p>
        </p:txBody>
      </p:sp>
      <p:sp>
        <p:nvSpPr>
          <p:cNvPr id="40967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Picture 2" descr="http://s.66.ru/photos/0/45/98/4ffb2504f14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214554"/>
            <a:ext cx="4599144" cy="3449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642938" y="500063"/>
            <a:ext cx="771525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chemeClr val="tx2"/>
                </a:solidFill>
                <a:latin typeface="Century Gothic" pitchFamily="34" charset="0"/>
              </a:rPr>
              <a:t>10 баллов</a:t>
            </a:r>
            <a:endParaRPr lang="ru-RU" sz="4000" b="1" dirty="0">
              <a:solidFill>
                <a:schemeClr val="tx2"/>
              </a:solidFill>
              <a:latin typeface="Century Gothic" pitchFamily="34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Кому посвящен данный памятник и где он находится?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214942" y="2928934"/>
            <a:ext cx="3756021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Памятника чернобыльцам на площади героям Великой Отечественной войны.</a:t>
            </a:r>
          </a:p>
        </p:txBody>
      </p:sp>
      <p:sp>
        <p:nvSpPr>
          <p:cNvPr id="40967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792162" cy="503238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2" descr="Памятник &amp;quot;чернобыльцам&amp;quot; на площади Героям ВОВ | Верхняя Салд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2714620"/>
            <a:ext cx="3893367" cy="291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-salda.su/components/com_joomgallery/img_originals/_3/_3_20091228_18453383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20" y="17120"/>
            <a:ext cx="9176439" cy="6689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31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Этап 4. Культурный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439472" cy="4652984"/>
          </a:xfrm>
        </p:spPr>
        <p:txBody>
          <a:bodyPr/>
          <a:lstStyle/>
          <a:p>
            <a:r>
              <a:rPr lang="ru-RU" sz="2400" dirty="0" smtClean="0"/>
              <a:t>Рассмотрите  иллюстрации </a:t>
            </a:r>
          </a:p>
          <a:p>
            <a:r>
              <a:rPr lang="ru-RU" sz="2400" dirty="0" smtClean="0"/>
              <a:t>и дайте </a:t>
            </a:r>
            <a:r>
              <a:rPr lang="ru-RU" sz="2400" dirty="0"/>
              <a:t>полное </a:t>
            </a:r>
            <a:r>
              <a:rPr lang="ru-RU" sz="2400" dirty="0" smtClean="0"/>
              <a:t>описание здания: </a:t>
            </a:r>
          </a:p>
          <a:p>
            <a:pPr marL="397764" indent="-342900">
              <a:buFontTx/>
              <a:buChar char="-"/>
            </a:pPr>
            <a:r>
              <a:rPr lang="ru-RU" sz="2400" dirty="0" smtClean="0"/>
              <a:t>Название;</a:t>
            </a:r>
          </a:p>
          <a:p>
            <a:pPr marL="397764" indent="-342900">
              <a:buFontTx/>
              <a:buChar char="-"/>
            </a:pPr>
            <a:r>
              <a:rPr lang="ru-RU" sz="2400" dirty="0" smtClean="0"/>
              <a:t> Назначение;</a:t>
            </a:r>
          </a:p>
          <a:p>
            <a:pPr marL="397764" indent="-342900">
              <a:buFontTx/>
              <a:buChar char="-"/>
            </a:pPr>
            <a:r>
              <a:rPr lang="ru-RU" sz="2400" dirty="0" smtClean="0"/>
              <a:t>В </a:t>
            </a:r>
            <a:r>
              <a:rPr lang="ru-RU" sz="2400" dirty="0"/>
              <a:t>каком году было </a:t>
            </a:r>
            <a:r>
              <a:rPr lang="ru-RU" sz="2400" dirty="0" smtClean="0"/>
              <a:t>открыто</a:t>
            </a:r>
            <a:r>
              <a:rPr lang="ru-RU" sz="2400" dirty="0"/>
              <a:t>;</a:t>
            </a:r>
            <a:endParaRPr lang="ru-RU" sz="2400" dirty="0" smtClean="0"/>
          </a:p>
          <a:p>
            <a:pPr marL="397764" indent="-342900">
              <a:buFontTx/>
              <a:buChar char="-"/>
            </a:pPr>
            <a:r>
              <a:rPr lang="ru-RU" sz="2400" dirty="0" smtClean="0"/>
              <a:t> </a:t>
            </a:r>
            <a:r>
              <a:rPr lang="ru-RU" sz="2400" dirty="0"/>
              <a:t>Где </a:t>
            </a:r>
            <a:r>
              <a:rPr lang="ru-RU" sz="2400" dirty="0" smtClean="0"/>
              <a:t>расположено.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123" y="4505647"/>
            <a:ext cx="2672980" cy="17808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268" y="4437112"/>
            <a:ext cx="2624242" cy="19697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437112"/>
            <a:ext cx="2778413" cy="1849408"/>
          </a:xfrm>
          <a:prstGeom prst="rect">
            <a:avLst/>
          </a:prstGeom>
        </p:spPr>
      </p:pic>
      <p:pic>
        <p:nvPicPr>
          <p:cNvPr id="2052" name="Picture 4" descr="http://u22821.netangels.ru/phpthumbs/phpThumb.php?src=http://premierzal.ru/photos/1423125532_6721.jpg&amp;w=600&amp;h=350&amp;zc=1&amp;hash=81738aa22e557800e5fb17c5ecb2519d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" t="25796" r="392"/>
          <a:stretch/>
        </p:blipFill>
        <p:spPr bwMode="auto">
          <a:xfrm>
            <a:off x="5652120" y="2868388"/>
            <a:ext cx="3272841" cy="144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xn--80aadlvg6aekmn1i.xn--p1ai/uploads/event/image/000/000/202/big_V-Salda_vsmpo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508" y="565481"/>
            <a:ext cx="2531110" cy="1895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66941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8511480" cy="1781415"/>
          </a:xfrm>
        </p:spPr>
        <p:txBody>
          <a:bodyPr>
            <a:noAutofit/>
          </a:bodyPr>
          <a:lstStyle/>
          <a:p>
            <a:r>
              <a:rPr lang="ru-RU" dirty="0" smtClean="0"/>
              <a:t>Этап </a:t>
            </a:r>
            <a:r>
              <a:rPr lang="ru-RU" dirty="0"/>
              <a:t>5</a:t>
            </a:r>
            <a:r>
              <a:rPr lang="ru-RU" dirty="0" smtClean="0"/>
              <a:t>. Ими гордится Салда!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052879"/>
            <a:ext cx="7992888" cy="1872208"/>
          </a:xfrm>
        </p:spPr>
        <p:txBody>
          <a:bodyPr/>
          <a:lstStyle/>
          <a:p>
            <a:r>
              <a:rPr lang="ru-RU" sz="2800" dirty="0"/>
              <a:t>Соотнесите деятельность, фамилию и фото почетных граждан города Верхняя Салда.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072" y="4344428"/>
            <a:ext cx="2189820" cy="14598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187" y="3764155"/>
            <a:ext cx="1846276" cy="23078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303" y="3861189"/>
            <a:ext cx="1683929" cy="23067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807738"/>
            <a:ext cx="211455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9101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 6. Литературный Максимум – 9 баллов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223448" cy="2286000"/>
          </a:xfrm>
        </p:spPr>
        <p:txBody>
          <a:bodyPr/>
          <a:lstStyle/>
          <a:p>
            <a:pPr algn="ctr"/>
            <a:r>
              <a:rPr lang="ru-RU" sz="2800" dirty="0" smtClean="0"/>
              <a:t>Задание: Вставьте пропущенные слова в стихотворение Веры Овчаренко </a:t>
            </a:r>
          </a:p>
          <a:p>
            <a:pPr algn="ctr"/>
            <a:r>
              <a:rPr lang="ru-RU" sz="2800" dirty="0" smtClean="0"/>
              <a:t>«Давным - давно», посвященное Верхней Салде.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454644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42852"/>
            <a:ext cx="8062912" cy="6429396"/>
          </a:xfrm>
          <a:solidFill>
            <a:schemeClr val="tx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1400" dirty="0" smtClean="0">
                <a:solidFill>
                  <a:schemeClr val="tx1"/>
                </a:solidFill>
              </a:rPr>
              <a:t>Давным-давно (в учебник загляните)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Царя ______ державною рукой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Предписано Демидову ________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Поднять заводы над </a:t>
            </a:r>
            <a:r>
              <a:rPr lang="ru-RU" sz="1400" dirty="0" err="1" smtClean="0">
                <a:solidFill>
                  <a:schemeClr val="tx1"/>
                </a:solidFill>
              </a:rPr>
              <a:t>_________-рекой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Года минули, в пору лихолетья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Немало жизней унесла ________,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Но вот он, размахнувшись на столетья,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Живет и трудится, рабочий город мой.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Его неброские и скромные пейзажи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Заезжему не скажут ни о чем,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А для меня всё значимо, всё важно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В краю, что ________ родиной зовём.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Здесь, обретя народа уваженье,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Оставили свой след – и это знает всяк–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Художник Кузнецов, Родыгин _______,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Певец Урала ________ - ________.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Музейных экспонатов не коснусь я грубо: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Серьезно изучаю – не слегка.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Строка судьбы Поленова и Грума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В историю ________ вписалась </a:t>
            </a:r>
            <a:r>
              <a:rPr lang="ru-RU" sz="1400" dirty="0" err="1" smtClean="0">
                <a:solidFill>
                  <a:schemeClr val="tx1"/>
                </a:solidFill>
              </a:rPr>
              <a:t>навека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По сердцу, а не ради славы громкой,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Талантливо и не жалея сил,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Достойным завещанием потомкам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Завод наш пестовал </a:t>
            </a:r>
            <a:r>
              <a:rPr lang="ru-RU" sz="1400" dirty="0" err="1" smtClean="0">
                <a:solidFill>
                  <a:schemeClr val="tx1"/>
                </a:solidFill>
              </a:rPr>
              <a:t>_________Гавриил</a:t>
            </a:r>
            <a:r>
              <a:rPr lang="ru-RU" sz="1400" dirty="0" smtClean="0">
                <a:solidFill>
                  <a:schemeClr val="tx1"/>
                </a:solidFill>
              </a:rPr>
              <a:t>…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Движенье времени неудержимо,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Мы – современники иных годов,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Но светит нам звездой неугасимой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Эпоха наших дедов и отцов…</a:t>
            </a:r>
          </a:p>
          <a:p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Box 1"/>
          <p:cNvSpPr txBox="1">
            <a:spLocks noChangeArrowheads="1"/>
          </p:cNvSpPr>
          <p:nvPr/>
        </p:nvSpPr>
        <p:spPr bwMode="auto">
          <a:xfrm>
            <a:off x="2049463" y="428625"/>
            <a:ext cx="50942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>
                <a:solidFill>
                  <a:srgbClr val="00B0F0"/>
                </a:solidFill>
              </a:rPr>
              <a:t>З</a:t>
            </a:r>
            <a:r>
              <a:rPr lang="ru-RU" sz="6000" b="1" i="1">
                <a:solidFill>
                  <a:srgbClr val="00B0F0"/>
                </a:solidFill>
                <a:latin typeface="Comic Sans MS" pitchFamily="66" charset="0"/>
              </a:rPr>
              <a:t>а внимание</a:t>
            </a:r>
          </a:p>
        </p:txBody>
      </p:sp>
      <p:pic>
        <p:nvPicPr>
          <p:cNvPr id="50179" name="Picture 3" descr="spasibo_001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1500188"/>
            <a:ext cx="38100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 descr="26533240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0" y="2357438"/>
            <a:ext cx="121443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96022920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88" y="4714875"/>
            <a:ext cx="935037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 descr="14259729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63" y="1357313"/>
            <a:ext cx="12160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9" descr="478523738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337967">
            <a:off x="490538" y="5064125"/>
            <a:ext cx="1531937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4" name="Picture 5" descr="96022920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313" y="214313"/>
            <a:ext cx="935037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64704"/>
            <a:ext cx="73776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Моя малая Родина –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Верхняя Салда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3074" name="Picture 2" descr="http://v-salda.su/components/com_joomgallery/img_originals/_3/_3_20091228_18453383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852936"/>
            <a:ext cx="5003775" cy="333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59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556792"/>
            <a:ext cx="816591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Этап 1. </a:t>
            </a:r>
          </a:p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Озвучить и объяснить название команды</a:t>
            </a:r>
          </a:p>
          <a:p>
            <a:pPr algn="ctr"/>
            <a:endParaRPr lang="ru-RU" sz="54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94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1119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Этап 2. Геральдический!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071678"/>
            <a:ext cx="1502253" cy="178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oat of Arms of Sverdlovsk oblast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928802"/>
            <a:ext cx="2360712" cy="168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78695" y="4613049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Задание: Собрать пазл – герб г. Верхняя Салда и объяснить его символику.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3172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roher.ru/ProHer_r2.files/verhnya-salda_rf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4" y="642918"/>
            <a:ext cx="3384376" cy="553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50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8907" y="1500887"/>
            <a:ext cx="735811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ru-RU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ru-RU" sz="4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57588" y="4071753"/>
            <a:ext cx="731020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  <a:p>
            <a:pPr algn="r"/>
            <a:endParaRPr lang="ru-RU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r"/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0303" y="1578174"/>
            <a:ext cx="2170813" cy="145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10566" y="3742761"/>
            <a:ext cx="736611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</a:t>
            </a: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Своя игра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«История Салды»</a:t>
            </a:r>
            <a:endParaRPr lang="ru-RU" sz="5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032" name="Picture 8" descr="http://www.sibznak.net/actions/image/Images_gerb/flag_oblast/flag_big/flag_sverdlovsk_st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312" y="1578174"/>
            <a:ext cx="2175198" cy="145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Flag of Verkhnyaya Salda (Sverdlovsk oblast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175" y="1617786"/>
            <a:ext cx="2121079" cy="141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17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759525"/>
              </p:ext>
            </p:extLst>
          </p:nvPr>
        </p:nvGraphicFramePr>
        <p:xfrm>
          <a:off x="250825" y="285750"/>
          <a:ext cx="8643938" cy="5232309"/>
        </p:xfrm>
        <a:graphic>
          <a:graphicData uri="http://schemas.openxmlformats.org/drawingml/2006/table">
            <a:tbl>
              <a:tblPr/>
              <a:tblGrid>
                <a:gridCol w="3097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7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2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9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72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06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832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География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2" action="ppaction://hlinksldjump"/>
                        </a:rPr>
                        <a:t>2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3" action="ppaction://hlinksldjump"/>
                        </a:rPr>
                        <a:t>4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4" action="ppaction://hlinksldjump"/>
                        </a:rPr>
                        <a:t>6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5" action="ppaction://hlinksldjump"/>
                        </a:rPr>
                        <a:t>8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6" action="ppaction://hlinksldjump"/>
                        </a:rPr>
                        <a:t>10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4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История города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7" action="ppaction://hlinksldjump"/>
                        </a:rPr>
                        <a:t>2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8" action="ppaction://hlinksldjump"/>
                        </a:rPr>
                        <a:t>4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9" action="ppaction://hlinksldjump"/>
                        </a:rPr>
                        <a:t>6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10" action="ppaction://hlinksldjump"/>
                        </a:rPr>
                        <a:t>8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rId11" action="ppaction://hlinksldjump"/>
                        </a:rPr>
                        <a:t>10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6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Салда в годы войны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hlinkClick r:id="rId12" action="ppaction://hlinksldjump"/>
                        </a:rPr>
                        <a:t>2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hlinkClick r:id="rId13" action="ppaction://hlinksldjump"/>
                        </a:rPr>
                        <a:t>4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hlinkClick r:id="rId14" action="ppaction://hlinksldjump"/>
                        </a:rPr>
                        <a:t>6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hlinkClick r:id="rId15" action="ppaction://hlinksldjump"/>
                        </a:rPr>
                        <a:t>8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hlinkClick r:id="rId16" action="ppaction://hlinksldjump"/>
                        </a:rPr>
                        <a:t>10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45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Памятники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17" action="ppaction://hlinksldjump"/>
                        </a:rPr>
                        <a:t>2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18" action="ppaction://hlinksldjump"/>
                        </a:rPr>
                        <a:t>4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19" action="ppaction://hlinksldjump"/>
                        </a:rPr>
                        <a:t>6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20" action="ppaction://hlinksldjump"/>
                        </a:rPr>
                        <a:t> 8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21" action="ppaction://hlinksldjump"/>
                        </a:rPr>
                        <a:t>10</a:t>
                      </a:r>
                      <a:endParaRPr kumimoji="0" lang="ru-RU" sz="40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Яр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2232</TotalTime>
  <Words>641</Words>
  <Application>Microsoft Office PowerPoint</Application>
  <PresentationFormat>Экран (4:3)</PresentationFormat>
  <Paragraphs>262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34</vt:i4>
      </vt:variant>
    </vt:vector>
  </HeadingPairs>
  <TitlesOfParts>
    <vt:vector size="50" baseType="lpstr">
      <vt:lpstr>Arial</vt:lpstr>
      <vt:lpstr>Arial Black</vt:lpstr>
      <vt:lpstr>Arial Narrow</vt:lpstr>
      <vt:lpstr>Calibri</vt:lpstr>
      <vt:lpstr>Century Gothic</vt:lpstr>
      <vt:lpstr>Century Schoolbook</vt:lpstr>
      <vt:lpstr>Comic Sans MS</vt:lpstr>
      <vt:lpstr>Tahoma</vt:lpstr>
      <vt:lpstr>Times New Roman</vt:lpstr>
      <vt:lpstr>Verdana</vt:lpstr>
      <vt:lpstr>Wingdings</vt:lpstr>
      <vt:lpstr>Wingdings 2</vt:lpstr>
      <vt:lpstr>Яркая</vt:lpstr>
      <vt:lpstr>Текстура</vt:lpstr>
      <vt:lpstr>Вершина горы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 4. Культурный </vt:lpstr>
      <vt:lpstr>Этап 5. Ими гордится Салда!  </vt:lpstr>
      <vt:lpstr>Этап 6. Литературный Максимум – 9 баллов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Work</dc:creator>
  <cp:lastModifiedBy>levdi</cp:lastModifiedBy>
  <cp:revision>208</cp:revision>
  <dcterms:created xsi:type="dcterms:W3CDTF">2011-01-12T16:54:59Z</dcterms:created>
  <dcterms:modified xsi:type="dcterms:W3CDTF">2022-10-03T13:37:16Z</dcterms:modified>
</cp:coreProperties>
</file>