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4"/>
  </p:notesMasterIdLst>
  <p:sldIdLst>
    <p:sldId id="256" r:id="rId2"/>
    <p:sldId id="258" r:id="rId3"/>
    <p:sldId id="267" r:id="rId4"/>
    <p:sldId id="269" r:id="rId5"/>
    <p:sldId id="270" r:id="rId6"/>
    <p:sldId id="271" r:id="rId7"/>
    <p:sldId id="272" r:id="rId8"/>
    <p:sldId id="273" r:id="rId9"/>
    <p:sldId id="299" r:id="rId10"/>
    <p:sldId id="274" r:id="rId11"/>
    <p:sldId id="275" r:id="rId12"/>
    <p:sldId id="300" r:id="rId13"/>
    <p:sldId id="301" r:id="rId14"/>
    <p:sldId id="276" r:id="rId15"/>
    <p:sldId id="295" r:id="rId16"/>
    <p:sldId id="277" r:id="rId17"/>
    <p:sldId id="296" r:id="rId18"/>
    <p:sldId id="278" r:id="rId19"/>
    <p:sldId id="297" r:id="rId20"/>
    <p:sldId id="279" r:id="rId21"/>
    <p:sldId id="280" r:id="rId22"/>
    <p:sldId id="298" r:id="rId23"/>
    <p:sldId id="281" r:id="rId24"/>
    <p:sldId id="304" r:id="rId25"/>
    <p:sldId id="305" r:id="rId26"/>
    <p:sldId id="283" r:id="rId27"/>
    <p:sldId id="302" r:id="rId28"/>
    <p:sldId id="284" r:id="rId29"/>
    <p:sldId id="303" r:id="rId30"/>
    <p:sldId id="314" r:id="rId31"/>
    <p:sldId id="285" r:id="rId32"/>
    <p:sldId id="316" r:id="rId33"/>
    <p:sldId id="324" r:id="rId34"/>
    <p:sldId id="306" r:id="rId35"/>
    <p:sldId id="317" r:id="rId36"/>
    <p:sldId id="318" r:id="rId37"/>
    <p:sldId id="319" r:id="rId38"/>
    <p:sldId id="320" r:id="rId39"/>
    <p:sldId id="308" r:id="rId40"/>
    <p:sldId id="307" r:id="rId41"/>
    <p:sldId id="309" r:id="rId42"/>
    <p:sldId id="310" r:id="rId43"/>
    <p:sldId id="311" r:id="rId44"/>
    <p:sldId id="313" r:id="rId45"/>
    <p:sldId id="288" r:id="rId46"/>
    <p:sldId id="289" r:id="rId47"/>
    <p:sldId id="291" r:id="rId48"/>
    <p:sldId id="293" r:id="rId49"/>
    <p:sldId id="323" r:id="rId50"/>
    <p:sldId id="321" r:id="rId51"/>
    <p:sldId id="322" r:id="rId52"/>
    <p:sldId id="294" r:id="rId53"/>
  </p:sldIdLst>
  <p:sldSz cx="9144000" cy="6858000" type="screen4x3"/>
  <p:notesSz cx="6858000" cy="9144000"/>
  <p:custDataLst>
    <p:tags r:id="rId5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6" autoAdjust="0"/>
    <p:restoredTop sz="94660"/>
  </p:normalViewPr>
  <p:slideViewPr>
    <p:cSldViewPr>
      <p:cViewPr varScale="1">
        <p:scale>
          <a:sx n="67" d="100"/>
          <a:sy n="67" d="100"/>
        </p:scale>
        <p:origin x="116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466E8-FA95-40FF-9EDE-22EA5FA7D318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15736-68B3-4381-9A34-4DAB19F18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i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Google Shape;27;i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i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i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i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i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i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i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i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i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i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i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i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i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i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i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i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i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  <p:extLst>
      <p:ext uri="{BB962C8B-B14F-4D97-AF65-F5344CB8AC3E}">
        <p14:creationId xmlns:p14="http://schemas.microsoft.com/office/powerpoint/2010/main" val="36434084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i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i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i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i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i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Google Shape;40;i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i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i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i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i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i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i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i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i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i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Google Shape;46;i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i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i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i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i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i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i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i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i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i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i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i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i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82283" tIns="82283" rIns="82283" bIns="82283" anchor="t" anchorCtr="0">
            <a:noAutofit/>
          </a:bodyPr>
          <a:lstStyle/>
          <a:p>
            <a:endParaRPr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s://www.studystack.com/flashcard-292004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https://www.studystack.com/studytable-2920040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s://www.studystack.com/picmatch-2920040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hyperlink" Target="https://www.studystack.com/crossword-2920040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hyperlink" Target="https://www.studystack.com/wordscramble-2920040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hyperlink" Target="https://www.studystack.com/fillin-2920040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hyperlink" Target="https://www.studystack.com/quiz-2920040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hyperlink" Target="https://www.studystack.com/test-2920040" TargetMode="Externa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s://www.studystack.com/choppedupwords-292004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hyperlink" Target="https://www.studystack.com/bugmatch-2920040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hyperlink" Target="https://www.studystack.com/hungrybug-2920040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hyperlink" Target="https://www.studystack.com/hangman-2920040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udystack.com/istudyslide-2921160" TargetMode="External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s://www.studystack.com/studystack-292004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786058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ru-RU" sz="5300" b="1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интерактивных упражнений </a:t>
            </a:r>
            <a:br>
              <a:rPr lang="en-US" sz="5300" b="1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5300" b="1" cap="all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</a:t>
            </a:r>
            <a:r>
              <a:rPr lang="en-US" sz="5300" b="1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5300" b="1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сервисе</a:t>
            </a:r>
            <a:r>
              <a:rPr lang="en-US" sz="5300" b="1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6000" dirty="0"/>
            </a:br>
            <a:endParaRPr lang="ru-RU" sz="60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31640" y="5157192"/>
            <a:ext cx="64008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9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Monotype Corsiva" pitchFamily="66" charset="0"/>
              <a:ea typeface="+mn-ea"/>
              <a:cs typeface="Arial" pitchFamily="34" charset="0"/>
            </a:endParaRPr>
          </a:p>
        </p:txBody>
      </p:sp>
      <p:pic>
        <p:nvPicPr>
          <p:cNvPr id="5" name="Рисунок 4" descr="studystack_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86116" y="4429132"/>
            <a:ext cx="3409358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/>
        </p:nvSpPr>
        <p:spPr>
          <a:xfrm>
            <a:off x="377820" y="46035"/>
            <a:ext cx="8388653" cy="454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t" anchorCtr="0">
            <a:noAutofit/>
          </a:bodyPr>
          <a:lstStyle/>
          <a:p>
            <a:pPr marL="125730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Flashcards</a:t>
            </a:r>
            <a:r>
              <a:rPr lang="en-US" sz="27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en-US" sz="2700" b="1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карточки</a:t>
            </a:r>
            <a:r>
              <a:rPr lang="en-US" sz="27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для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запоминания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lang="ru-RU" sz="27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ru-RU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одной стороне -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вопрос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7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другой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-US" sz="27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ответ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ru-RU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 верном ответе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положи</a:t>
            </a:r>
            <a:r>
              <a:rPr lang="ru-RU" sz="27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ть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вопрос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2700" b="1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зеленый</a:t>
            </a:r>
            <a:r>
              <a:rPr lang="en-US" sz="27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«</a:t>
            </a:r>
            <a:r>
              <a:rPr lang="en-US" sz="2700" b="1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конверт</a:t>
            </a:r>
            <a:r>
              <a:rPr lang="en-US" sz="27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 </a:t>
            </a:r>
            <a:r>
              <a:rPr lang="en-US" sz="27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неверно</a:t>
            </a:r>
            <a:r>
              <a:rPr lang="ru-RU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в </a:t>
            </a:r>
            <a:r>
              <a:rPr lang="en-US" sz="2700" b="1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красный</a:t>
            </a:r>
            <a:r>
              <a:rPr lang="en-US" sz="27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lang="ru-RU" sz="27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ru-RU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Есть таймер.</a:t>
            </a:r>
            <a:endParaRPr sz="27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Рисунок 2" descr="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2571744"/>
            <a:ext cx="6715172" cy="3886095"/>
          </a:xfrm>
          <a:prstGeom prst="rect">
            <a:avLst/>
          </a:prstGeom>
        </p:spPr>
      </p:pic>
      <p:pic>
        <p:nvPicPr>
          <p:cNvPr id="4" name="Рисунок 3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363" y="1824979"/>
            <a:ext cx="838200" cy="990600"/>
          </a:xfrm>
          <a:prstGeom prst="rect">
            <a:avLst/>
          </a:prstGeom>
        </p:spPr>
      </p:pic>
      <p:sp>
        <p:nvSpPr>
          <p:cNvPr id="8" name="Полилиния 7"/>
          <p:cNvSpPr/>
          <p:nvPr/>
        </p:nvSpPr>
        <p:spPr>
          <a:xfrm>
            <a:off x="1519707" y="2879825"/>
            <a:ext cx="2807594" cy="1228827"/>
          </a:xfrm>
          <a:custGeom>
            <a:avLst/>
            <a:gdLst>
              <a:gd name="connsiteX0" fmla="*/ 2807594 w 2807594"/>
              <a:gd name="connsiteY0" fmla="*/ 610350 h 1228827"/>
              <a:gd name="connsiteX1" fmla="*/ 2704563 w 2807594"/>
              <a:gd name="connsiteY1" fmla="*/ 533076 h 1228827"/>
              <a:gd name="connsiteX2" fmla="*/ 2691685 w 2807594"/>
              <a:gd name="connsiteY2" fmla="*/ 494440 h 1228827"/>
              <a:gd name="connsiteX3" fmla="*/ 2653048 w 2807594"/>
              <a:gd name="connsiteY3" fmla="*/ 481561 h 1228827"/>
              <a:gd name="connsiteX4" fmla="*/ 2614411 w 2807594"/>
              <a:gd name="connsiteY4" fmla="*/ 442924 h 1228827"/>
              <a:gd name="connsiteX5" fmla="*/ 2588654 w 2807594"/>
              <a:gd name="connsiteY5" fmla="*/ 404288 h 1228827"/>
              <a:gd name="connsiteX6" fmla="*/ 2550017 w 2807594"/>
              <a:gd name="connsiteY6" fmla="*/ 378530 h 1228827"/>
              <a:gd name="connsiteX7" fmla="*/ 2524259 w 2807594"/>
              <a:gd name="connsiteY7" fmla="*/ 339893 h 1228827"/>
              <a:gd name="connsiteX8" fmla="*/ 2434107 w 2807594"/>
              <a:gd name="connsiteY8" fmla="*/ 262620 h 1228827"/>
              <a:gd name="connsiteX9" fmla="*/ 2343955 w 2807594"/>
              <a:gd name="connsiteY9" fmla="*/ 211105 h 1228827"/>
              <a:gd name="connsiteX10" fmla="*/ 2266682 w 2807594"/>
              <a:gd name="connsiteY10" fmla="*/ 185347 h 1228827"/>
              <a:gd name="connsiteX11" fmla="*/ 2189408 w 2807594"/>
              <a:gd name="connsiteY11" fmla="*/ 146710 h 1228827"/>
              <a:gd name="connsiteX12" fmla="*/ 2099256 w 2807594"/>
              <a:gd name="connsiteY12" fmla="*/ 108074 h 1228827"/>
              <a:gd name="connsiteX13" fmla="*/ 1841679 w 2807594"/>
              <a:gd name="connsiteY13" fmla="*/ 82316 h 1228827"/>
              <a:gd name="connsiteX14" fmla="*/ 1133341 w 2807594"/>
              <a:gd name="connsiteY14" fmla="*/ 82316 h 1228827"/>
              <a:gd name="connsiteX15" fmla="*/ 1017431 w 2807594"/>
              <a:gd name="connsiteY15" fmla="*/ 120952 h 1228827"/>
              <a:gd name="connsiteX16" fmla="*/ 901521 w 2807594"/>
              <a:gd name="connsiteY16" fmla="*/ 146710 h 1228827"/>
              <a:gd name="connsiteX17" fmla="*/ 824248 w 2807594"/>
              <a:gd name="connsiteY17" fmla="*/ 172468 h 1228827"/>
              <a:gd name="connsiteX18" fmla="*/ 759854 w 2807594"/>
              <a:gd name="connsiteY18" fmla="*/ 185347 h 1228827"/>
              <a:gd name="connsiteX19" fmla="*/ 682580 w 2807594"/>
              <a:gd name="connsiteY19" fmla="*/ 223983 h 1228827"/>
              <a:gd name="connsiteX20" fmla="*/ 605307 w 2807594"/>
              <a:gd name="connsiteY20" fmla="*/ 249741 h 1228827"/>
              <a:gd name="connsiteX21" fmla="*/ 515155 w 2807594"/>
              <a:gd name="connsiteY21" fmla="*/ 314136 h 1228827"/>
              <a:gd name="connsiteX22" fmla="*/ 437882 w 2807594"/>
              <a:gd name="connsiteY22" fmla="*/ 365651 h 1228827"/>
              <a:gd name="connsiteX23" fmla="*/ 360608 w 2807594"/>
              <a:gd name="connsiteY23" fmla="*/ 442924 h 1228827"/>
              <a:gd name="connsiteX24" fmla="*/ 347730 w 2807594"/>
              <a:gd name="connsiteY24" fmla="*/ 481561 h 1228827"/>
              <a:gd name="connsiteX25" fmla="*/ 270456 w 2807594"/>
              <a:gd name="connsiteY25" fmla="*/ 584592 h 1228827"/>
              <a:gd name="connsiteX26" fmla="*/ 257578 w 2807594"/>
              <a:gd name="connsiteY26" fmla="*/ 623229 h 1228827"/>
              <a:gd name="connsiteX27" fmla="*/ 206062 w 2807594"/>
              <a:gd name="connsiteY27" fmla="*/ 700502 h 1228827"/>
              <a:gd name="connsiteX28" fmla="*/ 167425 w 2807594"/>
              <a:gd name="connsiteY28" fmla="*/ 777775 h 1228827"/>
              <a:gd name="connsiteX29" fmla="*/ 115910 w 2807594"/>
              <a:gd name="connsiteY29" fmla="*/ 893685 h 1228827"/>
              <a:gd name="connsiteX30" fmla="*/ 77273 w 2807594"/>
              <a:gd name="connsiteY30" fmla="*/ 983837 h 1228827"/>
              <a:gd name="connsiteX31" fmla="*/ 64394 w 2807594"/>
              <a:gd name="connsiteY31" fmla="*/ 1035352 h 1228827"/>
              <a:gd name="connsiteX32" fmla="*/ 51516 w 2807594"/>
              <a:gd name="connsiteY32" fmla="*/ 1073989 h 1228827"/>
              <a:gd name="connsiteX33" fmla="*/ 38637 w 2807594"/>
              <a:gd name="connsiteY33" fmla="*/ 1215657 h 1228827"/>
              <a:gd name="connsiteX34" fmla="*/ 25758 w 2807594"/>
              <a:gd name="connsiteY34" fmla="*/ 1177020 h 1228827"/>
              <a:gd name="connsiteX35" fmla="*/ 0 w 2807594"/>
              <a:gd name="connsiteY35" fmla="*/ 1151262 h 122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807594" h="1228827">
                <a:moveTo>
                  <a:pt x="2807594" y="610350"/>
                </a:moveTo>
                <a:cubicBezTo>
                  <a:pt x="2773250" y="584592"/>
                  <a:pt x="2718138" y="573803"/>
                  <a:pt x="2704563" y="533076"/>
                </a:cubicBezTo>
                <a:cubicBezTo>
                  <a:pt x="2700270" y="520197"/>
                  <a:pt x="2701284" y="504039"/>
                  <a:pt x="2691685" y="494440"/>
                </a:cubicBezTo>
                <a:cubicBezTo>
                  <a:pt x="2682086" y="484841"/>
                  <a:pt x="2665927" y="485854"/>
                  <a:pt x="2653048" y="481561"/>
                </a:cubicBezTo>
                <a:cubicBezTo>
                  <a:pt x="2640169" y="468682"/>
                  <a:pt x="2626071" y="456916"/>
                  <a:pt x="2614411" y="442924"/>
                </a:cubicBezTo>
                <a:cubicBezTo>
                  <a:pt x="2604502" y="431033"/>
                  <a:pt x="2599599" y="415233"/>
                  <a:pt x="2588654" y="404288"/>
                </a:cubicBezTo>
                <a:cubicBezTo>
                  <a:pt x="2577709" y="393343"/>
                  <a:pt x="2562896" y="387116"/>
                  <a:pt x="2550017" y="378530"/>
                </a:cubicBezTo>
                <a:cubicBezTo>
                  <a:pt x="2541431" y="365651"/>
                  <a:pt x="2534168" y="351784"/>
                  <a:pt x="2524259" y="339893"/>
                </a:cubicBezTo>
                <a:cubicBezTo>
                  <a:pt x="2496727" y="306855"/>
                  <a:pt x="2469219" y="287700"/>
                  <a:pt x="2434107" y="262620"/>
                </a:cubicBezTo>
                <a:cubicBezTo>
                  <a:pt x="2404536" y="241498"/>
                  <a:pt x="2378257" y="224826"/>
                  <a:pt x="2343955" y="211105"/>
                </a:cubicBezTo>
                <a:cubicBezTo>
                  <a:pt x="2318746" y="201021"/>
                  <a:pt x="2289273" y="200408"/>
                  <a:pt x="2266682" y="185347"/>
                </a:cubicBezTo>
                <a:cubicBezTo>
                  <a:pt x="2201552" y="141927"/>
                  <a:pt x="2256058" y="173370"/>
                  <a:pt x="2189408" y="146710"/>
                </a:cubicBezTo>
                <a:cubicBezTo>
                  <a:pt x="2159052" y="134568"/>
                  <a:pt x="2130692" y="117056"/>
                  <a:pt x="2099256" y="108074"/>
                </a:cubicBezTo>
                <a:cubicBezTo>
                  <a:pt x="2053288" y="94940"/>
                  <a:pt x="1855728" y="83397"/>
                  <a:pt x="1841679" y="82316"/>
                </a:cubicBezTo>
                <a:cubicBezTo>
                  <a:pt x="1594731" y="0"/>
                  <a:pt x="1758956" y="49956"/>
                  <a:pt x="1133341" y="82316"/>
                </a:cubicBezTo>
                <a:cubicBezTo>
                  <a:pt x="1098624" y="84112"/>
                  <a:pt x="1054108" y="113616"/>
                  <a:pt x="1017431" y="120952"/>
                </a:cubicBezTo>
                <a:cubicBezTo>
                  <a:pt x="980668" y="128305"/>
                  <a:pt x="937895" y="135798"/>
                  <a:pt x="901521" y="146710"/>
                </a:cubicBezTo>
                <a:cubicBezTo>
                  <a:pt x="875515" y="154512"/>
                  <a:pt x="850872" y="167143"/>
                  <a:pt x="824248" y="172468"/>
                </a:cubicBezTo>
                <a:cubicBezTo>
                  <a:pt x="802783" y="176761"/>
                  <a:pt x="781090" y="180038"/>
                  <a:pt x="759854" y="185347"/>
                </a:cubicBezTo>
                <a:cubicBezTo>
                  <a:pt x="679337" y="205476"/>
                  <a:pt x="763520" y="188010"/>
                  <a:pt x="682580" y="223983"/>
                </a:cubicBezTo>
                <a:cubicBezTo>
                  <a:pt x="657769" y="235010"/>
                  <a:pt x="627898" y="234680"/>
                  <a:pt x="605307" y="249741"/>
                </a:cubicBezTo>
                <a:cubicBezTo>
                  <a:pt x="479684" y="333490"/>
                  <a:pt x="674913" y="202305"/>
                  <a:pt x="515155" y="314136"/>
                </a:cubicBezTo>
                <a:cubicBezTo>
                  <a:pt x="489794" y="331889"/>
                  <a:pt x="459772" y="343761"/>
                  <a:pt x="437882" y="365651"/>
                </a:cubicBezTo>
                <a:lnTo>
                  <a:pt x="360608" y="442924"/>
                </a:lnTo>
                <a:cubicBezTo>
                  <a:pt x="356315" y="455803"/>
                  <a:pt x="355018" y="470108"/>
                  <a:pt x="347730" y="481561"/>
                </a:cubicBezTo>
                <a:cubicBezTo>
                  <a:pt x="324682" y="517779"/>
                  <a:pt x="270456" y="584592"/>
                  <a:pt x="270456" y="584592"/>
                </a:cubicBezTo>
                <a:cubicBezTo>
                  <a:pt x="266163" y="597471"/>
                  <a:pt x="264171" y="611362"/>
                  <a:pt x="257578" y="623229"/>
                </a:cubicBezTo>
                <a:cubicBezTo>
                  <a:pt x="242544" y="650290"/>
                  <a:pt x="215852" y="671134"/>
                  <a:pt x="206062" y="700502"/>
                </a:cubicBezTo>
                <a:cubicBezTo>
                  <a:pt x="188288" y="753822"/>
                  <a:pt x="200713" y="727843"/>
                  <a:pt x="167425" y="777775"/>
                </a:cubicBezTo>
                <a:cubicBezTo>
                  <a:pt x="136773" y="869732"/>
                  <a:pt x="156729" y="832457"/>
                  <a:pt x="115910" y="893685"/>
                </a:cubicBezTo>
                <a:cubicBezTo>
                  <a:pt x="78936" y="1041579"/>
                  <a:pt x="130637" y="859321"/>
                  <a:pt x="77273" y="983837"/>
                </a:cubicBezTo>
                <a:cubicBezTo>
                  <a:pt x="70300" y="1000106"/>
                  <a:pt x="69256" y="1018333"/>
                  <a:pt x="64394" y="1035352"/>
                </a:cubicBezTo>
                <a:cubicBezTo>
                  <a:pt x="60665" y="1048405"/>
                  <a:pt x="55809" y="1061110"/>
                  <a:pt x="51516" y="1073989"/>
                </a:cubicBezTo>
                <a:cubicBezTo>
                  <a:pt x="47223" y="1121212"/>
                  <a:pt x="50138" y="1169655"/>
                  <a:pt x="38637" y="1215657"/>
                </a:cubicBezTo>
                <a:cubicBezTo>
                  <a:pt x="35344" y="1228827"/>
                  <a:pt x="32743" y="1188661"/>
                  <a:pt x="25758" y="1177020"/>
                </a:cubicBezTo>
                <a:cubicBezTo>
                  <a:pt x="19511" y="1166608"/>
                  <a:pt x="8586" y="1159848"/>
                  <a:pt x="0" y="1151262"/>
                </a:cubicBezTo>
              </a:path>
            </a:pathLst>
          </a:custGeom>
          <a:ln w="38100">
            <a:solidFill>
              <a:srgbClr val="0066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742115" y="4533363"/>
            <a:ext cx="1503361" cy="978795"/>
          </a:xfrm>
          <a:custGeom>
            <a:avLst/>
            <a:gdLst>
              <a:gd name="connsiteX0" fmla="*/ 1503361 w 1503361"/>
              <a:gd name="connsiteY0" fmla="*/ 257578 h 978795"/>
              <a:gd name="connsiteX1" fmla="*/ 1426088 w 1503361"/>
              <a:gd name="connsiteY1" fmla="*/ 180305 h 978795"/>
              <a:gd name="connsiteX2" fmla="*/ 1361693 w 1503361"/>
              <a:gd name="connsiteY2" fmla="*/ 167426 h 978795"/>
              <a:gd name="connsiteX3" fmla="*/ 1232905 w 1503361"/>
              <a:gd name="connsiteY3" fmla="*/ 90152 h 978795"/>
              <a:gd name="connsiteX4" fmla="*/ 1194268 w 1503361"/>
              <a:gd name="connsiteY4" fmla="*/ 64395 h 978795"/>
              <a:gd name="connsiteX5" fmla="*/ 1129874 w 1503361"/>
              <a:gd name="connsiteY5" fmla="*/ 38637 h 978795"/>
              <a:gd name="connsiteX6" fmla="*/ 1052600 w 1503361"/>
              <a:gd name="connsiteY6" fmla="*/ 0 h 978795"/>
              <a:gd name="connsiteX7" fmla="*/ 370020 w 1503361"/>
              <a:gd name="connsiteY7" fmla="*/ 25758 h 978795"/>
              <a:gd name="connsiteX8" fmla="*/ 292747 w 1503361"/>
              <a:gd name="connsiteY8" fmla="*/ 90152 h 978795"/>
              <a:gd name="connsiteX9" fmla="*/ 215474 w 1503361"/>
              <a:gd name="connsiteY9" fmla="*/ 141668 h 978795"/>
              <a:gd name="connsiteX10" fmla="*/ 163958 w 1503361"/>
              <a:gd name="connsiteY10" fmla="*/ 231820 h 978795"/>
              <a:gd name="connsiteX11" fmla="*/ 138200 w 1503361"/>
              <a:gd name="connsiteY11" fmla="*/ 309093 h 978795"/>
              <a:gd name="connsiteX12" fmla="*/ 86685 w 1503361"/>
              <a:gd name="connsiteY12" fmla="*/ 386367 h 978795"/>
              <a:gd name="connsiteX13" fmla="*/ 73806 w 1503361"/>
              <a:gd name="connsiteY13" fmla="*/ 425003 h 978795"/>
              <a:gd name="connsiteX14" fmla="*/ 9412 w 1503361"/>
              <a:gd name="connsiteY14" fmla="*/ 540913 h 978795"/>
              <a:gd name="connsiteX15" fmla="*/ 22291 w 1503361"/>
              <a:gd name="connsiteY15" fmla="*/ 978795 h 978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03361" h="978795">
                <a:moveTo>
                  <a:pt x="1503361" y="257578"/>
                </a:moveTo>
                <a:cubicBezTo>
                  <a:pt x="1479035" y="221089"/>
                  <a:pt x="1471489" y="200483"/>
                  <a:pt x="1426088" y="180305"/>
                </a:cubicBezTo>
                <a:cubicBezTo>
                  <a:pt x="1406085" y="171415"/>
                  <a:pt x="1383158" y="171719"/>
                  <a:pt x="1361693" y="167426"/>
                </a:cubicBezTo>
                <a:cubicBezTo>
                  <a:pt x="1172694" y="41425"/>
                  <a:pt x="1371491" y="169343"/>
                  <a:pt x="1232905" y="90152"/>
                </a:cubicBezTo>
                <a:cubicBezTo>
                  <a:pt x="1219466" y="82473"/>
                  <a:pt x="1208112" y="71317"/>
                  <a:pt x="1194268" y="64395"/>
                </a:cubicBezTo>
                <a:cubicBezTo>
                  <a:pt x="1173590" y="54056"/>
                  <a:pt x="1150920" y="48203"/>
                  <a:pt x="1129874" y="38637"/>
                </a:cubicBezTo>
                <a:cubicBezTo>
                  <a:pt x="1103657" y="26720"/>
                  <a:pt x="1078358" y="12879"/>
                  <a:pt x="1052600" y="0"/>
                </a:cubicBezTo>
                <a:lnTo>
                  <a:pt x="370020" y="25758"/>
                </a:lnTo>
                <a:cubicBezTo>
                  <a:pt x="315040" y="28703"/>
                  <a:pt x="333175" y="54216"/>
                  <a:pt x="292747" y="90152"/>
                </a:cubicBezTo>
                <a:cubicBezTo>
                  <a:pt x="269609" y="110719"/>
                  <a:pt x="215474" y="141668"/>
                  <a:pt x="215474" y="141668"/>
                </a:cubicBezTo>
                <a:cubicBezTo>
                  <a:pt x="180101" y="283159"/>
                  <a:pt x="233712" y="106264"/>
                  <a:pt x="163958" y="231820"/>
                </a:cubicBezTo>
                <a:cubicBezTo>
                  <a:pt x="150772" y="255554"/>
                  <a:pt x="153260" y="286502"/>
                  <a:pt x="138200" y="309093"/>
                </a:cubicBezTo>
                <a:cubicBezTo>
                  <a:pt x="121028" y="334851"/>
                  <a:pt x="96475" y="356999"/>
                  <a:pt x="86685" y="386367"/>
                </a:cubicBezTo>
                <a:cubicBezTo>
                  <a:pt x="82392" y="399246"/>
                  <a:pt x="80399" y="413136"/>
                  <a:pt x="73806" y="425003"/>
                </a:cubicBezTo>
                <a:cubicBezTo>
                  <a:pt x="0" y="557854"/>
                  <a:pt x="38553" y="453489"/>
                  <a:pt x="9412" y="540913"/>
                </a:cubicBezTo>
                <a:lnTo>
                  <a:pt x="22291" y="978795"/>
                </a:lnTo>
              </a:path>
            </a:pathLst>
          </a:custGeom>
          <a:ln w="38100">
            <a:solidFill>
              <a:srgbClr val="FF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/>
        </p:nvSpPr>
        <p:spPr>
          <a:xfrm>
            <a:off x="731835" y="46035"/>
            <a:ext cx="8388653" cy="454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t" anchorCtr="0">
            <a:noAutofit/>
          </a:bodyPr>
          <a:lstStyle/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Study table</a:t>
            </a:r>
            <a:endParaRPr sz="2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980728"/>
            <a:ext cx="6336704" cy="5272297"/>
          </a:xfrm>
          <a:prstGeom prst="rect">
            <a:avLst/>
          </a:prstGeom>
          <a:ln w="25400">
            <a:noFill/>
          </a:ln>
        </p:spPr>
      </p:pic>
      <p:pic>
        <p:nvPicPr>
          <p:cNvPr id="3" name="Рисунок 2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20688"/>
            <a:ext cx="819150" cy="9715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39952" y="2176263"/>
            <a:ext cx="1152128" cy="24462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Открыть все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43792" y="2176262"/>
            <a:ext cx="1152128" cy="24462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Закрыть все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52120" y="2564904"/>
            <a:ext cx="1224136" cy="31663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Перемешать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915816" y="2420887"/>
            <a:ext cx="504056" cy="28803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139952" y="2400245"/>
            <a:ext cx="504056" cy="28803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5182967" y="2743483"/>
            <a:ext cx="469153" cy="1746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87" y="757237"/>
            <a:ext cx="7134225" cy="53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360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904875"/>
            <a:ext cx="5638800" cy="504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074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449258" y="331785"/>
            <a:ext cx="8388653" cy="454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t" anchorCtr="0">
            <a:noAutofit/>
          </a:bodyPr>
          <a:lstStyle/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Matching</a:t>
            </a:r>
            <a:r>
              <a:rPr lang="ru-RU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установление</a:t>
            </a:r>
            <a:r>
              <a:rPr lang="en-US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соответствий</a:t>
            </a:r>
            <a:endParaRPr sz="2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56" y="1340768"/>
            <a:ext cx="8388424" cy="4772724"/>
          </a:xfrm>
          <a:prstGeom prst="rect">
            <a:avLst/>
          </a:prstGeom>
        </p:spPr>
      </p:pic>
      <p:pic>
        <p:nvPicPr>
          <p:cNvPr id="3" name="Рисунок 2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38200" cy="94297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7240"/>
            <a:ext cx="9144000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85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/>
        </p:nvSpPr>
        <p:spPr>
          <a:xfrm>
            <a:off x="377820" y="403223"/>
            <a:ext cx="8388653" cy="454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t" anchorCtr="0">
            <a:noAutofit/>
          </a:bodyPr>
          <a:lstStyle/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Crossword</a:t>
            </a:r>
            <a:r>
              <a:rPr lang="ru-RU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кроссворд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из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любых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слов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текста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определения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(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подбор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происходит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втоматически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endParaRPr sz="2400" b="1" dirty="0">
              <a:solidFill>
                <a:srgbClr val="0066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7479980" cy="498375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5589240"/>
            <a:ext cx="2304256" cy="288032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Вписать ответ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60270" y="6457843"/>
            <a:ext cx="2304256" cy="288032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Показать ответ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827584" y="6340770"/>
            <a:ext cx="432048" cy="133473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22" y="120889"/>
            <a:ext cx="828675" cy="9525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55776" y="6093061"/>
            <a:ext cx="2304256" cy="288032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Проверить ответ</a:t>
            </a:r>
          </a:p>
        </p:txBody>
      </p:sp>
      <p:cxnSp>
        <p:nvCxnSpPr>
          <p:cNvPr id="10" name="Прямая со стрелкой 9"/>
          <p:cNvCxnSpPr>
            <a:stCxn id="8" idx="1"/>
          </p:cNvCxnSpPr>
          <p:nvPr/>
        </p:nvCxnSpPr>
        <p:spPr>
          <a:xfrm flipH="1">
            <a:off x="2195736" y="6237077"/>
            <a:ext cx="360040" cy="15438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643570" y="1928802"/>
            <a:ext cx="2304256" cy="288032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По горизонтали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357950" y="3000372"/>
            <a:ext cx="2304256" cy="288032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По вертикали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52736"/>
            <a:ext cx="784860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181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377820" y="617535"/>
            <a:ext cx="8388653" cy="454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t" anchorCtr="0">
            <a:noAutofit/>
          </a:bodyPr>
          <a:lstStyle/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Unscramble</a:t>
            </a:r>
            <a:r>
              <a:rPr lang="ru-RU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составить</a:t>
            </a:r>
            <a:r>
              <a:rPr lang="en-US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слово</a:t>
            </a:r>
            <a:r>
              <a:rPr lang="ru-RU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происходит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автоматический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подбор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слов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endParaRPr lang="ru-RU" sz="2400" b="1" dirty="0">
              <a:solidFill>
                <a:srgbClr val="0066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из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вопросов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, и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из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ответов</a:t>
            </a:r>
            <a:r>
              <a:rPr lang="en-US" sz="24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2400" b="1" dirty="0">
              <a:solidFill>
                <a:srgbClr val="0066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132856"/>
            <a:ext cx="5536724" cy="4171821"/>
          </a:xfrm>
          <a:prstGeom prst="rect">
            <a:avLst/>
          </a:prstGeom>
        </p:spPr>
      </p:pic>
      <p:pic>
        <p:nvPicPr>
          <p:cNvPr id="3" name="Рисунок 2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78" y="112710"/>
            <a:ext cx="838200" cy="10096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55776" y="5687130"/>
            <a:ext cx="2304256" cy="288032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Подсказка (вопрос/ ответ)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57781" y="6132382"/>
            <a:ext cx="2304256" cy="288032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Показать (вопрос/ ответ)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25" y="852487"/>
            <a:ext cx="6838950" cy="5153025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4786314" y="2500306"/>
            <a:ext cx="2928958" cy="928694"/>
          </a:xfrm>
          <a:prstGeom prst="wedgeEllipseCallou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Передвигаем карточки с буквами мышкой</a:t>
            </a:r>
          </a:p>
        </p:txBody>
      </p:sp>
    </p:spTree>
    <p:extLst>
      <p:ext uri="{BB962C8B-B14F-4D97-AF65-F5344CB8AC3E}">
        <p14:creationId xmlns:p14="http://schemas.microsoft.com/office/powerpoint/2010/main" val="393479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endParaRPr lang="ru-RU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6054" y="2642734"/>
            <a:ext cx="9001188" cy="23574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Создав </a:t>
            </a:r>
            <a:r>
              <a:rPr lang="ru-RU" sz="25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одну единственную форму </a:t>
            </a:r>
            <a:r>
              <a:rPr lang="ru-RU" sz="25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с вопросами-ответами, можно получить несколько вариантов для генерации дидактических материалов в игровой форме:  кроссворд, тест, исследовательские таблицы и т.д.</a:t>
            </a:r>
          </a:p>
        </p:txBody>
      </p:sp>
      <p:pic>
        <p:nvPicPr>
          <p:cNvPr id="4" name="Рисунок 3" descr="studystack_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6054" y="116632"/>
            <a:ext cx="3409358" cy="1728192"/>
          </a:xfrm>
          <a:prstGeom prst="rect">
            <a:avLst/>
          </a:prstGeom>
        </p:spPr>
      </p:pic>
      <p:pic>
        <p:nvPicPr>
          <p:cNvPr id="6" name="Рисунок 5" descr="Каноныхина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4509120"/>
            <a:ext cx="6210300" cy="2152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98669" y="195898"/>
            <a:ext cx="48570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- сервис, позволяющий создавать дидактические материалы для образовательного процесса. </a:t>
            </a:r>
            <a:endParaRPr lang="en-US" sz="24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054" y="1672821"/>
            <a:ext cx="795070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работы с материалами: это 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текстом</a:t>
            </a:r>
          </a:p>
          <a:p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(вопросы и ответы)</a:t>
            </a:r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графическими изображениями </a:t>
            </a:r>
          </a:p>
          <a:p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комментариями к ним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/>
        </p:nvSpPr>
        <p:spPr>
          <a:xfrm>
            <a:off x="279090" y="188640"/>
            <a:ext cx="8388653" cy="454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t" anchorCtr="0">
            <a:noAutofit/>
          </a:bodyPr>
          <a:lstStyle/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Type In</a:t>
            </a:r>
            <a:r>
              <a:rPr lang="ru-RU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встав</a:t>
            </a:r>
            <a:r>
              <a:rPr lang="ru-RU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ка</a:t>
            </a:r>
            <a:r>
              <a:rPr lang="en-US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пропущенны</a:t>
            </a:r>
            <a:r>
              <a:rPr lang="ru-RU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х</a:t>
            </a:r>
            <a:r>
              <a:rPr lang="en-US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слов</a:t>
            </a:r>
            <a:endParaRPr sz="27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1" r="3349" b="-1"/>
          <a:stretch/>
        </p:blipFill>
        <p:spPr>
          <a:xfrm>
            <a:off x="1187624" y="1196752"/>
            <a:ext cx="6231409" cy="5017740"/>
          </a:xfrm>
          <a:prstGeom prst="rect">
            <a:avLst/>
          </a:prstGeom>
        </p:spPr>
      </p:pic>
      <p:pic>
        <p:nvPicPr>
          <p:cNvPr id="3" name="Рисунок 2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08720"/>
            <a:ext cx="828675" cy="9620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7744" y="5897859"/>
            <a:ext cx="1728192" cy="31663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Перемешать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1884437" y="6056175"/>
            <a:ext cx="397144" cy="1685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/>
        </p:nvSpPr>
        <p:spPr>
          <a:xfrm>
            <a:off x="377820" y="403223"/>
            <a:ext cx="8388653" cy="454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t" anchorCtr="0">
            <a:noAutofit/>
          </a:bodyPr>
          <a:lstStyle/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7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Quiz-</a:t>
            </a:r>
            <a:r>
              <a:rPr lang="en-US" sz="2700" b="1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тест</a:t>
            </a:r>
            <a:endParaRPr sz="27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052736"/>
            <a:ext cx="6264696" cy="5571437"/>
          </a:xfrm>
          <a:prstGeom prst="rect">
            <a:avLst/>
          </a:prstGeom>
        </p:spPr>
      </p:pic>
      <p:pic>
        <p:nvPicPr>
          <p:cNvPr id="3" name="Рисунок 2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51" y="403223"/>
            <a:ext cx="819150" cy="9525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60648"/>
            <a:ext cx="5521067" cy="5616624"/>
          </a:xfrm>
          <a:prstGeom prst="rect">
            <a:avLst/>
          </a:prstGeom>
        </p:spPr>
      </p:pic>
      <p:pic>
        <p:nvPicPr>
          <p:cNvPr id="3" name="Google Shape;112;p21"/>
          <p:cNvPicPr preferRelativeResize="0"/>
          <p:nvPr/>
        </p:nvPicPr>
        <p:blipFill rotWithShape="1">
          <a:blip r:embed="rId3">
            <a:alphaModFix/>
          </a:blip>
          <a:srcRect t="24689"/>
          <a:stretch/>
        </p:blipFill>
        <p:spPr>
          <a:xfrm>
            <a:off x="4786314" y="5715016"/>
            <a:ext cx="3290895" cy="8464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 flipH="1">
            <a:off x="5580112" y="5831553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Результат в  процентах 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241623" y="6013001"/>
            <a:ext cx="1728192" cy="620688"/>
            <a:chOff x="241623" y="6013001"/>
            <a:chExt cx="1728192" cy="620688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7544" y="6085220"/>
              <a:ext cx="1276350" cy="476250"/>
            </a:xfrm>
            <a:prstGeom prst="rect">
              <a:avLst/>
            </a:prstGeom>
          </p:spPr>
        </p:pic>
        <p:sp>
          <p:nvSpPr>
            <p:cNvPr id="6" name="Овал 5"/>
            <p:cNvSpPr/>
            <p:nvPr/>
          </p:nvSpPr>
          <p:spPr>
            <a:xfrm>
              <a:off x="241623" y="6013001"/>
              <a:ext cx="1728192" cy="6206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766192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/>
        </p:nvSpPr>
        <p:spPr>
          <a:xfrm>
            <a:off x="377820" y="46035"/>
            <a:ext cx="8388653" cy="454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t" anchorCtr="0">
            <a:noAutofit/>
          </a:bodyPr>
          <a:lstStyle/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Test-</a:t>
            </a:r>
            <a:r>
              <a:rPr lang="en-US" sz="27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тест</a:t>
            </a:r>
            <a:endParaRPr sz="2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"/>
          <a:stretch/>
        </p:blipFill>
        <p:spPr>
          <a:xfrm>
            <a:off x="611560" y="764704"/>
            <a:ext cx="6408712" cy="5963616"/>
          </a:xfrm>
          <a:prstGeom prst="rect">
            <a:avLst/>
          </a:prstGeom>
        </p:spPr>
      </p:pic>
      <p:pic>
        <p:nvPicPr>
          <p:cNvPr id="119" name="Google Shape;119;p22"/>
          <p:cNvPicPr preferRelativeResize="0"/>
          <p:nvPr/>
        </p:nvPicPr>
        <p:blipFill rotWithShape="1">
          <a:blip r:embed="rId4">
            <a:alphaModFix/>
          </a:blip>
          <a:srcRect t="69157"/>
          <a:stretch/>
        </p:blipFill>
        <p:spPr>
          <a:xfrm>
            <a:off x="5448307" y="5786454"/>
            <a:ext cx="3695693" cy="7109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3" name="Рисунок 2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8"/>
            <a:ext cx="819150" cy="9715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6952275" y="5758301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Результат в  процентах </a:t>
            </a:r>
          </a:p>
        </p:txBody>
      </p:sp>
      <p:sp>
        <p:nvSpPr>
          <p:cNvPr id="4" name="Овал 3"/>
          <p:cNvSpPr/>
          <p:nvPr/>
        </p:nvSpPr>
        <p:spPr>
          <a:xfrm>
            <a:off x="395536" y="6237312"/>
            <a:ext cx="1296144" cy="49100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76300" cy="99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9735" y="476672"/>
            <a:ext cx="147187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Chopped</a:t>
            </a:r>
            <a:endParaRPr lang="ru-RU" sz="2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40" y="1345097"/>
            <a:ext cx="7921699" cy="529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4788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714356"/>
            <a:ext cx="8124825" cy="5467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1928802"/>
            <a:ext cx="857256" cy="5000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1107583" y="1081825"/>
            <a:ext cx="4934579" cy="1313645"/>
          </a:xfrm>
          <a:custGeom>
            <a:avLst/>
            <a:gdLst>
              <a:gd name="connsiteX0" fmla="*/ 0 w 4934579"/>
              <a:gd name="connsiteY0" fmla="*/ 850006 h 1313645"/>
              <a:gd name="connsiteX1" fmla="*/ 38637 w 4934579"/>
              <a:gd name="connsiteY1" fmla="*/ 476519 h 1313645"/>
              <a:gd name="connsiteX2" fmla="*/ 103031 w 4934579"/>
              <a:gd name="connsiteY2" fmla="*/ 347730 h 1313645"/>
              <a:gd name="connsiteX3" fmla="*/ 141668 w 4934579"/>
              <a:gd name="connsiteY3" fmla="*/ 334851 h 1313645"/>
              <a:gd name="connsiteX4" fmla="*/ 180304 w 4934579"/>
              <a:gd name="connsiteY4" fmla="*/ 309093 h 1313645"/>
              <a:gd name="connsiteX5" fmla="*/ 218941 w 4934579"/>
              <a:gd name="connsiteY5" fmla="*/ 296214 h 1313645"/>
              <a:gd name="connsiteX6" fmla="*/ 347730 w 4934579"/>
              <a:gd name="connsiteY6" fmla="*/ 257578 h 1313645"/>
              <a:gd name="connsiteX7" fmla="*/ 412124 w 4934579"/>
              <a:gd name="connsiteY7" fmla="*/ 231820 h 1313645"/>
              <a:gd name="connsiteX8" fmla="*/ 450761 w 4934579"/>
              <a:gd name="connsiteY8" fmla="*/ 218941 h 1313645"/>
              <a:gd name="connsiteX9" fmla="*/ 502276 w 4934579"/>
              <a:gd name="connsiteY9" fmla="*/ 193183 h 1313645"/>
              <a:gd name="connsiteX10" fmla="*/ 605307 w 4934579"/>
              <a:gd name="connsiteY10" fmla="*/ 167426 h 1313645"/>
              <a:gd name="connsiteX11" fmla="*/ 643944 w 4934579"/>
              <a:gd name="connsiteY11" fmla="*/ 141668 h 1313645"/>
              <a:gd name="connsiteX12" fmla="*/ 746975 w 4934579"/>
              <a:gd name="connsiteY12" fmla="*/ 115910 h 1313645"/>
              <a:gd name="connsiteX13" fmla="*/ 798490 w 4934579"/>
              <a:gd name="connsiteY13" fmla="*/ 90152 h 1313645"/>
              <a:gd name="connsiteX14" fmla="*/ 1094704 w 4934579"/>
              <a:gd name="connsiteY14" fmla="*/ 51516 h 1313645"/>
              <a:gd name="connsiteX15" fmla="*/ 1262130 w 4934579"/>
              <a:gd name="connsiteY15" fmla="*/ 12879 h 1313645"/>
              <a:gd name="connsiteX16" fmla="*/ 1300766 w 4934579"/>
              <a:gd name="connsiteY16" fmla="*/ 0 h 1313645"/>
              <a:gd name="connsiteX17" fmla="*/ 3219718 w 4934579"/>
              <a:gd name="connsiteY17" fmla="*/ 12879 h 1313645"/>
              <a:gd name="connsiteX18" fmla="*/ 3258355 w 4934579"/>
              <a:gd name="connsiteY18" fmla="*/ 38637 h 1313645"/>
              <a:gd name="connsiteX19" fmla="*/ 3296992 w 4934579"/>
              <a:gd name="connsiteY19" fmla="*/ 51516 h 1313645"/>
              <a:gd name="connsiteX20" fmla="*/ 3361386 w 4934579"/>
              <a:gd name="connsiteY20" fmla="*/ 64395 h 1313645"/>
              <a:gd name="connsiteX21" fmla="*/ 3400023 w 4934579"/>
              <a:gd name="connsiteY21" fmla="*/ 77274 h 1313645"/>
              <a:gd name="connsiteX22" fmla="*/ 3451538 w 4934579"/>
              <a:gd name="connsiteY22" fmla="*/ 90152 h 1313645"/>
              <a:gd name="connsiteX23" fmla="*/ 3580327 w 4934579"/>
              <a:gd name="connsiteY23" fmla="*/ 128789 h 1313645"/>
              <a:gd name="connsiteX24" fmla="*/ 3696237 w 4934579"/>
              <a:gd name="connsiteY24" fmla="*/ 167426 h 1313645"/>
              <a:gd name="connsiteX25" fmla="*/ 3786389 w 4934579"/>
              <a:gd name="connsiteY25" fmla="*/ 193183 h 1313645"/>
              <a:gd name="connsiteX26" fmla="*/ 3876541 w 4934579"/>
              <a:gd name="connsiteY26" fmla="*/ 206062 h 1313645"/>
              <a:gd name="connsiteX27" fmla="*/ 3915178 w 4934579"/>
              <a:gd name="connsiteY27" fmla="*/ 218941 h 1313645"/>
              <a:gd name="connsiteX28" fmla="*/ 3992451 w 4934579"/>
              <a:gd name="connsiteY28" fmla="*/ 231820 h 1313645"/>
              <a:gd name="connsiteX29" fmla="*/ 4056845 w 4934579"/>
              <a:gd name="connsiteY29" fmla="*/ 257578 h 1313645"/>
              <a:gd name="connsiteX30" fmla="*/ 4146997 w 4934579"/>
              <a:gd name="connsiteY30" fmla="*/ 283336 h 1313645"/>
              <a:gd name="connsiteX31" fmla="*/ 4301544 w 4934579"/>
              <a:gd name="connsiteY31" fmla="*/ 347730 h 1313645"/>
              <a:gd name="connsiteX32" fmla="*/ 4340180 w 4934579"/>
              <a:gd name="connsiteY32" fmla="*/ 360609 h 1313645"/>
              <a:gd name="connsiteX33" fmla="*/ 4481848 w 4934579"/>
              <a:gd name="connsiteY33" fmla="*/ 450761 h 1313645"/>
              <a:gd name="connsiteX34" fmla="*/ 4546242 w 4934579"/>
              <a:gd name="connsiteY34" fmla="*/ 476519 h 1313645"/>
              <a:gd name="connsiteX35" fmla="*/ 4584879 w 4934579"/>
              <a:gd name="connsiteY35" fmla="*/ 489398 h 1313645"/>
              <a:gd name="connsiteX36" fmla="*/ 4649273 w 4934579"/>
              <a:gd name="connsiteY36" fmla="*/ 528034 h 1313645"/>
              <a:gd name="connsiteX37" fmla="*/ 4700789 w 4934579"/>
              <a:gd name="connsiteY37" fmla="*/ 553792 h 1313645"/>
              <a:gd name="connsiteX38" fmla="*/ 4790941 w 4934579"/>
              <a:gd name="connsiteY38" fmla="*/ 605307 h 1313645"/>
              <a:gd name="connsiteX39" fmla="*/ 4816699 w 4934579"/>
              <a:gd name="connsiteY39" fmla="*/ 643944 h 1313645"/>
              <a:gd name="connsiteX40" fmla="*/ 4855335 w 4934579"/>
              <a:gd name="connsiteY40" fmla="*/ 682581 h 1313645"/>
              <a:gd name="connsiteX41" fmla="*/ 4881093 w 4934579"/>
              <a:gd name="connsiteY41" fmla="*/ 759854 h 1313645"/>
              <a:gd name="connsiteX42" fmla="*/ 4893972 w 4934579"/>
              <a:gd name="connsiteY42" fmla="*/ 1313645 h 1313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934579" h="1313645">
                <a:moveTo>
                  <a:pt x="0" y="850006"/>
                </a:moveTo>
                <a:cubicBezTo>
                  <a:pt x="12879" y="725510"/>
                  <a:pt x="21876" y="600552"/>
                  <a:pt x="38637" y="476519"/>
                </a:cubicBezTo>
                <a:cubicBezTo>
                  <a:pt x="49845" y="393578"/>
                  <a:pt x="42942" y="377775"/>
                  <a:pt x="103031" y="347730"/>
                </a:cubicBezTo>
                <a:cubicBezTo>
                  <a:pt x="115173" y="341659"/>
                  <a:pt x="128789" y="339144"/>
                  <a:pt x="141668" y="334851"/>
                </a:cubicBezTo>
                <a:cubicBezTo>
                  <a:pt x="154547" y="326265"/>
                  <a:pt x="166460" y="316015"/>
                  <a:pt x="180304" y="309093"/>
                </a:cubicBezTo>
                <a:cubicBezTo>
                  <a:pt x="192446" y="303022"/>
                  <a:pt x="206230" y="300981"/>
                  <a:pt x="218941" y="296214"/>
                </a:cubicBezTo>
                <a:cubicBezTo>
                  <a:pt x="315761" y="259907"/>
                  <a:pt x="249207" y="277283"/>
                  <a:pt x="347730" y="257578"/>
                </a:cubicBezTo>
                <a:cubicBezTo>
                  <a:pt x="369195" y="248992"/>
                  <a:pt x="390478" y="239937"/>
                  <a:pt x="412124" y="231820"/>
                </a:cubicBezTo>
                <a:cubicBezTo>
                  <a:pt x="424835" y="227053"/>
                  <a:pt x="438283" y="224289"/>
                  <a:pt x="450761" y="218941"/>
                </a:cubicBezTo>
                <a:cubicBezTo>
                  <a:pt x="468407" y="211378"/>
                  <a:pt x="484063" y="199254"/>
                  <a:pt x="502276" y="193183"/>
                </a:cubicBezTo>
                <a:cubicBezTo>
                  <a:pt x="535860" y="181988"/>
                  <a:pt x="605307" y="167426"/>
                  <a:pt x="605307" y="167426"/>
                </a:cubicBezTo>
                <a:cubicBezTo>
                  <a:pt x="618186" y="158840"/>
                  <a:pt x="630100" y="148590"/>
                  <a:pt x="643944" y="141668"/>
                </a:cubicBezTo>
                <a:cubicBezTo>
                  <a:pt x="670346" y="128467"/>
                  <a:pt x="722481" y="120809"/>
                  <a:pt x="746975" y="115910"/>
                </a:cubicBezTo>
                <a:cubicBezTo>
                  <a:pt x="764147" y="107324"/>
                  <a:pt x="780277" y="96223"/>
                  <a:pt x="798490" y="90152"/>
                </a:cubicBezTo>
                <a:cubicBezTo>
                  <a:pt x="912365" y="52194"/>
                  <a:pt x="960572" y="60458"/>
                  <a:pt x="1094704" y="51516"/>
                </a:cubicBezTo>
                <a:cubicBezTo>
                  <a:pt x="1169799" y="36497"/>
                  <a:pt x="1176696" y="36179"/>
                  <a:pt x="1262130" y="12879"/>
                </a:cubicBezTo>
                <a:cubicBezTo>
                  <a:pt x="1275227" y="9307"/>
                  <a:pt x="1287887" y="4293"/>
                  <a:pt x="1300766" y="0"/>
                </a:cubicBezTo>
                <a:lnTo>
                  <a:pt x="3219718" y="12879"/>
                </a:lnTo>
                <a:cubicBezTo>
                  <a:pt x="3235194" y="13184"/>
                  <a:pt x="3244510" y="31715"/>
                  <a:pt x="3258355" y="38637"/>
                </a:cubicBezTo>
                <a:cubicBezTo>
                  <a:pt x="3270497" y="44708"/>
                  <a:pt x="3283822" y="48223"/>
                  <a:pt x="3296992" y="51516"/>
                </a:cubicBezTo>
                <a:cubicBezTo>
                  <a:pt x="3318228" y="56825"/>
                  <a:pt x="3340150" y="59086"/>
                  <a:pt x="3361386" y="64395"/>
                </a:cubicBezTo>
                <a:cubicBezTo>
                  <a:pt x="3374556" y="67688"/>
                  <a:pt x="3386970" y="73545"/>
                  <a:pt x="3400023" y="77274"/>
                </a:cubicBezTo>
                <a:cubicBezTo>
                  <a:pt x="3417042" y="82136"/>
                  <a:pt x="3434584" y="85066"/>
                  <a:pt x="3451538" y="90152"/>
                </a:cubicBezTo>
                <a:cubicBezTo>
                  <a:pt x="3608331" y="137189"/>
                  <a:pt x="3461577" y="99101"/>
                  <a:pt x="3580327" y="128789"/>
                </a:cubicBezTo>
                <a:cubicBezTo>
                  <a:pt x="3647547" y="173604"/>
                  <a:pt x="3592128" y="144290"/>
                  <a:pt x="3696237" y="167426"/>
                </a:cubicBezTo>
                <a:cubicBezTo>
                  <a:pt x="3820386" y="195015"/>
                  <a:pt x="3632100" y="165131"/>
                  <a:pt x="3786389" y="193183"/>
                </a:cubicBezTo>
                <a:cubicBezTo>
                  <a:pt x="3816255" y="198613"/>
                  <a:pt x="3846490" y="201769"/>
                  <a:pt x="3876541" y="206062"/>
                </a:cubicBezTo>
                <a:cubicBezTo>
                  <a:pt x="3889420" y="210355"/>
                  <a:pt x="3901926" y="215996"/>
                  <a:pt x="3915178" y="218941"/>
                </a:cubicBezTo>
                <a:cubicBezTo>
                  <a:pt x="3940669" y="224606"/>
                  <a:pt x="3967258" y="224949"/>
                  <a:pt x="3992451" y="231820"/>
                </a:cubicBezTo>
                <a:cubicBezTo>
                  <a:pt x="4014755" y="237903"/>
                  <a:pt x="4034913" y="250267"/>
                  <a:pt x="4056845" y="257578"/>
                </a:cubicBezTo>
                <a:cubicBezTo>
                  <a:pt x="4086494" y="267461"/>
                  <a:pt x="4117671" y="272532"/>
                  <a:pt x="4146997" y="283336"/>
                </a:cubicBezTo>
                <a:cubicBezTo>
                  <a:pt x="4199365" y="302629"/>
                  <a:pt x="4248599" y="330081"/>
                  <a:pt x="4301544" y="347730"/>
                </a:cubicBezTo>
                <a:cubicBezTo>
                  <a:pt x="4314423" y="352023"/>
                  <a:pt x="4328393" y="353874"/>
                  <a:pt x="4340180" y="360609"/>
                </a:cubicBezTo>
                <a:cubicBezTo>
                  <a:pt x="4388779" y="388380"/>
                  <a:pt x="4429878" y="429973"/>
                  <a:pt x="4481848" y="450761"/>
                </a:cubicBezTo>
                <a:cubicBezTo>
                  <a:pt x="4503313" y="459347"/>
                  <a:pt x="4524596" y="468402"/>
                  <a:pt x="4546242" y="476519"/>
                </a:cubicBezTo>
                <a:cubicBezTo>
                  <a:pt x="4558953" y="481286"/>
                  <a:pt x="4572737" y="483327"/>
                  <a:pt x="4584879" y="489398"/>
                </a:cubicBezTo>
                <a:cubicBezTo>
                  <a:pt x="4607268" y="500592"/>
                  <a:pt x="4627391" y="515878"/>
                  <a:pt x="4649273" y="528034"/>
                </a:cubicBezTo>
                <a:cubicBezTo>
                  <a:pt x="4666056" y="537358"/>
                  <a:pt x="4684508" y="543617"/>
                  <a:pt x="4700789" y="553792"/>
                </a:cubicBezTo>
                <a:cubicBezTo>
                  <a:pt x="4789896" y="609484"/>
                  <a:pt x="4715034" y="580007"/>
                  <a:pt x="4790941" y="605307"/>
                </a:cubicBezTo>
                <a:cubicBezTo>
                  <a:pt x="4799527" y="618186"/>
                  <a:pt x="4806790" y="632053"/>
                  <a:pt x="4816699" y="643944"/>
                </a:cubicBezTo>
                <a:cubicBezTo>
                  <a:pt x="4828359" y="657936"/>
                  <a:pt x="4846490" y="666660"/>
                  <a:pt x="4855335" y="682581"/>
                </a:cubicBezTo>
                <a:cubicBezTo>
                  <a:pt x="4868521" y="706315"/>
                  <a:pt x="4874508" y="733514"/>
                  <a:pt x="4881093" y="759854"/>
                </a:cubicBezTo>
                <a:cubicBezTo>
                  <a:pt x="4934579" y="973795"/>
                  <a:pt x="4893972" y="793669"/>
                  <a:pt x="4893972" y="1313645"/>
                </a:cubicBezTo>
              </a:path>
            </a:pathLst>
          </a:custGeom>
          <a:ln w="38100">
            <a:solidFill>
              <a:srgbClr val="0066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332656"/>
            <a:ext cx="3071834" cy="8817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Щелкаем мышкой по карточке и складываем слова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452320" y="2708920"/>
            <a:ext cx="1080120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Проверка</a:t>
            </a:r>
          </a:p>
        </p:txBody>
      </p:sp>
      <p:cxnSp>
        <p:nvCxnSpPr>
          <p:cNvPr id="10" name="Прямая со стрелкой 9"/>
          <p:cNvCxnSpPr>
            <a:stCxn id="6" idx="1"/>
          </p:cNvCxnSpPr>
          <p:nvPr/>
        </p:nvCxnSpPr>
        <p:spPr>
          <a:xfrm flipH="1">
            <a:off x="7164288" y="2852936"/>
            <a:ext cx="28803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0629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4"/>
          <p:cNvSpPr txBox="1"/>
          <p:nvPr/>
        </p:nvSpPr>
        <p:spPr>
          <a:xfrm>
            <a:off x="377820" y="331785"/>
            <a:ext cx="8388653" cy="454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t" anchorCtr="0">
            <a:noAutofit/>
          </a:bodyPr>
          <a:lstStyle/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Bug Match</a:t>
            </a:r>
            <a:endParaRPr lang="ru-RU" sz="2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46" y="1124744"/>
            <a:ext cx="8077200" cy="4933950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H="1" flipV="1">
            <a:off x="3275856" y="4365104"/>
            <a:ext cx="432048" cy="515169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46" y="142761"/>
            <a:ext cx="819150" cy="96202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62025"/>
            <a:ext cx="8077200" cy="4933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6309320"/>
            <a:ext cx="3524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Двигаемся стрелками клавиатуры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1159177" y="4077072"/>
            <a:ext cx="1468607" cy="0"/>
          </a:xfrm>
          <a:prstGeom prst="line">
            <a:avLst/>
          </a:prstGeom>
          <a:ln w="2857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159177" y="3429000"/>
            <a:ext cx="0" cy="648072"/>
          </a:xfrm>
          <a:prstGeom prst="line">
            <a:avLst/>
          </a:prstGeom>
          <a:ln w="2857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8852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/>
          <p:nvPr/>
        </p:nvSpPr>
        <p:spPr>
          <a:xfrm>
            <a:off x="24099" y="254951"/>
            <a:ext cx="8388653" cy="454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t" anchorCtr="0">
            <a:noAutofit/>
          </a:bodyPr>
          <a:lstStyle/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Hungry Bug</a:t>
            </a:r>
            <a:endParaRPr sz="2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29" y="1556792"/>
            <a:ext cx="8001000" cy="4848225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 flipH="1" flipV="1">
            <a:off x="3275856" y="5127475"/>
            <a:ext cx="432048" cy="515169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12921"/>
            <a:ext cx="819150" cy="962025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04887"/>
            <a:ext cx="8077200" cy="4848225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 flipH="1">
            <a:off x="899592" y="4149080"/>
            <a:ext cx="1800200" cy="0"/>
          </a:xfrm>
          <a:prstGeom prst="line">
            <a:avLst/>
          </a:prstGeom>
          <a:ln w="31750">
            <a:solidFill>
              <a:srgbClr val="006600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899592" y="4221088"/>
            <a:ext cx="0" cy="1080120"/>
          </a:xfrm>
          <a:prstGeom prst="line">
            <a:avLst/>
          </a:prstGeom>
          <a:ln w="31750">
            <a:solidFill>
              <a:srgbClr val="0066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07704" y="6309320"/>
            <a:ext cx="3524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Двигаемся стрелками клавиатуры</a:t>
            </a:r>
          </a:p>
        </p:txBody>
      </p:sp>
    </p:spTree>
    <p:extLst>
      <p:ext uri="{BB962C8B-B14F-4D97-AF65-F5344CB8AC3E}">
        <p14:creationId xmlns:p14="http://schemas.microsoft.com/office/powerpoint/2010/main" val="744098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>
            <a:spLocks noGrp="1"/>
          </p:cNvSpPr>
          <p:nvPr>
            <p:ph type="title" idx="4294967295"/>
          </p:nvPr>
        </p:nvSpPr>
        <p:spPr>
          <a:xfrm>
            <a:off x="393683" y="274635"/>
            <a:ext cx="8418825" cy="73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b" anchorCtr="0">
            <a:noAutofit/>
          </a:bodyPr>
          <a:lstStyle/>
          <a:p>
            <a:pPr>
              <a:lnSpc>
                <a:spcPct val="120075"/>
              </a:lnSpc>
              <a:spcBef>
                <a:spcPts val="0"/>
              </a:spcBef>
            </a:pP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Шаг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1: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Регистрация</a:t>
            </a:r>
            <a:endParaRPr sz="2700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Рисунок 3" descr="Каноныхина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4422"/>
            <a:ext cx="9144000" cy="942925"/>
          </a:xfrm>
          <a:prstGeom prst="rect">
            <a:avLst/>
          </a:prstGeom>
        </p:spPr>
      </p:pic>
      <p:pic>
        <p:nvPicPr>
          <p:cNvPr id="5" name="Google Shape;36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85852" y="3214686"/>
            <a:ext cx="3196645" cy="1572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37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71868" y="3929066"/>
            <a:ext cx="3933846" cy="23622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71472" y="2714620"/>
            <a:ext cx="857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6600"/>
                </a:solidFill>
                <a:latin typeface="Arial"/>
                <a:cs typeface="Arial"/>
                <a:sym typeface="Arial"/>
              </a:rPr>
              <a:t>или вход через </a:t>
            </a:r>
            <a:r>
              <a:rPr lang="ru-RU" sz="2400" b="1" dirty="0" err="1">
                <a:solidFill>
                  <a:srgbClr val="006600"/>
                </a:solidFill>
                <a:latin typeface="Arial"/>
                <a:cs typeface="Arial"/>
                <a:sym typeface="Arial"/>
              </a:rPr>
              <a:t>аккаунт</a:t>
            </a:r>
            <a:r>
              <a:rPr lang="ru-RU" sz="2400" b="1" dirty="0">
                <a:solidFill>
                  <a:srgbClr val="006600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2400" b="1" dirty="0" err="1">
                <a:solidFill>
                  <a:srgbClr val="006600"/>
                </a:solidFill>
                <a:latin typeface="Arial"/>
                <a:cs typeface="Arial"/>
                <a:sym typeface="Arial"/>
              </a:rPr>
              <a:t>Facebook</a:t>
            </a:r>
            <a:r>
              <a:rPr lang="ru-RU" sz="2400" b="1" dirty="0">
                <a:solidFill>
                  <a:srgbClr val="006600"/>
                </a:solidFill>
                <a:latin typeface="Arial"/>
                <a:cs typeface="Arial"/>
                <a:sym typeface="Arial"/>
              </a:rPr>
              <a:t> </a:t>
            </a:r>
            <a:endParaRPr lang="ru-RU" sz="2400" b="1" dirty="0">
              <a:solidFill>
                <a:srgbClr val="0066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7500958" y="1000108"/>
            <a:ext cx="1071570" cy="57150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6786578" y="2000240"/>
            <a:ext cx="1071570" cy="64294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899592" y="1166648"/>
            <a:ext cx="2016224" cy="318135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/>
        </p:nvSpPr>
        <p:spPr>
          <a:xfrm>
            <a:off x="251520" y="548680"/>
            <a:ext cx="8388653" cy="454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t" anchorCtr="0">
            <a:noAutofit/>
          </a:bodyPr>
          <a:lstStyle/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Hangman</a:t>
            </a:r>
            <a:r>
              <a:rPr lang="ru-RU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–</a:t>
            </a:r>
            <a:r>
              <a:rPr lang="ru-RU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«П</a:t>
            </a:r>
            <a:r>
              <a:rPr lang="en-US" sz="27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алач</a:t>
            </a:r>
            <a:r>
              <a:rPr lang="ru-RU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» </a:t>
            </a:r>
            <a:r>
              <a:rPr lang="ru-RU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(не поддерживает </a:t>
            </a:r>
            <a:r>
              <a:rPr lang="ru-RU" sz="27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кирилицу</a:t>
            </a:r>
            <a:r>
              <a:rPr lang="ru-RU" sz="2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27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3"/>
          <a:stretch/>
        </p:blipFill>
        <p:spPr>
          <a:xfrm>
            <a:off x="61097" y="2204864"/>
            <a:ext cx="8579076" cy="4392488"/>
          </a:xfrm>
          <a:prstGeom prst="rect">
            <a:avLst/>
          </a:prstGeom>
        </p:spPr>
      </p:pic>
      <p:pic>
        <p:nvPicPr>
          <p:cNvPr id="3" name="Рисунок 2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838200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1648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96" y="764704"/>
            <a:ext cx="895350" cy="9810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188640"/>
            <a:ext cx="400135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изображениями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068" y="1255241"/>
            <a:ext cx="7085232" cy="4933846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779912" y="1412776"/>
            <a:ext cx="1008112" cy="333003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5" y="0"/>
            <a:ext cx="895350" cy="981075"/>
          </a:xfrm>
          <a:prstGeom prst="rect">
            <a:avLst/>
          </a:prstGeom>
        </p:spPr>
      </p:pic>
      <p:sp>
        <p:nvSpPr>
          <p:cNvPr id="4" name="Google Shape;142;p26"/>
          <p:cNvSpPr txBox="1">
            <a:spLocks/>
          </p:cNvSpPr>
          <p:nvPr/>
        </p:nvSpPr>
        <p:spPr>
          <a:xfrm>
            <a:off x="506970" y="150732"/>
            <a:ext cx="8418825" cy="73532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34290" tIns="34290" rIns="34290" bIns="3429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75"/>
              </a:lnSpc>
              <a:spcBef>
                <a:spcPts val="0"/>
              </a:spcBef>
            </a:pPr>
            <a:r>
              <a:rPr lang="ru-RU" sz="3300" b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Создаем слайды для игры</a:t>
            </a:r>
            <a:endParaRPr lang="ru-RU" sz="33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85926"/>
            <a:ext cx="828677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00034" y="928670"/>
            <a:ext cx="73143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Необходимо перейти в окно </a:t>
            </a:r>
            <a:r>
              <a:rPr lang="en-US" sz="2000" b="1" dirty="0">
                <a:solidFill>
                  <a:srgbClr val="006600"/>
                </a:solidFill>
              </a:rPr>
              <a:t>My stack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ru-RU" sz="2000" dirty="0"/>
              <a:t>, </a:t>
            </a:r>
            <a:r>
              <a:rPr lang="ru-RU" sz="2000" b="1" dirty="0"/>
              <a:t>нажав кнопку </a:t>
            </a:r>
            <a:r>
              <a:rPr lang="en-US" sz="2000" b="1" dirty="0">
                <a:solidFill>
                  <a:srgbClr val="006600"/>
                </a:solidFill>
              </a:rPr>
              <a:t>Dashboard</a:t>
            </a:r>
            <a:endParaRPr lang="ru-RU" sz="2000" b="1" dirty="0">
              <a:solidFill>
                <a:srgbClr val="006600"/>
              </a:solidFill>
            </a:endParaRPr>
          </a:p>
          <a:p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ru-RU" sz="2000" dirty="0">
                <a:solidFill>
                  <a:srgbClr val="006600"/>
                </a:solidFill>
              </a:rPr>
              <a:t> </a:t>
            </a:r>
            <a:r>
              <a:rPr lang="ru-RU" sz="2000" b="1" dirty="0"/>
              <a:t>и сделать новый </a:t>
            </a:r>
            <a:r>
              <a:rPr lang="en-US" sz="2000" b="1" dirty="0">
                <a:solidFill>
                  <a:srgbClr val="006600"/>
                </a:solidFill>
              </a:rPr>
              <a:t>stack</a:t>
            </a:r>
            <a:r>
              <a:rPr lang="en-US" sz="2000" dirty="0"/>
              <a:t> </a:t>
            </a:r>
            <a:r>
              <a:rPr lang="ru-RU" sz="2000" b="1" dirty="0"/>
              <a:t>для игры (кнопка </a:t>
            </a:r>
            <a:r>
              <a:rPr lang="ru-RU" sz="2000" b="1" dirty="0">
                <a:solidFill>
                  <a:srgbClr val="006600"/>
                </a:solidFill>
              </a:rPr>
              <a:t>С</a:t>
            </a:r>
            <a:r>
              <a:rPr lang="en-US" sz="2000" b="1" dirty="0" err="1">
                <a:solidFill>
                  <a:srgbClr val="006600"/>
                </a:solidFill>
              </a:rPr>
              <a:t>reate</a:t>
            </a:r>
            <a:r>
              <a:rPr lang="en-US" sz="2000" b="1" dirty="0">
                <a:solidFill>
                  <a:srgbClr val="006600"/>
                </a:solidFill>
              </a:rPr>
              <a:t> new stack</a:t>
            </a:r>
            <a:r>
              <a:rPr lang="ru-RU" sz="2000" b="1" dirty="0"/>
              <a:t>)</a:t>
            </a:r>
            <a:endParaRPr lang="ru-RU" sz="2000" b="1" dirty="0">
              <a:solidFill>
                <a:srgbClr val="0066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858016" y="1928802"/>
            <a:ext cx="1071570" cy="50006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714620"/>
            <a:ext cx="865904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Овал 8"/>
          <p:cNvSpPr/>
          <p:nvPr/>
        </p:nvSpPr>
        <p:spPr>
          <a:xfrm>
            <a:off x="7500958" y="3000372"/>
            <a:ext cx="1214446" cy="50006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57158" y="5929330"/>
            <a:ext cx="1285884" cy="64294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1130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736"/>
            <a:ext cx="9144000" cy="492922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5" y="0"/>
            <a:ext cx="895350" cy="981075"/>
          </a:xfrm>
          <a:prstGeom prst="rect">
            <a:avLst/>
          </a:prstGeom>
        </p:spPr>
      </p:pic>
      <p:sp>
        <p:nvSpPr>
          <p:cNvPr id="4" name="Google Shape;142;p26"/>
          <p:cNvSpPr txBox="1">
            <a:spLocks/>
          </p:cNvSpPr>
          <p:nvPr/>
        </p:nvSpPr>
        <p:spPr>
          <a:xfrm>
            <a:off x="506970" y="150732"/>
            <a:ext cx="8418825" cy="73532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34290" tIns="34290" rIns="34290" bIns="3429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75"/>
              </a:lnSpc>
              <a:spcBef>
                <a:spcPts val="0"/>
              </a:spcBef>
            </a:pPr>
            <a:r>
              <a:rPr lang="ru-RU" sz="3300" b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Создаем слайды для игры</a:t>
            </a:r>
            <a:endParaRPr lang="ru-RU" sz="3300" b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85720" y="5643578"/>
            <a:ext cx="1214446" cy="50006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1130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84" y="332656"/>
            <a:ext cx="8845116" cy="58667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6322"/>
            <a:ext cx="9144000" cy="1914497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4273116" y="221541"/>
            <a:ext cx="597768" cy="54815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899592" y="4581128"/>
            <a:ext cx="1440160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Цвет фона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46210" y="4509120"/>
            <a:ext cx="1440160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Цвет метки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4509120"/>
            <a:ext cx="1440160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Цвет текста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525982" y="4473116"/>
            <a:ext cx="1440160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Размер шрифта</a:t>
            </a:r>
          </a:p>
        </p:txBody>
      </p:sp>
    </p:spTree>
    <p:extLst>
      <p:ext uri="{BB962C8B-B14F-4D97-AF65-F5344CB8AC3E}">
        <p14:creationId xmlns:p14="http://schemas.microsoft.com/office/powerpoint/2010/main" val="34202186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496" y="692696"/>
            <a:ext cx="9144000" cy="569457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51720" y="1196752"/>
            <a:ext cx="1872208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Загрузить картинку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38936" y="1201142"/>
            <a:ext cx="1872208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Добавить картинку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37693" y="1190070"/>
            <a:ext cx="1872208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Ввести комментарий</a:t>
            </a:r>
          </a:p>
        </p:txBody>
      </p:sp>
      <p:cxnSp>
        <p:nvCxnSpPr>
          <p:cNvPr id="8" name="Прямая со стрелкой 7"/>
          <p:cNvCxnSpPr>
            <a:stCxn id="7" idx="2"/>
          </p:cNvCxnSpPr>
          <p:nvPr/>
        </p:nvCxnSpPr>
        <p:spPr>
          <a:xfrm>
            <a:off x="7273797" y="1406094"/>
            <a:ext cx="0" cy="29471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948264" y="1903468"/>
            <a:ext cx="1872208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Добавить комментарий</a:t>
            </a:r>
          </a:p>
        </p:txBody>
      </p:sp>
      <p:cxnSp>
        <p:nvCxnSpPr>
          <p:cNvPr id="10" name="Прямая со стрелкой 9"/>
          <p:cNvCxnSpPr>
            <a:stCxn id="9" idx="0"/>
          </p:cNvCxnSpPr>
          <p:nvPr/>
        </p:nvCxnSpPr>
        <p:spPr>
          <a:xfrm flipV="1">
            <a:off x="7884368" y="1615331"/>
            <a:ext cx="47935" cy="28813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75040" y="1320617"/>
            <a:ext cx="0" cy="29471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627784" y="1320617"/>
            <a:ext cx="0" cy="29471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6225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2679"/>
            <a:ext cx="9144000" cy="56126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91" r="85156"/>
          <a:stretch>
            <a:fillRect/>
          </a:stretch>
        </p:blipFill>
        <p:spPr>
          <a:xfrm>
            <a:off x="142876" y="6286520"/>
            <a:ext cx="1357290" cy="342861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214282" y="6215082"/>
            <a:ext cx="1214446" cy="50006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4060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261178"/>
          </a:xfrm>
          <a:prstGeom prst="rect">
            <a:avLst/>
          </a:prstGeom>
        </p:spPr>
      </p:pic>
      <p:cxnSp>
        <p:nvCxnSpPr>
          <p:cNvPr id="3" name="Прямая со стрелкой 2"/>
          <p:cNvCxnSpPr/>
          <p:nvPr/>
        </p:nvCxnSpPr>
        <p:spPr>
          <a:xfrm rot="10800000" flipV="1">
            <a:off x="1000100" y="1412776"/>
            <a:ext cx="1017114" cy="158836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2051720" y="1196752"/>
            <a:ext cx="1872208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Начать тест</a:t>
            </a:r>
          </a:p>
        </p:txBody>
      </p:sp>
      <p:pic>
        <p:nvPicPr>
          <p:cNvPr id="5" name="Рисунок 4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42852"/>
            <a:ext cx="895350" cy="981075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rot="10800000" flipV="1">
            <a:off x="1091488" y="501752"/>
            <a:ext cx="1017114" cy="158836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143108" y="285728"/>
            <a:ext cx="1872208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Выбрать игру</a:t>
            </a:r>
          </a:p>
        </p:txBody>
      </p:sp>
    </p:spTree>
    <p:extLst>
      <p:ext uri="{BB962C8B-B14F-4D97-AF65-F5344CB8AC3E}">
        <p14:creationId xmlns:p14="http://schemas.microsoft.com/office/powerpoint/2010/main" val="3263262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5794"/>
            <a:ext cx="9144000" cy="5144601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 rot="1704440">
            <a:off x="5150535" y="4903945"/>
            <a:ext cx="2269193" cy="1504889"/>
          </a:xfrm>
          <a:prstGeom prst="wedgeEllipseCallout">
            <a:avLst>
              <a:gd name="adj1" fmla="val -91641"/>
              <a:gd name="adj2" fmla="val -1382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Стреляем по мишени, проверяем знания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3101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9807"/>
            <a:ext cx="9144000" cy="427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326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title" idx="4294967295"/>
          </p:nvPr>
        </p:nvSpPr>
        <p:spPr>
          <a:xfrm>
            <a:off x="393683" y="274635"/>
            <a:ext cx="8418825" cy="73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b" anchorCtr="0">
            <a:noAutofit/>
          </a:bodyPr>
          <a:lstStyle/>
          <a:p>
            <a:pPr>
              <a:lnSpc>
                <a:spcPct val="120075"/>
              </a:lnSpc>
              <a:spcBef>
                <a:spcPts val="0"/>
              </a:spcBef>
            </a:pP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Шаг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2: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Создаем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stack</a:t>
            </a:r>
            <a:endParaRPr sz="2700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546"/>
            <a:ext cx="9144000" cy="5271247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7286612" y="1285860"/>
            <a:ext cx="1857388" cy="714380"/>
          </a:xfrm>
          <a:prstGeom prst="ellipse">
            <a:avLst/>
          </a:prstGeom>
          <a:solidFill>
            <a:schemeClr val="accent1">
              <a:alpha val="0"/>
            </a:schemeClr>
          </a:solidFill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256"/>
            <a:ext cx="9144000" cy="62554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495"/>
            <a:ext cx="9144000" cy="189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5864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35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804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" y="1052736"/>
            <a:ext cx="9144000" cy="56622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531245"/>
            <a:ext cx="98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Нажать</a:t>
            </a:r>
            <a:r>
              <a:rPr lang="ru-RU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71661"/>
            <a:ext cx="895350" cy="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40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6449"/>
            <a:ext cx="9144000" cy="5625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889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>
            <a:normAutofit/>
          </a:bodyPr>
          <a:lstStyle/>
          <a:p>
            <a:r>
              <a:rPr lang="ru-RU" sz="28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Библиотека карточек самоконтроля</a:t>
            </a:r>
            <a:endParaRPr lang="ru-RU" sz="28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581128"/>
            <a:ext cx="8496944" cy="20162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500" dirty="0">
                <a:latin typeface="Arial" pitchFamily="34" charset="0"/>
                <a:cs typeface="Arial" pitchFamily="34" charset="0"/>
              </a:rPr>
              <a:t>Все созданные карточки будут храниться в Вашем разделе </a:t>
            </a:r>
            <a:r>
              <a:rPr lang="en-US" sz="25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My </a:t>
            </a:r>
            <a:r>
              <a:rPr lang="en-US" sz="2500" b="1" dirty="0" err="1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Stacts</a:t>
            </a:r>
            <a:r>
              <a:rPr lang="ru-RU" sz="25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Нажав на </a:t>
            </a:r>
            <a:r>
              <a:rPr lang="ru-RU" sz="25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en-US" sz="25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edit</a:t>
            </a:r>
            <a:r>
              <a:rPr lang="ru-RU" sz="25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,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можно всегда внести коррективы, при щелчке на </a:t>
            </a:r>
            <a:r>
              <a:rPr lang="ru-RU" sz="25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en-US" sz="25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delete</a:t>
            </a:r>
            <a:r>
              <a:rPr lang="ru-RU" sz="25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– удалить. Если решили создать новую карточку, нужно кликнуть по </a:t>
            </a:r>
            <a:r>
              <a:rPr lang="en-US" sz="25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Create new stack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099" y="1000108"/>
            <a:ext cx="7266657" cy="3643338"/>
          </a:xfrm>
          <a:prstGeom prst="rect">
            <a:avLst/>
          </a:prstGeom>
          <a:noFill/>
          <a:ln w="9525">
            <a:solidFill>
              <a:schemeClr val="accent1">
                <a:shade val="95000"/>
                <a:satMod val="105000"/>
              </a:schemeClr>
            </a:solidFill>
            <a:miter lim="800000"/>
            <a:headEnd/>
            <a:tailEnd/>
          </a:ln>
          <a:effectLst/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6012160" y="4005064"/>
            <a:ext cx="1224136" cy="108012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6527390" y="4005064"/>
            <a:ext cx="1182545" cy="1399311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1619672" y="4460647"/>
            <a:ext cx="72008" cy="184451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699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97869" y="404664"/>
            <a:ext cx="540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К</a:t>
            </a:r>
            <a:r>
              <a:rPr lang="en-US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опирова</a:t>
            </a:r>
            <a:r>
              <a:rPr lang="ru-RU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ние</a:t>
            </a:r>
            <a:r>
              <a:rPr lang="en-US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код</a:t>
            </a: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en-US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игры </a:t>
            </a:r>
            <a:r>
              <a:rPr lang="en-US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для</a:t>
            </a:r>
            <a:r>
              <a:rPr lang="en-US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сайта</a:t>
            </a: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или блога</a:t>
            </a:r>
            <a:r>
              <a:rPr lang="en-US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endParaRPr lang="ru-RU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7724775" cy="16561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7334" y="3344455"/>
            <a:ext cx="7036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К</a:t>
            </a:r>
            <a:r>
              <a:rPr lang="en-US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опирова</a:t>
            </a:r>
            <a:r>
              <a:rPr lang="ru-RU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ние</a:t>
            </a:r>
            <a:r>
              <a:rPr lang="en-US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ссылки ресурса из адресной строки браузера</a:t>
            </a:r>
            <a:endParaRPr lang="ru-RU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92" y="4385509"/>
            <a:ext cx="6181725" cy="1076325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545954" y="1844824"/>
            <a:ext cx="2088232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105781" y="2036175"/>
            <a:ext cx="1584176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979712" y="766327"/>
            <a:ext cx="4810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щелкнуть по ссылке &lt;</a:t>
            </a:r>
            <a:r>
              <a:rPr lang="en-US" b="1" dirty="0">
                <a:solidFill>
                  <a:srgbClr val="002060"/>
                </a:solidFill>
              </a:rPr>
              <a:t>embed</a:t>
            </a:r>
            <a:r>
              <a:rPr lang="ru-RU" b="1" dirty="0">
                <a:solidFill>
                  <a:srgbClr val="002060"/>
                </a:solidFill>
              </a:rPr>
              <a:t>&gt; внизу страницы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 rot="3080340">
            <a:off x="6856935" y="1011848"/>
            <a:ext cx="1229112" cy="1096283"/>
          </a:xfrm>
          <a:prstGeom prst="wedgeRoundRectCallou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Ссылка игры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>
            <a:spLocks noGrp="1"/>
          </p:cNvSpPr>
          <p:nvPr>
            <p:ph type="title" idx="4294967295"/>
          </p:nvPr>
        </p:nvSpPr>
        <p:spPr>
          <a:xfrm>
            <a:off x="393683" y="274635"/>
            <a:ext cx="8418825" cy="73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b" anchorCtr="0">
            <a:noAutofit/>
          </a:bodyPr>
          <a:lstStyle/>
          <a:p>
            <a:pPr>
              <a:lnSpc>
                <a:spcPct val="120075"/>
              </a:lnSpc>
              <a:spcBef>
                <a:spcPts val="0"/>
              </a:spcBef>
            </a:pPr>
            <a:r>
              <a:rPr lang="en-US" sz="33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Где</a:t>
            </a:r>
            <a:r>
              <a:rPr lang="en-US" sz="33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3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можно</a:t>
            </a:r>
            <a:r>
              <a:rPr lang="en-US" sz="33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3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поделиться</a:t>
            </a:r>
            <a:r>
              <a:rPr lang="en-US" sz="33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3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работой</a:t>
            </a:r>
            <a:r>
              <a:rPr lang="en-US" sz="33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3300" b="1">
              <a:solidFill>
                <a:srgbClr val="0066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4500" y="1781168"/>
            <a:ext cx="6000750" cy="451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2"/>
          <p:cNvSpPr txBox="1">
            <a:spLocks noGrp="1"/>
          </p:cNvSpPr>
          <p:nvPr>
            <p:ph type="title" idx="4294967295"/>
          </p:nvPr>
        </p:nvSpPr>
        <p:spPr>
          <a:xfrm>
            <a:off x="395536" y="548680"/>
            <a:ext cx="8418825" cy="73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b" anchorCtr="0"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Можно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поискать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работы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других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людей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ru-RU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</a:b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по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категори</a:t>
            </a:r>
            <a:r>
              <a:rPr lang="ru-RU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ям</a:t>
            </a:r>
            <a:endParaRPr sz="27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05" y="1916832"/>
            <a:ext cx="9144000" cy="3969055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 txBox="1">
            <a:spLocks noGrp="1"/>
          </p:cNvSpPr>
          <p:nvPr>
            <p:ph type="title" idx="4294967295"/>
          </p:nvPr>
        </p:nvSpPr>
        <p:spPr>
          <a:xfrm>
            <a:off x="539552" y="1052736"/>
            <a:ext cx="8418825" cy="73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b" anchorCtr="0"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30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В</a:t>
            </a:r>
            <a:r>
              <a:rPr lang="en-US" sz="30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ыв</a:t>
            </a:r>
            <a:r>
              <a:rPr lang="ru-RU" sz="30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од</a:t>
            </a:r>
            <a:r>
              <a:rPr lang="en-US" sz="30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30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dirty="0" err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печать</a:t>
            </a:r>
            <a:r>
              <a:rPr lang="ru-RU" sz="30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i="1" u="sng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print</a:t>
            </a:r>
            <a:r>
              <a:rPr lang="en-US" sz="30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-US" sz="30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3000" b="1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разные</a:t>
            </a:r>
            <a:r>
              <a:rPr lang="en-US" sz="3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формы</a:t>
            </a:r>
            <a:r>
              <a:rPr lang="en-US" sz="3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карточек-заданий</a:t>
            </a:r>
            <a:r>
              <a:rPr lang="en-US" sz="3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3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основе</a:t>
            </a:r>
            <a:r>
              <a:rPr lang="en-US" sz="3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вопросов</a:t>
            </a:r>
            <a:r>
              <a:rPr lang="en-US" sz="3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3000" b="1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88059"/>
            <a:ext cx="6740227" cy="456538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362" y="802462"/>
            <a:ext cx="7153275" cy="555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761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>
            <a:spLocks noGrp="1"/>
          </p:cNvSpPr>
          <p:nvPr>
            <p:ph type="title" idx="4294967295"/>
          </p:nvPr>
        </p:nvSpPr>
        <p:spPr>
          <a:xfrm>
            <a:off x="393683" y="274635"/>
            <a:ext cx="8418825" cy="73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b" anchorCtr="0">
            <a:noAutofit/>
          </a:bodyPr>
          <a:lstStyle/>
          <a:p>
            <a:pPr>
              <a:lnSpc>
                <a:spcPct val="120075"/>
              </a:lnSpc>
              <a:spcBef>
                <a:spcPts val="0"/>
              </a:spcBef>
            </a:pP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Шаг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3: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Заполняем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поля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endParaRPr sz="27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85860"/>
            <a:ext cx="881515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Овал 6"/>
          <p:cNvSpPr/>
          <p:nvPr/>
        </p:nvSpPr>
        <p:spPr>
          <a:xfrm>
            <a:off x="142844" y="5214950"/>
            <a:ext cx="1857388" cy="500066"/>
          </a:xfrm>
          <a:prstGeom prst="ellipse">
            <a:avLst/>
          </a:prstGeom>
          <a:solidFill>
            <a:schemeClr val="accent1">
              <a:alpha val="0"/>
            </a:schemeClr>
          </a:solidFill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3000372"/>
            <a:ext cx="2071702" cy="28575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600"/>
                </a:solidFill>
              </a:rPr>
              <a:t>Название ресурса</a:t>
            </a:r>
          </a:p>
        </p:txBody>
      </p:sp>
      <p:cxnSp>
        <p:nvCxnSpPr>
          <p:cNvPr id="10" name="Прямая со стрелкой 9"/>
          <p:cNvCxnSpPr>
            <a:stCxn id="8" idx="1"/>
          </p:cNvCxnSpPr>
          <p:nvPr/>
        </p:nvCxnSpPr>
        <p:spPr>
          <a:xfrm rot="10800000" flipV="1">
            <a:off x="2428860" y="3143248"/>
            <a:ext cx="642942" cy="14287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3428992" y="3643314"/>
            <a:ext cx="71438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357554" y="4786322"/>
            <a:ext cx="2071702" cy="35719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600"/>
                </a:solidFill>
              </a:rPr>
              <a:t>Категория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2714612" y="4929198"/>
            <a:ext cx="642942" cy="1428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214810" y="3500438"/>
            <a:ext cx="2071702" cy="28575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600"/>
                </a:solidFill>
              </a:rPr>
              <a:t>Краткое описание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643174" y="5500702"/>
            <a:ext cx="2071702" cy="35719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600"/>
                </a:solidFill>
              </a:rPr>
              <a:t>Сохранить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rot="10800000">
            <a:off x="1857356" y="5715016"/>
            <a:ext cx="71438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700" y="847687"/>
            <a:ext cx="7086600" cy="5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6465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25" y="588112"/>
            <a:ext cx="7067550" cy="658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3992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993" y="2352668"/>
            <a:ext cx="8420085" cy="19811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title" idx="4294967295"/>
          </p:nvPr>
        </p:nvSpPr>
        <p:spPr>
          <a:xfrm>
            <a:off x="571472" y="214290"/>
            <a:ext cx="8418825" cy="928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b" anchorCtr="0"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Шаг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4: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вкладк</a:t>
            </a:r>
            <a:r>
              <a:rPr lang="ru-RU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Data</a:t>
            </a:r>
            <a:br>
              <a:rPr lang="ru-RU" sz="3000" b="1" dirty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заполняем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поля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вопрос-ответ</a:t>
            </a:r>
            <a:endParaRPr sz="2700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7991475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928794" y="1571612"/>
            <a:ext cx="2071702" cy="35719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600"/>
                </a:solidFill>
              </a:rPr>
              <a:t>Вопрос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1428736"/>
            <a:ext cx="2071702" cy="428628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600"/>
                </a:solidFill>
              </a:rPr>
              <a:t>Ответ</a:t>
            </a:r>
          </a:p>
        </p:txBody>
      </p:sp>
      <p:sp>
        <p:nvSpPr>
          <p:cNvPr id="7" name="Овал 6"/>
          <p:cNvSpPr/>
          <p:nvPr/>
        </p:nvSpPr>
        <p:spPr>
          <a:xfrm>
            <a:off x="428596" y="5500702"/>
            <a:ext cx="1857388" cy="571504"/>
          </a:xfrm>
          <a:prstGeom prst="ellipse">
            <a:avLst/>
          </a:prstGeom>
          <a:solidFill>
            <a:schemeClr val="accent1">
              <a:alpha val="0"/>
            </a:schemeClr>
          </a:solidFill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715272" y="1500174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28596" y="4857760"/>
            <a:ext cx="504056" cy="5557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428596" y="6000768"/>
            <a:ext cx="8496944" cy="771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 ходе создания формы карточки можно удалять строчки и добавлять столбцы. Для этого нужно кликнуть</a:t>
            </a:r>
            <a:r>
              <a:rPr kumimoji="0" lang="ru-RU" sz="20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по крестику красного цвета </a:t>
            </a:r>
            <a:r>
              <a:rPr kumimoji="0" lang="ru-RU" sz="20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х</a:t>
            </a:r>
            <a:r>
              <a:rPr kumimoji="0" lang="ru-RU" sz="20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title" idx="4294967295"/>
          </p:nvPr>
        </p:nvSpPr>
        <p:spPr>
          <a:xfrm>
            <a:off x="393683" y="274635"/>
            <a:ext cx="8418825" cy="73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b" anchorCtr="0">
            <a:noAutofit/>
          </a:bodyPr>
          <a:lstStyle/>
          <a:p>
            <a:pPr>
              <a:lnSpc>
                <a:spcPct val="120075"/>
              </a:lnSpc>
              <a:spcBef>
                <a:spcPts val="0"/>
              </a:spcBef>
            </a:pP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Шаг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5: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Выбираем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тип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игры</a:t>
            </a:r>
            <a:endParaRPr sz="27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Рисунок 3" descr="Каноныхина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000240"/>
            <a:ext cx="8159590" cy="32861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8926" y="1285860"/>
            <a:ext cx="3810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пробуем, что получилось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 idx="4294967295"/>
          </p:nvPr>
        </p:nvSpPr>
        <p:spPr>
          <a:xfrm>
            <a:off x="393683" y="274635"/>
            <a:ext cx="8418825" cy="73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b" anchorCtr="0">
            <a:noAutofit/>
          </a:bodyPr>
          <a:lstStyle/>
          <a:p>
            <a:pPr>
              <a:lnSpc>
                <a:spcPct val="120075"/>
              </a:lnSpc>
              <a:spcBef>
                <a:spcPts val="0"/>
              </a:spcBef>
            </a:pP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Запоминаем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ответы</a:t>
            </a:r>
            <a:r>
              <a:rPr lang="en-US" sz="27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7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играя</a:t>
            </a:r>
            <a:endParaRPr sz="27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500034" y="1142984"/>
            <a:ext cx="8388653" cy="454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" tIns="34290" rIns="34290" bIns="34290" anchor="t" anchorCtr="0">
            <a:noAutofit/>
          </a:bodyPr>
          <a:lstStyle/>
          <a:p>
            <a:pPr marL="125730" algn="ctr">
              <a:lnSpc>
                <a:spcPct val="119907"/>
              </a:lnSpc>
              <a:buClr>
                <a:srgbClr val="000000"/>
              </a:buClr>
              <a:buSzPts val="3000"/>
            </a:pPr>
            <a:r>
              <a:rPr lang="en-US" sz="27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StudyStack</a:t>
            </a:r>
            <a:endParaRPr sz="2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95"/>
          <a:stretch/>
        </p:blipFill>
        <p:spPr>
          <a:xfrm>
            <a:off x="928662" y="1962150"/>
            <a:ext cx="6984776" cy="48958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03033" y="3606154"/>
            <a:ext cx="1296144" cy="28803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открыть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6084168" y="3750170"/>
            <a:ext cx="518865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5292080" y="5733256"/>
            <a:ext cx="1728192" cy="502761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Способы сортировки</a:t>
            </a:r>
          </a:p>
        </p:txBody>
      </p:sp>
      <p:pic>
        <p:nvPicPr>
          <p:cNvPr id="7" name="Рисунок 6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7230"/>
            <a:ext cx="819150" cy="981075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 flipH="1">
            <a:off x="5931767" y="3876202"/>
            <a:ext cx="671266" cy="894582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286644" y="4000504"/>
            <a:ext cx="1296144" cy="28803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держать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358082" y="4429132"/>
            <a:ext cx="1571636" cy="28575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отбрасывать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5286388"/>
            <a:ext cx="1714512" cy="28575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следующий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5357826"/>
            <a:ext cx="1510458" cy="28575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предыдущий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620688"/>
            <a:ext cx="5328592" cy="31018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1" y="3861048"/>
            <a:ext cx="4752528" cy="281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2472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f5dd3b5eab04799935286d652a75b776e2b83c"/>
  <p:tag name="ISPRING_RESOURCE_PATHS_HASH_2" val="5ba94ee3da7c66a088703668e6d29bd2e4b6f1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998</TotalTime>
  <Words>475</Words>
  <Application>Microsoft Office PowerPoint</Application>
  <PresentationFormat>Экран (4:3)</PresentationFormat>
  <Paragraphs>89</Paragraphs>
  <Slides>52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6" baseType="lpstr">
      <vt:lpstr>Arial</vt:lpstr>
      <vt:lpstr>Calibri</vt:lpstr>
      <vt:lpstr>Monotype Corsiva</vt:lpstr>
      <vt:lpstr>Тема Office</vt:lpstr>
      <vt:lpstr>Создание интерактивных упражнений  в онлайн-сервисе  </vt:lpstr>
      <vt:lpstr>  </vt:lpstr>
      <vt:lpstr>Шаг 1: Регистрация</vt:lpstr>
      <vt:lpstr>Шаг 2: Создаем stack</vt:lpstr>
      <vt:lpstr>Шаг 3: Заполняем поля </vt:lpstr>
      <vt:lpstr>Шаг 4: вкладка Data заполняем поля вопрос-ответ</vt:lpstr>
      <vt:lpstr>Шаг 5: Выбираем тип игры</vt:lpstr>
      <vt:lpstr>Запоминаем ответы, играя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Библиотека карточек самоконтроля</vt:lpstr>
      <vt:lpstr>Презентация PowerPoint</vt:lpstr>
      <vt:lpstr>Где можно поделиться работой?</vt:lpstr>
      <vt:lpstr>Можно поискать работы других людей  по категориям</vt:lpstr>
      <vt:lpstr>Вывод на печать print  (разные формы карточек-заданий на основе вопросов)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metodist</dc:creator>
  <cp:lastModifiedBy>Пользователь</cp:lastModifiedBy>
  <cp:revision>123</cp:revision>
  <dcterms:created xsi:type="dcterms:W3CDTF">2011-07-09T23:09:59Z</dcterms:created>
  <dcterms:modified xsi:type="dcterms:W3CDTF">2021-02-16T10:58:09Z</dcterms:modified>
</cp:coreProperties>
</file>